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660" r:id="rId3"/>
    <p:sldId id="822" r:id="rId4"/>
    <p:sldId id="846" r:id="rId5"/>
    <p:sldId id="823" r:id="rId6"/>
    <p:sldId id="824" r:id="rId7"/>
    <p:sldId id="825" r:id="rId8"/>
    <p:sldId id="826" r:id="rId9"/>
    <p:sldId id="827" r:id="rId10"/>
    <p:sldId id="828" r:id="rId11"/>
    <p:sldId id="861" r:id="rId12"/>
    <p:sldId id="829" r:id="rId13"/>
    <p:sldId id="860" r:id="rId14"/>
    <p:sldId id="859" r:id="rId15"/>
    <p:sldId id="830" r:id="rId16"/>
    <p:sldId id="390" r:id="rId17"/>
    <p:sldId id="831" r:id="rId18"/>
    <p:sldId id="832" r:id="rId19"/>
    <p:sldId id="833" r:id="rId20"/>
    <p:sldId id="834" r:id="rId21"/>
    <p:sldId id="847" r:id="rId22"/>
    <p:sldId id="835" r:id="rId23"/>
    <p:sldId id="836" r:id="rId24"/>
    <p:sldId id="837" r:id="rId25"/>
    <p:sldId id="838" r:id="rId26"/>
    <p:sldId id="849" r:id="rId27"/>
    <p:sldId id="850" r:id="rId28"/>
    <p:sldId id="848" r:id="rId29"/>
    <p:sldId id="839" r:id="rId30"/>
    <p:sldId id="840" r:id="rId31"/>
    <p:sldId id="857" r:id="rId32"/>
    <p:sldId id="858" r:id="rId33"/>
    <p:sldId id="863" r:id="rId34"/>
    <p:sldId id="864" r:id="rId35"/>
    <p:sldId id="851" r:id="rId36"/>
    <p:sldId id="852" r:id="rId37"/>
    <p:sldId id="854" r:id="rId38"/>
    <p:sldId id="853" r:id="rId39"/>
    <p:sldId id="855" r:id="rId40"/>
    <p:sldId id="856" r:id="rId41"/>
    <p:sldId id="862" r:id="rId42"/>
    <p:sldId id="26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04-04-2025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10</a:t>
            </a:fld>
            <a:endParaRPr lang="en-IN"/>
          </a:p>
        </p:txBody>
      </p:sp>
    </p:spTree>
    <p:extLst>
      <p:ext uri="{BB962C8B-B14F-4D97-AF65-F5344CB8AC3E}">
        <p14:creationId xmlns:p14="http://schemas.microsoft.com/office/powerpoint/2010/main" val="3729719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11</a:t>
            </a:fld>
            <a:endParaRPr lang="en-IN"/>
          </a:p>
        </p:txBody>
      </p:sp>
    </p:spTree>
    <p:extLst>
      <p:ext uri="{BB962C8B-B14F-4D97-AF65-F5344CB8AC3E}">
        <p14:creationId xmlns:p14="http://schemas.microsoft.com/office/powerpoint/2010/main" val="1845697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12</a:t>
            </a:fld>
            <a:endParaRPr lang="en-IN"/>
          </a:p>
        </p:txBody>
      </p:sp>
    </p:spTree>
    <p:extLst>
      <p:ext uri="{BB962C8B-B14F-4D97-AF65-F5344CB8AC3E}">
        <p14:creationId xmlns:p14="http://schemas.microsoft.com/office/powerpoint/2010/main" val="198760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13</a:t>
            </a:fld>
            <a:endParaRPr lang="en-IN"/>
          </a:p>
        </p:txBody>
      </p:sp>
    </p:spTree>
    <p:extLst>
      <p:ext uri="{BB962C8B-B14F-4D97-AF65-F5344CB8AC3E}">
        <p14:creationId xmlns:p14="http://schemas.microsoft.com/office/powerpoint/2010/main" val="2196539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14</a:t>
            </a:fld>
            <a:endParaRPr lang="en-IN"/>
          </a:p>
        </p:txBody>
      </p:sp>
    </p:spTree>
    <p:extLst>
      <p:ext uri="{BB962C8B-B14F-4D97-AF65-F5344CB8AC3E}">
        <p14:creationId xmlns:p14="http://schemas.microsoft.com/office/powerpoint/2010/main" val="3208968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15</a:t>
            </a:fld>
            <a:endParaRPr lang="en-IN"/>
          </a:p>
        </p:txBody>
      </p:sp>
    </p:spTree>
    <p:extLst>
      <p:ext uri="{BB962C8B-B14F-4D97-AF65-F5344CB8AC3E}">
        <p14:creationId xmlns:p14="http://schemas.microsoft.com/office/powerpoint/2010/main" val="2199999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16</a:t>
            </a:fld>
            <a:endParaRPr lang="en-IN"/>
          </a:p>
        </p:txBody>
      </p:sp>
    </p:spTree>
    <p:extLst>
      <p:ext uri="{BB962C8B-B14F-4D97-AF65-F5344CB8AC3E}">
        <p14:creationId xmlns:p14="http://schemas.microsoft.com/office/powerpoint/2010/main" val="2802851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17</a:t>
            </a:fld>
            <a:endParaRPr lang="en-IN"/>
          </a:p>
        </p:txBody>
      </p:sp>
    </p:spTree>
    <p:extLst>
      <p:ext uri="{BB962C8B-B14F-4D97-AF65-F5344CB8AC3E}">
        <p14:creationId xmlns:p14="http://schemas.microsoft.com/office/powerpoint/2010/main" val="3303260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is added to identify the end of the stack and the end of the input. The initial state is the starting state of the DFA. After every reduction, we prepend the contents of the stack to the rest of the input string and rerun the automaton starting from the initial state. The input is accepted if the start symbol is pushed on the stack. Notice that the start symbol is pushed if and only if $ is on the input stack. The input is rejected if there is no shift/reduce move at a given stage during the acceptance of the string. </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18</a:t>
            </a:fld>
            <a:endParaRPr lang="en-IN"/>
          </a:p>
        </p:txBody>
      </p:sp>
    </p:spTree>
    <p:extLst>
      <p:ext uri="{BB962C8B-B14F-4D97-AF65-F5344CB8AC3E}">
        <p14:creationId xmlns:p14="http://schemas.microsoft.com/office/powerpoint/2010/main" val="3810435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19</a:t>
            </a:fld>
            <a:endParaRPr lang="en-IN"/>
          </a:p>
        </p:txBody>
      </p:sp>
    </p:spTree>
    <p:extLst>
      <p:ext uri="{BB962C8B-B14F-4D97-AF65-F5344CB8AC3E}">
        <p14:creationId xmlns:p14="http://schemas.microsoft.com/office/powerpoint/2010/main" val="278152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1848461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a reduce move, let’s say k symbols are popped from the stack of symbols, and a non-terminal N is pushed. In this case, we pop k states from the stack of states. Let S be the state on the top of the stack after popping k states. In this case, we push the DFA state obtained after accepting N in state S on the stack of states.</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20</a:t>
            </a:fld>
            <a:endParaRPr lang="en-IN"/>
          </a:p>
        </p:txBody>
      </p:sp>
    </p:spTree>
    <p:extLst>
      <p:ext uri="{BB962C8B-B14F-4D97-AF65-F5344CB8AC3E}">
        <p14:creationId xmlns:p14="http://schemas.microsoft.com/office/powerpoint/2010/main" val="2643115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21</a:t>
            </a:fld>
            <a:endParaRPr lang="en-IN"/>
          </a:p>
        </p:txBody>
      </p:sp>
    </p:spTree>
    <p:extLst>
      <p:ext uri="{BB962C8B-B14F-4D97-AF65-F5344CB8AC3E}">
        <p14:creationId xmlns:p14="http://schemas.microsoft.com/office/powerpoint/2010/main" val="849566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22</a:t>
            </a:fld>
            <a:endParaRPr lang="en-IN"/>
          </a:p>
        </p:txBody>
      </p:sp>
    </p:spTree>
    <p:extLst>
      <p:ext uri="{BB962C8B-B14F-4D97-AF65-F5344CB8AC3E}">
        <p14:creationId xmlns:p14="http://schemas.microsoft.com/office/powerpoint/2010/main" val="659637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23</a:t>
            </a:fld>
            <a:endParaRPr lang="en-IN"/>
          </a:p>
        </p:txBody>
      </p:sp>
    </p:spTree>
    <p:extLst>
      <p:ext uri="{BB962C8B-B14F-4D97-AF65-F5344CB8AC3E}">
        <p14:creationId xmlns:p14="http://schemas.microsoft.com/office/powerpoint/2010/main" val="2802123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24</a:t>
            </a:fld>
            <a:endParaRPr lang="en-IN"/>
          </a:p>
        </p:txBody>
      </p:sp>
    </p:spTree>
    <p:extLst>
      <p:ext uri="{BB962C8B-B14F-4D97-AF65-F5344CB8AC3E}">
        <p14:creationId xmlns:p14="http://schemas.microsoft.com/office/powerpoint/2010/main" val="3997851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25</a:t>
            </a:fld>
            <a:endParaRPr lang="en-IN"/>
          </a:p>
        </p:txBody>
      </p:sp>
    </p:spTree>
    <p:extLst>
      <p:ext uri="{BB962C8B-B14F-4D97-AF65-F5344CB8AC3E}">
        <p14:creationId xmlns:p14="http://schemas.microsoft.com/office/powerpoint/2010/main" val="3255543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26</a:t>
            </a:fld>
            <a:endParaRPr lang="en-IN"/>
          </a:p>
        </p:txBody>
      </p:sp>
    </p:spTree>
    <p:extLst>
      <p:ext uri="{BB962C8B-B14F-4D97-AF65-F5344CB8AC3E}">
        <p14:creationId xmlns:p14="http://schemas.microsoft.com/office/powerpoint/2010/main" val="505146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27</a:t>
            </a:fld>
            <a:endParaRPr lang="en-IN"/>
          </a:p>
        </p:txBody>
      </p:sp>
    </p:spTree>
    <p:extLst>
      <p:ext uri="{BB962C8B-B14F-4D97-AF65-F5344CB8AC3E}">
        <p14:creationId xmlns:p14="http://schemas.microsoft.com/office/powerpoint/2010/main" val="1617304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28</a:t>
            </a:fld>
            <a:endParaRPr lang="en-IN"/>
          </a:p>
        </p:txBody>
      </p:sp>
    </p:spTree>
    <p:extLst>
      <p:ext uri="{BB962C8B-B14F-4D97-AF65-F5344CB8AC3E}">
        <p14:creationId xmlns:p14="http://schemas.microsoft.com/office/powerpoint/2010/main" val="2867598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29</a:t>
            </a:fld>
            <a:endParaRPr lang="en-IN"/>
          </a:p>
        </p:txBody>
      </p:sp>
    </p:spTree>
    <p:extLst>
      <p:ext uri="{BB962C8B-B14F-4D97-AF65-F5344CB8AC3E}">
        <p14:creationId xmlns:p14="http://schemas.microsoft.com/office/powerpoint/2010/main" val="214797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a:t>
            </a:fld>
            <a:endParaRPr lang="en-IN"/>
          </a:p>
        </p:txBody>
      </p:sp>
    </p:spTree>
    <p:extLst>
      <p:ext uri="{BB962C8B-B14F-4D97-AF65-F5344CB8AC3E}">
        <p14:creationId xmlns:p14="http://schemas.microsoft.com/office/powerpoint/2010/main" val="3690065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30</a:t>
            </a:fld>
            <a:endParaRPr lang="en-IN"/>
          </a:p>
        </p:txBody>
      </p:sp>
    </p:spTree>
    <p:extLst>
      <p:ext uri="{BB962C8B-B14F-4D97-AF65-F5344CB8AC3E}">
        <p14:creationId xmlns:p14="http://schemas.microsoft.com/office/powerpoint/2010/main" val="5563403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31</a:t>
            </a:fld>
            <a:endParaRPr lang="en-IN"/>
          </a:p>
        </p:txBody>
      </p:sp>
    </p:spTree>
    <p:extLst>
      <p:ext uri="{BB962C8B-B14F-4D97-AF65-F5344CB8AC3E}">
        <p14:creationId xmlns:p14="http://schemas.microsoft.com/office/powerpoint/2010/main" val="5165096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32</a:t>
            </a:fld>
            <a:endParaRPr lang="en-IN"/>
          </a:p>
        </p:txBody>
      </p:sp>
    </p:spTree>
    <p:extLst>
      <p:ext uri="{BB962C8B-B14F-4D97-AF65-F5344CB8AC3E}">
        <p14:creationId xmlns:p14="http://schemas.microsoft.com/office/powerpoint/2010/main" val="28767239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33</a:t>
            </a:fld>
            <a:endParaRPr lang="en-IN"/>
          </a:p>
        </p:txBody>
      </p:sp>
    </p:spTree>
    <p:extLst>
      <p:ext uri="{BB962C8B-B14F-4D97-AF65-F5344CB8AC3E}">
        <p14:creationId xmlns:p14="http://schemas.microsoft.com/office/powerpoint/2010/main" val="31523591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34</a:t>
            </a:fld>
            <a:endParaRPr lang="en-IN"/>
          </a:p>
        </p:txBody>
      </p:sp>
    </p:spTree>
    <p:extLst>
      <p:ext uri="{BB962C8B-B14F-4D97-AF65-F5344CB8AC3E}">
        <p14:creationId xmlns:p14="http://schemas.microsoft.com/office/powerpoint/2010/main" val="3180744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35</a:t>
            </a:fld>
            <a:endParaRPr lang="en-IN"/>
          </a:p>
        </p:txBody>
      </p:sp>
    </p:spTree>
    <p:extLst>
      <p:ext uri="{BB962C8B-B14F-4D97-AF65-F5344CB8AC3E}">
        <p14:creationId xmlns:p14="http://schemas.microsoft.com/office/powerpoint/2010/main" val="31009050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36</a:t>
            </a:fld>
            <a:endParaRPr lang="en-IN"/>
          </a:p>
        </p:txBody>
      </p:sp>
    </p:spTree>
    <p:extLst>
      <p:ext uri="{BB962C8B-B14F-4D97-AF65-F5344CB8AC3E}">
        <p14:creationId xmlns:p14="http://schemas.microsoft.com/office/powerpoint/2010/main" val="4726815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37</a:t>
            </a:fld>
            <a:endParaRPr lang="en-IN"/>
          </a:p>
        </p:txBody>
      </p:sp>
    </p:spTree>
    <p:extLst>
      <p:ext uri="{BB962C8B-B14F-4D97-AF65-F5344CB8AC3E}">
        <p14:creationId xmlns:p14="http://schemas.microsoft.com/office/powerpoint/2010/main" val="1248616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38</a:t>
            </a:fld>
            <a:endParaRPr lang="en-IN"/>
          </a:p>
        </p:txBody>
      </p:sp>
    </p:spTree>
    <p:extLst>
      <p:ext uri="{BB962C8B-B14F-4D97-AF65-F5344CB8AC3E}">
        <p14:creationId xmlns:p14="http://schemas.microsoft.com/office/powerpoint/2010/main" val="36568910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39</a:t>
            </a:fld>
            <a:endParaRPr lang="en-IN"/>
          </a:p>
        </p:txBody>
      </p:sp>
    </p:spTree>
    <p:extLst>
      <p:ext uri="{BB962C8B-B14F-4D97-AF65-F5344CB8AC3E}">
        <p14:creationId xmlns:p14="http://schemas.microsoft.com/office/powerpoint/2010/main" val="28037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G’ is an augmented grammar that contains an additional production S’ -&gt; S in addition to the productions in G.</a:t>
            </a:r>
          </a:p>
        </p:txBody>
      </p:sp>
      <p:sp>
        <p:nvSpPr>
          <p:cNvPr id="4" name="Slide Number Placeholder 3"/>
          <p:cNvSpPr>
            <a:spLocks noGrp="1"/>
          </p:cNvSpPr>
          <p:nvPr>
            <p:ph type="sldNum" sz="quarter" idx="5"/>
          </p:nvPr>
        </p:nvSpPr>
        <p:spPr/>
        <p:txBody>
          <a:bodyPr/>
          <a:lstStyle/>
          <a:p>
            <a:fld id="{941CD276-996C-461A-BA18-C0461C4B1E84}" type="slidenum">
              <a:rPr lang="en-IN" smtClean="0"/>
              <a:t>4</a:t>
            </a:fld>
            <a:endParaRPr lang="en-IN"/>
          </a:p>
        </p:txBody>
      </p:sp>
    </p:spTree>
    <p:extLst>
      <p:ext uri="{BB962C8B-B14F-4D97-AF65-F5344CB8AC3E}">
        <p14:creationId xmlns:p14="http://schemas.microsoft.com/office/powerpoint/2010/main" val="24506880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40</a:t>
            </a:fld>
            <a:endParaRPr lang="en-IN"/>
          </a:p>
        </p:txBody>
      </p:sp>
    </p:spTree>
    <p:extLst>
      <p:ext uri="{BB962C8B-B14F-4D97-AF65-F5344CB8AC3E}">
        <p14:creationId xmlns:p14="http://schemas.microsoft.com/office/powerpoint/2010/main" val="8265515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41</a:t>
            </a:fld>
            <a:endParaRPr lang="en-IN"/>
          </a:p>
        </p:txBody>
      </p:sp>
    </p:spTree>
    <p:extLst>
      <p:ext uri="{BB962C8B-B14F-4D97-AF65-F5344CB8AC3E}">
        <p14:creationId xmlns:p14="http://schemas.microsoft.com/office/powerpoint/2010/main" val="40135886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42</a:t>
            </a:fld>
            <a:endParaRPr lang="en-IN"/>
          </a:p>
        </p:txBody>
      </p:sp>
    </p:spTree>
    <p:extLst>
      <p:ext uri="{BB962C8B-B14F-4D97-AF65-F5344CB8AC3E}">
        <p14:creationId xmlns:p14="http://schemas.microsoft.com/office/powerpoint/2010/main" val="3795494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a:t>
            </a:fld>
            <a:endParaRPr lang="en-IN"/>
          </a:p>
        </p:txBody>
      </p:sp>
    </p:spTree>
    <p:extLst>
      <p:ext uri="{BB962C8B-B14F-4D97-AF65-F5344CB8AC3E}">
        <p14:creationId xmlns:p14="http://schemas.microsoft.com/office/powerpoint/2010/main" val="3997770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a:t>
            </a:fld>
            <a:endParaRPr lang="en-IN"/>
          </a:p>
        </p:txBody>
      </p:sp>
    </p:spTree>
    <p:extLst>
      <p:ext uri="{BB962C8B-B14F-4D97-AF65-F5344CB8AC3E}">
        <p14:creationId xmlns:p14="http://schemas.microsoft.com/office/powerpoint/2010/main" val="63036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a:t>
            </a:fld>
            <a:endParaRPr lang="en-IN"/>
          </a:p>
        </p:txBody>
      </p:sp>
    </p:spTree>
    <p:extLst>
      <p:ext uri="{BB962C8B-B14F-4D97-AF65-F5344CB8AC3E}">
        <p14:creationId xmlns:p14="http://schemas.microsoft.com/office/powerpoint/2010/main" val="3585607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8</a:t>
            </a:fld>
            <a:endParaRPr lang="en-IN"/>
          </a:p>
        </p:txBody>
      </p:sp>
    </p:spTree>
    <p:extLst>
      <p:ext uri="{BB962C8B-B14F-4D97-AF65-F5344CB8AC3E}">
        <p14:creationId xmlns:p14="http://schemas.microsoft.com/office/powerpoint/2010/main" val="4253172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9</a:t>
            </a:fld>
            <a:endParaRPr lang="en-IN"/>
          </a:p>
        </p:txBody>
      </p:sp>
    </p:spTree>
    <p:extLst>
      <p:ext uri="{BB962C8B-B14F-4D97-AF65-F5344CB8AC3E}">
        <p14:creationId xmlns:p14="http://schemas.microsoft.com/office/powerpoint/2010/main" val="415953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04-04-2025</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04-04-2025</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18" Type="http://schemas.openxmlformats.org/officeDocument/2006/relationships/image" Target="../media/image47.png"/><Relationship Id="rId3" Type="http://schemas.openxmlformats.org/officeDocument/2006/relationships/image" Target="../media/image30.png"/><Relationship Id="rId21" Type="http://schemas.openxmlformats.org/officeDocument/2006/relationships/image" Target="../media/image50.png"/><Relationship Id="rId7" Type="http://schemas.openxmlformats.org/officeDocument/2006/relationships/image" Target="../media/image35.png"/><Relationship Id="rId12" Type="http://schemas.openxmlformats.org/officeDocument/2006/relationships/image" Target="../media/image40.png"/><Relationship Id="rId17" Type="http://schemas.openxmlformats.org/officeDocument/2006/relationships/image" Target="../media/image46.png"/><Relationship Id="rId2" Type="http://schemas.openxmlformats.org/officeDocument/2006/relationships/notesSlide" Target="../notesSlides/notesSlide36.xml"/><Relationship Id="rId16" Type="http://schemas.openxmlformats.org/officeDocument/2006/relationships/image" Target="../media/image45.png"/><Relationship Id="rId20"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9.png"/><Relationship Id="rId5" Type="http://schemas.openxmlformats.org/officeDocument/2006/relationships/image" Target="../media/image32.png"/><Relationship Id="rId15" Type="http://schemas.openxmlformats.org/officeDocument/2006/relationships/image" Target="../media/image43.png"/><Relationship Id="rId10" Type="http://schemas.openxmlformats.org/officeDocument/2006/relationships/image" Target="../media/image38.png"/><Relationship Id="rId19" Type="http://schemas.openxmlformats.org/officeDocument/2006/relationships/image" Target="../media/image48.png"/><Relationship Id="rId4" Type="http://schemas.openxmlformats.org/officeDocument/2006/relationships/image" Target="../media/image31.png"/><Relationship Id="rId9" Type="http://schemas.openxmlformats.org/officeDocument/2006/relationships/image" Target="../media/image37.png"/><Relationship Id="rId14" Type="http://schemas.openxmlformats.org/officeDocument/2006/relationships/image" Target="../media/image42.png"/><Relationship Id="rId22" Type="http://schemas.openxmlformats.org/officeDocument/2006/relationships/image" Target="../media/image51.png"/></Relationships>
</file>

<file path=ppt/slides/_rels/slide3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Lecture-21</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2DAC-8F08-4042-B975-46B4C2FFABD5}"/>
              </a:ext>
            </a:extLst>
          </p:cNvPr>
          <p:cNvSpPr>
            <a:spLocks noGrp="1"/>
          </p:cNvSpPr>
          <p:nvPr>
            <p:ph type="title"/>
          </p:nvPr>
        </p:nvSpPr>
        <p:spPr/>
        <p:txBody>
          <a:bodyPr/>
          <a:lstStyle/>
          <a:p>
            <a:r>
              <a:rPr lang="en-US" dirty="0"/>
              <a:t>DFA</a:t>
            </a:r>
          </a:p>
        </p:txBody>
      </p:sp>
      <p:sp>
        <p:nvSpPr>
          <p:cNvPr id="4" name="Rectangle 3">
            <a:extLst>
              <a:ext uri="{FF2B5EF4-FFF2-40B4-BE49-F238E27FC236}">
                <a16:creationId xmlns:a16="http://schemas.microsoft.com/office/drawing/2014/main" id="{28B69822-C10E-4539-ABA1-B6D5FA97D45E}"/>
              </a:ext>
            </a:extLst>
          </p:cNvPr>
          <p:cNvSpPr/>
          <p:nvPr/>
        </p:nvSpPr>
        <p:spPr>
          <a:xfrm>
            <a:off x="696687" y="1480457"/>
            <a:ext cx="1240968" cy="2449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0</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5" name="Rectangle 4">
            <a:extLst>
              <a:ext uri="{FF2B5EF4-FFF2-40B4-BE49-F238E27FC236}">
                <a16:creationId xmlns:a16="http://schemas.microsoft.com/office/drawing/2014/main" id="{617785F8-BC1F-4247-B264-D33565923ABF}"/>
              </a:ext>
            </a:extLst>
          </p:cNvPr>
          <p:cNvSpPr/>
          <p:nvPr/>
        </p:nvSpPr>
        <p:spPr>
          <a:xfrm>
            <a:off x="2906487" y="3679372"/>
            <a:ext cx="1164768" cy="2285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4</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6" name="Rectangle 5">
            <a:extLst>
              <a:ext uri="{FF2B5EF4-FFF2-40B4-BE49-F238E27FC236}">
                <a16:creationId xmlns:a16="http://schemas.microsoft.com/office/drawing/2014/main" id="{124EF639-0174-4EE2-8E1E-4D38DD4F00D5}"/>
              </a:ext>
            </a:extLst>
          </p:cNvPr>
          <p:cNvSpPr/>
          <p:nvPr/>
        </p:nvSpPr>
        <p:spPr>
          <a:xfrm>
            <a:off x="2830284" y="874258"/>
            <a:ext cx="1371600"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endParaRPr lang="en-US" dirty="0">
              <a:solidFill>
                <a:schemeClr val="tx1"/>
              </a:solidFill>
            </a:endParaRPr>
          </a:p>
          <a:p>
            <a:pPr algn="ctr"/>
            <a:endParaRPr lang="en-US" dirty="0">
              <a:solidFill>
                <a:schemeClr val="tx1"/>
              </a:solidFill>
            </a:endParaRPr>
          </a:p>
        </p:txBody>
      </p:sp>
      <p:sp>
        <p:nvSpPr>
          <p:cNvPr id="7" name="Rectangle 6">
            <a:extLst>
              <a:ext uri="{FF2B5EF4-FFF2-40B4-BE49-F238E27FC236}">
                <a16:creationId xmlns:a16="http://schemas.microsoft.com/office/drawing/2014/main" id="{7D1EE9C0-AB15-461E-B59C-6C52AB0A9791}"/>
              </a:ext>
            </a:extLst>
          </p:cNvPr>
          <p:cNvSpPr/>
          <p:nvPr/>
        </p:nvSpPr>
        <p:spPr>
          <a:xfrm>
            <a:off x="2971801" y="1810431"/>
            <a:ext cx="1099454"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2</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5FC00E59-6346-4A04-A1A3-9E8CE2967A0A}"/>
              </a:ext>
            </a:extLst>
          </p:cNvPr>
          <p:cNvSpPr/>
          <p:nvPr/>
        </p:nvSpPr>
        <p:spPr>
          <a:xfrm>
            <a:off x="2960915" y="2920776"/>
            <a:ext cx="1001486" cy="442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3</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F.</a:t>
            </a:r>
            <a:endParaRPr lang="en-US" dirty="0">
              <a:solidFill>
                <a:schemeClr val="tx1"/>
              </a:solidFill>
            </a:endParaRPr>
          </a:p>
          <a:p>
            <a:pPr algn="ctr"/>
            <a:endParaRPr lang="en-US" dirty="0">
              <a:solidFill>
                <a:schemeClr val="tx1"/>
              </a:solidFill>
            </a:endParaRPr>
          </a:p>
        </p:txBody>
      </p:sp>
      <p:sp>
        <p:nvSpPr>
          <p:cNvPr id="9" name="Rectangle 8">
            <a:extLst>
              <a:ext uri="{FF2B5EF4-FFF2-40B4-BE49-F238E27FC236}">
                <a16:creationId xmlns:a16="http://schemas.microsoft.com/office/drawing/2014/main" id="{A38A1E79-CFF1-49B7-A0A2-086D75F6DD6B}"/>
              </a:ext>
            </a:extLst>
          </p:cNvPr>
          <p:cNvSpPr/>
          <p:nvPr/>
        </p:nvSpPr>
        <p:spPr>
          <a:xfrm>
            <a:off x="2906483" y="6259287"/>
            <a:ext cx="1132114" cy="500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5</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id.</a:t>
            </a:r>
            <a:endParaRPr lang="en-US" dirty="0">
              <a:solidFill>
                <a:schemeClr val="tx1"/>
              </a:solidFill>
            </a:endParaRPr>
          </a:p>
          <a:p>
            <a:pPr algn="ctr"/>
            <a:endParaRPr lang="en-US" dirty="0">
              <a:solidFill>
                <a:schemeClr val="tx1"/>
              </a:solidFill>
            </a:endParaRPr>
          </a:p>
        </p:txBody>
      </p:sp>
      <p:sp>
        <p:nvSpPr>
          <p:cNvPr id="10" name="Rectangle 9">
            <a:extLst>
              <a:ext uri="{FF2B5EF4-FFF2-40B4-BE49-F238E27FC236}">
                <a16:creationId xmlns:a16="http://schemas.microsoft.com/office/drawing/2014/main" id="{79704AAB-5152-424C-8DCE-EFC83DF01D79}"/>
              </a:ext>
            </a:extLst>
          </p:cNvPr>
          <p:cNvSpPr/>
          <p:nvPr/>
        </p:nvSpPr>
        <p:spPr>
          <a:xfrm>
            <a:off x="6128654" y="707572"/>
            <a:ext cx="1186545" cy="17124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6</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1" name="Rectangle 10">
            <a:extLst>
              <a:ext uri="{FF2B5EF4-FFF2-40B4-BE49-F238E27FC236}">
                <a16:creationId xmlns:a16="http://schemas.microsoft.com/office/drawing/2014/main" id="{876D71BC-665F-4EAD-A5F2-EAE43783778A}"/>
              </a:ext>
            </a:extLst>
          </p:cNvPr>
          <p:cNvSpPr/>
          <p:nvPr/>
        </p:nvSpPr>
        <p:spPr>
          <a:xfrm>
            <a:off x="6095998" y="2939145"/>
            <a:ext cx="1295403"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7</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2" name="Rectangle 11">
            <a:extLst>
              <a:ext uri="{FF2B5EF4-FFF2-40B4-BE49-F238E27FC236}">
                <a16:creationId xmlns:a16="http://schemas.microsoft.com/office/drawing/2014/main" id="{CCD1CDF1-E6FC-4818-8815-3C676F33BEB2}"/>
              </a:ext>
            </a:extLst>
          </p:cNvPr>
          <p:cNvSpPr/>
          <p:nvPr/>
        </p:nvSpPr>
        <p:spPr>
          <a:xfrm>
            <a:off x="6128658" y="4553632"/>
            <a:ext cx="1328060" cy="78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8</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F  (E.)</a:t>
            </a:r>
            <a:endParaRPr lang="en-US"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F5E3B52E-7014-442D-804A-784D22E3A284}"/>
              </a:ext>
            </a:extLst>
          </p:cNvPr>
          <p:cNvSpPr/>
          <p:nvPr/>
        </p:nvSpPr>
        <p:spPr>
          <a:xfrm>
            <a:off x="8980713" y="983119"/>
            <a:ext cx="1469572" cy="827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9</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14" name="Rectangle 13">
            <a:extLst>
              <a:ext uri="{FF2B5EF4-FFF2-40B4-BE49-F238E27FC236}">
                <a16:creationId xmlns:a16="http://schemas.microsoft.com/office/drawing/2014/main" id="{60C5B886-0100-42FC-B53A-D895556CDCDE}"/>
              </a:ext>
            </a:extLst>
          </p:cNvPr>
          <p:cNvSpPr/>
          <p:nvPr/>
        </p:nvSpPr>
        <p:spPr>
          <a:xfrm>
            <a:off x="8991598" y="3029636"/>
            <a:ext cx="1426031" cy="573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10</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T * F.</a:t>
            </a:r>
            <a:endParaRPr lang="en-US" dirty="0">
              <a:solidFill>
                <a:schemeClr val="tx1"/>
              </a:solidFill>
            </a:endParaRPr>
          </a:p>
          <a:p>
            <a:pPr algn="ctr"/>
            <a:endParaRPr lang="en-US" dirty="0">
              <a:solidFill>
                <a:schemeClr val="tx1"/>
              </a:solidFill>
            </a:endParaRPr>
          </a:p>
        </p:txBody>
      </p:sp>
      <p:sp>
        <p:nvSpPr>
          <p:cNvPr id="15" name="Rectangle 14">
            <a:extLst>
              <a:ext uri="{FF2B5EF4-FFF2-40B4-BE49-F238E27FC236}">
                <a16:creationId xmlns:a16="http://schemas.microsoft.com/office/drawing/2014/main" id="{C01D7D34-C04C-47A3-8C0B-52525CA545DC}"/>
              </a:ext>
            </a:extLst>
          </p:cNvPr>
          <p:cNvSpPr/>
          <p:nvPr/>
        </p:nvSpPr>
        <p:spPr>
          <a:xfrm>
            <a:off x="8980712" y="4564520"/>
            <a:ext cx="1469572" cy="57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11</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 E ).</a:t>
            </a:r>
            <a:endParaRPr lang="en-US" dirty="0">
              <a:solidFill>
                <a:schemeClr val="tx1"/>
              </a:solidFill>
            </a:endParaRPr>
          </a:p>
          <a:p>
            <a:pPr algn="ctr"/>
            <a:endParaRPr lang="en-US" dirty="0">
              <a:solidFill>
                <a:schemeClr val="tx1"/>
              </a:solidFill>
            </a:endParaRPr>
          </a:p>
        </p:txBody>
      </p:sp>
      <p:cxnSp>
        <p:nvCxnSpPr>
          <p:cNvPr id="25" name="Straight Arrow Connector 24">
            <a:extLst>
              <a:ext uri="{FF2B5EF4-FFF2-40B4-BE49-F238E27FC236}">
                <a16:creationId xmlns:a16="http://schemas.microsoft.com/office/drawing/2014/main" id="{4F2A4112-2F17-46AE-987D-2D143F20494B}"/>
              </a:ext>
            </a:extLst>
          </p:cNvPr>
          <p:cNvCxnSpPr/>
          <p:nvPr/>
        </p:nvCxnSpPr>
        <p:spPr>
          <a:xfrm>
            <a:off x="1937655" y="1480457"/>
            <a:ext cx="892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1A74EF7-CE6B-47EB-A7C3-7C1758640A66}"/>
              </a:ext>
            </a:extLst>
          </p:cNvPr>
          <p:cNvCxnSpPr/>
          <p:nvPr/>
        </p:nvCxnSpPr>
        <p:spPr>
          <a:xfrm>
            <a:off x="1937655" y="2296886"/>
            <a:ext cx="1034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C2D1941-B0DC-4A6C-B356-03C1CDDDCCE1}"/>
              </a:ext>
            </a:extLst>
          </p:cNvPr>
          <p:cNvCxnSpPr>
            <a:endCxn id="8" idx="1"/>
          </p:cNvCxnSpPr>
          <p:nvPr/>
        </p:nvCxnSpPr>
        <p:spPr>
          <a:xfrm flipV="1">
            <a:off x="1937655" y="3142231"/>
            <a:ext cx="1023260" cy="36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4F6E337-B116-4920-93D0-E9AFF4004964}"/>
              </a:ext>
            </a:extLst>
          </p:cNvPr>
          <p:cNvCxnSpPr>
            <a:cxnSpLocks/>
            <a:stCxn id="4" idx="2"/>
            <a:endCxn id="5" idx="1"/>
          </p:cNvCxnSpPr>
          <p:nvPr/>
        </p:nvCxnSpPr>
        <p:spPr>
          <a:xfrm rot="16200000" flipH="1">
            <a:off x="1665515" y="3581400"/>
            <a:ext cx="892628" cy="158931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5BB9B4B9-41DB-42C2-987C-3CD242A6E681}"/>
              </a:ext>
            </a:extLst>
          </p:cNvPr>
          <p:cNvCxnSpPr>
            <a:endCxn id="9" idx="1"/>
          </p:cNvCxnSpPr>
          <p:nvPr/>
        </p:nvCxnSpPr>
        <p:spPr>
          <a:xfrm rot="16200000" flipH="1">
            <a:off x="698554" y="4301730"/>
            <a:ext cx="2543518" cy="18723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2050473-D2A5-4EDA-B442-E85BB6E4E239}"/>
              </a:ext>
            </a:extLst>
          </p:cNvPr>
          <p:cNvCxnSpPr>
            <a:stCxn id="10" idx="3"/>
          </p:cNvCxnSpPr>
          <p:nvPr/>
        </p:nvCxnSpPr>
        <p:spPr>
          <a:xfrm flipV="1">
            <a:off x="7315199" y="1563801"/>
            <a:ext cx="166551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11EAD46-52F9-4F29-B890-D00F6B59825F}"/>
              </a:ext>
            </a:extLst>
          </p:cNvPr>
          <p:cNvCxnSpPr>
            <a:stCxn id="11" idx="3"/>
          </p:cNvCxnSpPr>
          <p:nvPr/>
        </p:nvCxnSpPr>
        <p:spPr>
          <a:xfrm>
            <a:off x="7391401" y="3494316"/>
            <a:ext cx="15893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9EF438E-5F77-441C-BF53-37B46726A8B2}"/>
              </a:ext>
            </a:extLst>
          </p:cNvPr>
          <p:cNvCxnSpPr>
            <a:stCxn id="12" idx="3"/>
          </p:cNvCxnSpPr>
          <p:nvPr/>
        </p:nvCxnSpPr>
        <p:spPr>
          <a:xfrm flipV="1">
            <a:off x="7456718" y="4947558"/>
            <a:ext cx="153488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2496B41E-AA7D-40B3-909F-8BD77C680229}"/>
              </a:ext>
            </a:extLst>
          </p:cNvPr>
          <p:cNvCxnSpPr>
            <a:stCxn id="7" idx="3"/>
            <a:endCxn id="11" idx="1"/>
          </p:cNvCxnSpPr>
          <p:nvPr/>
        </p:nvCxnSpPr>
        <p:spPr>
          <a:xfrm>
            <a:off x="4071255" y="2218646"/>
            <a:ext cx="2024743" cy="1275670"/>
          </a:xfrm>
          <a:prstGeom prst="bentConnector3">
            <a:avLst>
              <a:gd name="adj1" fmla="val 8225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D29B0BE-1410-44F5-9826-9E088D135028}"/>
              </a:ext>
            </a:extLst>
          </p:cNvPr>
          <p:cNvCxnSpPr>
            <a:cxnSpLocks/>
            <a:stCxn id="5" idx="3"/>
          </p:cNvCxnSpPr>
          <p:nvPr/>
        </p:nvCxnSpPr>
        <p:spPr>
          <a:xfrm>
            <a:off x="4071255" y="4822372"/>
            <a:ext cx="2057399" cy="2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87C8CC4-7809-47AF-9DAE-17CA3758D7CD}"/>
              </a:ext>
            </a:extLst>
          </p:cNvPr>
          <p:cNvCxnSpPr/>
          <p:nvPr/>
        </p:nvCxnSpPr>
        <p:spPr>
          <a:xfrm>
            <a:off x="4201884" y="983119"/>
            <a:ext cx="19267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C2155F1-DCA1-4241-A534-585C71FA23A7}"/>
              </a:ext>
            </a:extLst>
          </p:cNvPr>
          <p:cNvCxnSpPr>
            <a:endCxn id="8" idx="3"/>
          </p:cNvCxnSpPr>
          <p:nvPr/>
        </p:nvCxnSpPr>
        <p:spPr>
          <a:xfrm rot="10800000" flipV="1">
            <a:off x="3962402" y="1396773"/>
            <a:ext cx="2166253" cy="1745457"/>
          </a:xfrm>
          <a:prstGeom prst="bentConnector3">
            <a:avLst>
              <a:gd name="adj1" fmla="val 726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388D579D-8433-4497-905F-D68962E0D631}"/>
              </a:ext>
            </a:extLst>
          </p:cNvPr>
          <p:cNvCxnSpPr/>
          <p:nvPr/>
        </p:nvCxnSpPr>
        <p:spPr>
          <a:xfrm rot="10800000" flipV="1">
            <a:off x="3929739" y="1843940"/>
            <a:ext cx="2198914" cy="2143634"/>
          </a:xfrm>
          <a:prstGeom prst="bentConnector3">
            <a:avLst>
              <a:gd name="adj1" fmla="val 623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A994BA4-848B-44D3-B1E7-B954DC4D153C}"/>
              </a:ext>
            </a:extLst>
          </p:cNvPr>
          <p:cNvCxnSpPr>
            <a:endCxn id="9" idx="3"/>
          </p:cNvCxnSpPr>
          <p:nvPr/>
        </p:nvCxnSpPr>
        <p:spPr>
          <a:xfrm flipH="1">
            <a:off x="4038597" y="6509658"/>
            <a:ext cx="104502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66FD4FC6-CF07-4F4C-B038-B30EDFDECBF1}"/>
              </a:ext>
            </a:extLst>
          </p:cNvPr>
          <p:cNvCxnSpPr>
            <a:endCxn id="10" idx="2"/>
          </p:cNvCxnSpPr>
          <p:nvPr/>
        </p:nvCxnSpPr>
        <p:spPr>
          <a:xfrm rot="5400000" flipH="1" flipV="1">
            <a:off x="3838914" y="3626646"/>
            <a:ext cx="4089627" cy="1676399"/>
          </a:xfrm>
          <a:prstGeom prst="bentConnector3">
            <a:avLst>
              <a:gd name="adj1" fmla="val 93653"/>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6645AA-7766-4891-B985-AD3D7BBE0BCF}"/>
              </a:ext>
            </a:extLst>
          </p:cNvPr>
          <p:cNvCxnSpPr/>
          <p:nvPr/>
        </p:nvCxnSpPr>
        <p:spPr>
          <a:xfrm>
            <a:off x="7456718" y="4713514"/>
            <a:ext cx="511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713349C8-073E-439C-B4DA-CDAE317FED2D}"/>
              </a:ext>
            </a:extLst>
          </p:cNvPr>
          <p:cNvCxnSpPr/>
          <p:nvPr/>
        </p:nvCxnSpPr>
        <p:spPr>
          <a:xfrm rot="16200000" flipV="1">
            <a:off x="6337187" y="3104130"/>
            <a:ext cx="2293483" cy="925285"/>
          </a:xfrm>
          <a:prstGeom prst="bentConnector3">
            <a:avLst>
              <a:gd name="adj1" fmla="val 841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97E86C4B-E83F-4E6D-9936-5E01C756A4AF}"/>
              </a:ext>
            </a:extLst>
          </p:cNvPr>
          <p:cNvCxnSpPr>
            <a:stCxn id="13" idx="2"/>
          </p:cNvCxnSpPr>
          <p:nvPr/>
        </p:nvCxnSpPr>
        <p:spPr>
          <a:xfrm rot="5400000">
            <a:off x="7989093" y="1212738"/>
            <a:ext cx="1128715" cy="2324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DA7FE3DD-9C37-4AA2-8B72-6C31E01AF9E7}"/>
              </a:ext>
            </a:extLst>
          </p:cNvPr>
          <p:cNvCxnSpPr/>
          <p:nvPr/>
        </p:nvCxnSpPr>
        <p:spPr>
          <a:xfrm flipH="1">
            <a:off x="4005943" y="3831771"/>
            <a:ext cx="20900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238F95F-FE5C-4B96-A7C0-898FC37A57CD}"/>
              </a:ext>
            </a:extLst>
          </p:cNvPr>
          <p:cNvCxnSpPr/>
          <p:nvPr/>
        </p:nvCxnSpPr>
        <p:spPr>
          <a:xfrm flipH="1">
            <a:off x="4005943" y="6760030"/>
            <a:ext cx="1665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2F467963-8A5E-4192-9996-0E50F4FFA8AF}"/>
              </a:ext>
            </a:extLst>
          </p:cNvPr>
          <p:cNvCxnSpPr/>
          <p:nvPr/>
        </p:nvCxnSpPr>
        <p:spPr>
          <a:xfrm rot="5400000">
            <a:off x="4486784" y="5150815"/>
            <a:ext cx="2793889" cy="424541"/>
          </a:xfrm>
          <a:prstGeom prst="bentConnector3">
            <a:avLst>
              <a:gd name="adj1" fmla="val -1041"/>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699F1B-1462-450B-B7DD-D0292D0C2AB9}"/>
              </a:ext>
            </a:extLst>
          </p:cNvPr>
          <p:cNvCxnSpPr/>
          <p:nvPr/>
        </p:nvCxnSpPr>
        <p:spPr>
          <a:xfrm>
            <a:off x="2525486" y="3987575"/>
            <a:ext cx="3809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DC718554-2B6A-41E1-9F22-784B21C13EC2}"/>
              </a:ext>
            </a:extLst>
          </p:cNvPr>
          <p:cNvCxnSpPr>
            <a:endCxn id="7" idx="1"/>
          </p:cNvCxnSpPr>
          <p:nvPr/>
        </p:nvCxnSpPr>
        <p:spPr>
          <a:xfrm rot="5400000" flipH="1" flipV="1">
            <a:off x="1864179" y="2879954"/>
            <a:ext cx="1768929" cy="44631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or: Curved 128">
            <a:extLst>
              <a:ext uri="{FF2B5EF4-FFF2-40B4-BE49-F238E27FC236}">
                <a16:creationId xmlns:a16="http://schemas.microsoft.com/office/drawing/2014/main" id="{5E7B7BDC-6568-43EC-9DB3-BE7CCF7ED46B}"/>
              </a:ext>
            </a:extLst>
          </p:cNvPr>
          <p:cNvCxnSpPr/>
          <p:nvPr/>
        </p:nvCxnSpPr>
        <p:spPr>
          <a:xfrm rot="16200000" flipV="1">
            <a:off x="2596242" y="5513615"/>
            <a:ext cx="315686" cy="30479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28EB70D8-DA51-4CC7-A07B-63C86EF0BDA3}"/>
              </a:ext>
            </a:extLst>
          </p:cNvPr>
          <p:cNvCxnSpPr/>
          <p:nvPr/>
        </p:nvCxnSpPr>
        <p:spPr>
          <a:xfrm flipV="1">
            <a:off x="2601686" y="5237900"/>
            <a:ext cx="304797" cy="27027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DEBFFF-CB6B-42DF-B3CB-B51C21D043B9}"/>
              </a:ext>
            </a:extLst>
          </p:cNvPr>
          <p:cNvSpPr txBox="1"/>
          <p:nvPr/>
        </p:nvSpPr>
        <p:spPr>
          <a:xfrm>
            <a:off x="2079167" y="1168174"/>
            <a:ext cx="489860"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9B2DEB7F-DE63-4176-8DE3-97E73F866BAB}"/>
              </a:ext>
            </a:extLst>
          </p:cNvPr>
          <p:cNvSpPr txBox="1"/>
          <p:nvPr/>
        </p:nvSpPr>
        <p:spPr>
          <a:xfrm>
            <a:off x="2035627" y="1984603"/>
            <a:ext cx="489860" cy="369332"/>
          </a:xfrm>
          <a:prstGeom prst="rect">
            <a:avLst/>
          </a:prstGeom>
          <a:noFill/>
        </p:spPr>
        <p:txBody>
          <a:bodyPr wrap="square" rtlCol="0">
            <a:spAutoFit/>
          </a:bodyPr>
          <a:lstStyle/>
          <a:p>
            <a:r>
              <a:rPr lang="en-US" dirty="0"/>
              <a:t>T</a:t>
            </a:r>
          </a:p>
        </p:txBody>
      </p:sp>
      <p:sp>
        <p:nvSpPr>
          <p:cNvPr id="44" name="TextBox 43">
            <a:extLst>
              <a:ext uri="{FF2B5EF4-FFF2-40B4-BE49-F238E27FC236}">
                <a16:creationId xmlns:a16="http://schemas.microsoft.com/office/drawing/2014/main" id="{D15E09DF-1879-4645-92FF-2A9659258EFB}"/>
              </a:ext>
            </a:extLst>
          </p:cNvPr>
          <p:cNvSpPr txBox="1"/>
          <p:nvPr/>
        </p:nvSpPr>
        <p:spPr>
          <a:xfrm>
            <a:off x="2035625" y="2855463"/>
            <a:ext cx="489860" cy="369332"/>
          </a:xfrm>
          <a:prstGeom prst="rect">
            <a:avLst/>
          </a:prstGeom>
          <a:noFill/>
        </p:spPr>
        <p:txBody>
          <a:bodyPr wrap="square" rtlCol="0">
            <a:spAutoFit/>
          </a:bodyPr>
          <a:lstStyle/>
          <a:p>
            <a:r>
              <a:rPr lang="en-US" dirty="0"/>
              <a:t>F</a:t>
            </a:r>
          </a:p>
        </p:txBody>
      </p:sp>
      <p:sp>
        <p:nvSpPr>
          <p:cNvPr id="45" name="TextBox 44">
            <a:extLst>
              <a:ext uri="{FF2B5EF4-FFF2-40B4-BE49-F238E27FC236}">
                <a16:creationId xmlns:a16="http://schemas.microsoft.com/office/drawing/2014/main" id="{87AB38CD-15D3-44D9-ABB6-4838097153D0}"/>
              </a:ext>
            </a:extLst>
          </p:cNvPr>
          <p:cNvSpPr txBox="1"/>
          <p:nvPr/>
        </p:nvSpPr>
        <p:spPr>
          <a:xfrm>
            <a:off x="2438395" y="3922259"/>
            <a:ext cx="489860" cy="369332"/>
          </a:xfrm>
          <a:prstGeom prst="rect">
            <a:avLst/>
          </a:prstGeom>
          <a:noFill/>
        </p:spPr>
        <p:txBody>
          <a:bodyPr wrap="square" rtlCol="0">
            <a:spAutoFit/>
          </a:bodyPr>
          <a:lstStyle/>
          <a:p>
            <a:r>
              <a:rPr lang="en-US" dirty="0"/>
              <a:t>T</a:t>
            </a:r>
          </a:p>
        </p:txBody>
      </p:sp>
      <p:sp>
        <p:nvSpPr>
          <p:cNvPr id="54" name="TextBox 53">
            <a:extLst>
              <a:ext uri="{FF2B5EF4-FFF2-40B4-BE49-F238E27FC236}">
                <a16:creationId xmlns:a16="http://schemas.microsoft.com/office/drawing/2014/main" id="{65D3783C-173C-4BD4-B6D6-396C4C88AA64}"/>
              </a:ext>
            </a:extLst>
          </p:cNvPr>
          <p:cNvSpPr txBox="1"/>
          <p:nvPr/>
        </p:nvSpPr>
        <p:spPr>
          <a:xfrm>
            <a:off x="2340424" y="5457145"/>
            <a:ext cx="489860" cy="369332"/>
          </a:xfrm>
          <a:prstGeom prst="rect">
            <a:avLst/>
          </a:prstGeom>
          <a:noFill/>
        </p:spPr>
        <p:txBody>
          <a:bodyPr wrap="square" rtlCol="0">
            <a:spAutoFit/>
          </a:bodyPr>
          <a:lstStyle/>
          <a:p>
            <a:r>
              <a:rPr lang="en-US" dirty="0"/>
              <a:t>(</a:t>
            </a:r>
          </a:p>
        </p:txBody>
      </p:sp>
      <p:sp>
        <p:nvSpPr>
          <p:cNvPr id="56" name="TextBox 55">
            <a:extLst>
              <a:ext uri="{FF2B5EF4-FFF2-40B4-BE49-F238E27FC236}">
                <a16:creationId xmlns:a16="http://schemas.microsoft.com/office/drawing/2014/main" id="{706F3239-92B1-4D0E-8B8A-A6B25EC604E1}"/>
              </a:ext>
            </a:extLst>
          </p:cNvPr>
          <p:cNvSpPr txBox="1"/>
          <p:nvPr/>
        </p:nvSpPr>
        <p:spPr>
          <a:xfrm>
            <a:off x="1611081" y="6164717"/>
            <a:ext cx="489860" cy="369332"/>
          </a:xfrm>
          <a:prstGeom prst="rect">
            <a:avLst/>
          </a:prstGeom>
          <a:noFill/>
        </p:spPr>
        <p:txBody>
          <a:bodyPr wrap="square" rtlCol="0">
            <a:spAutoFit/>
          </a:bodyPr>
          <a:lstStyle/>
          <a:p>
            <a:r>
              <a:rPr lang="en-US" dirty="0"/>
              <a:t>id</a:t>
            </a:r>
          </a:p>
        </p:txBody>
      </p:sp>
      <p:sp>
        <p:nvSpPr>
          <p:cNvPr id="57" name="TextBox 56">
            <a:extLst>
              <a:ext uri="{FF2B5EF4-FFF2-40B4-BE49-F238E27FC236}">
                <a16:creationId xmlns:a16="http://schemas.microsoft.com/office/drawing/2014/main" id="{FEAC4FBE-2337-45BC-8606-E691208A3E91}"/>
              </a:ext>
            </a:extLst>
          </p:cNvPr>
          <p:cNvSpPr txBox="1"/>
          <p:nvPr/>
        </p:nvSpPr>
        <p:spPr>
          <a:xfrm>
            <a:off x="5736761" y="6110289"/>
            <a:ext cx="489860" cy="369332"/>
          </a:xfrm>
          <a:prstGeom prst="rect">
            <a:avLst/>
          </a:prstGeom>
          <a:noFill/>
        </p:spPr>
        <p:txBody>
          <a:bodyPr wrap="square" rtlCol="0">
            <a:spAutoFit/>
          </a:bodyPr>
          <a:lstStyle/>
          <a:p>
            <a:r>
              <a:rPr lang="en-US" dirty="0"/>
              <a:t>id</a:t>
            </a:r>
          </a:p>
        </p:txBody>
      </p:sp>
      <p:sp>
        <p:nvSpPr>
          <p:cNvPr id="59" name="TextBox 58">
            <a:extLst>
              <a:ext uri="{FF2B5EF4-FFF2-40B4-BE49-F238E27FC236}">
                <a16:creationId xmlns:a16="http://schemas.microsoft.com/office/drawing/2014/main" id="{F286C3F4-9250-477D-B3D6-9916DE60AFFC}"/>
              </a:ext>
            </a:extLst>
          </p:cNvPr>
          <p:cNvSpPr txBox="1"/>
          <p:nvPr/>
        </p:nvSpPr>
        <p:spPr>
          <a:xfrm>
            <a:off x="4321619" y="6121175"/>
            <a:ext cx="489860" cy="369332"/>
          </a:xfrm>
          <a:prstGeom prst="rect">
            <a:avLst/>
          </a:prstGeom>
          <a:noFill/>
        </p:spPr>
        <p:txBody>
          <a:bodyPr wrap="square" rtlCol="0">
            <a:spAutoFit/>
          </a:bodyPr>
          <a:lstStyle/>
          <a:p>
            <a:r>
              <a:rPr lang="en-US" dirty="0"/>
              <a:t>id</a:t>
            </a:r>
          </a:p>
        </p:txBody>
      </p:sp>
      <p:sp>
        <p:nvSpPr>
          <p:cNvPr id="60" name="TextBox 59">
            <a:extLst>
              <a:ext uri="{FF2B5EF4-FFF2-40B4-BE49-F238E27FC236}">
                <a16:creationId xmlns:a16="http://schemas.microsoft.com/office/drawing/2014/main" id="{CB7E27E8-A0D1-4FC4-89CD-241BDC50CF02}"/>
              </a:ext>
            </a:extLst>
          </p:cNvPr>
          <p:cNvSpPr txBox="1"/>
          <p:nvPr/>
        </p:nvSpPr>
        <p:spPr>
          <a:xfrm>
            <a:off x="7946559" y="4945513"/>
            <a:ext cx="489860" cy="369332"/>
          </a:xfrm>
          <a:prstGeom prst="rect">
            <a:avLst/>
          </a:prstGeom>
          <a:noFill/>
        </p:spPr>
        <p:txBody>
          <a:bodyPr wrap="square" rtlCol="0">
            <a:spAutoFit/>
          </a:bodyPr>
          <a:lstStyle/>
          <a:p>
            <a:r>
              <a:rPr lang="en-US" dirty="0"/>
              <a:t>)</a:t>
            </a:r>
          </a:p>
        </p:txBody>
      </p:sp>
      <p:sp>
        <p:nvSpPr>
          <p:cNvPr id="61" name="TextBox 60">
            <a:extLst>
              <a:ext uri="{FF2B5EF4-FFF2-40B4-BE49-F238E27FC236}">
                <a16:creationId xmlns:a16="http://schemas.microsoft.com/office/drawing/2014/main" id="{D042B658-6DE6-4475-877F-6A4168B9FE3D}"/>
              </a:ext>
            </a:extLst>
          </p:cNvPr>
          <p:cNvSpPr txBox="1"/>
          <p:nvPr/>
        </p:nvSpPr>
        <p:spPr>
          <a:xfrm>
            <a:off x="8512618" y="3443281"/>
            <a:ext cx="489860" cy="369332"/>
          </a:xfrm>
          <a:prstGeom prst="rect">
            <a:avLst/>
          </a:prstGeom>
          <a:noFill/>
        </p:spPr>
        <p:txBody>
          <a:bodyPr wrap="square" rtlCol="0">
            <a:spAutoFit/>
          </a:bodyPr>
          <a:lstStyle/>
          <a:p>
            <a:r>
              <a:rPr lang="en-US" dirty="0"/>
              <a:t>F</a:t>
            </a:r>
          </a:p>
        </p:txBody>
      </p:sp>
      <p:sp>
        <p:nvSpPr>
          <p:cNvPr id="62" name="TextBox 61">
            <a:extLst>
              <a:ext uri="{FF2B5EF4-FFF2-40B4-BE49-F238E27FC236}">
                <a16:creationId xmlns:a16="http://schemas.microsoft.com/office/drawing/2014/main" id="{5874C053-6B00-4DD5-96FB-A83EFB74C77B}"/>
              </a:ext>
            </a:extLst>
          </p:cNvPr>
          <p:cNvSpPr txBox="1"/>
          <p:nvPr/>
        </p:nvSpPr>
        <p:spPr>
          <a:xfrm>
            <a:off x="7913903" y="4052882"/>
            <a:ext cx="489860" cy="369332"/>
          </a:xfrm>
          <a:prstGeom prst="rect">
            <a:avLst/>
          </a:prstGeom>
          <a:noFill/>
        </p:spPr>
        <p:txBody>
          <a:bodyPr wrap="square" rtlCol="0">
            <a:spAutoFit/>
          </a:bodyPr>
          <a:lstStyle/>
          <a:p>
            <a:r>
              <a:rPr lang="en-US" dirty="0"/>
              <a:t>+</a:t>
            </a:r>
          </a:p>
        </p:txBody>
      </p:sp>
      <p:sp>
        <p:nvSpPr>
          <p:cNvPr id="63" name="TextBox 62">
            <a:extLst>
              <a:ext uri="{FF2B5EF4-FFF2-40B4-BE49-F238E27FC236}">
                <a16:creationId xmlns:a16="http://schemas.microsoft.com/office/drawing/2014/main" id="{D17AF65D-0DAB-48AB-ABE6-4D47F2764FCE}"/>
              </a:ext>
            </a:extLst>
          </p:cNvPr>
          <p:cNvSpPr txBox="1"/>
          <p:nvPr/>
        </p:nvSpPr>
        <p:spPr>
          <a:xfrm>
            <a:off x="9405246" y="2136997"/>
            <a:ext cx="489860" cy="369332"/>
          </a:xfrm>
          <a:prstGeom prst="rect">
            <a:avLst/>
          </a:prstGeom>
          <a:noFill/>
        </p:spPr>
        <p:txBody>
          <a:bodyPr wrap="square" rtlCol="0">
            <a:spAutoFit/>
          </a:bodyPr>
          <a:lstStyle/>
          <a:p>
            <a:r>
              <a:rPr lang="en-US" dirty="0"/>
              <a:t>*</a:t>
            </a:r>
          </a:p>
        </p:txBody>
      </p:sp>
      <p:sp>
        <p:nvSpPr>
          <p:cNvPr id="64" name="TextBox 63">
            <a:extLst>
              <a:ext uri="{FF2B5EF4-FFF2-40B4-BE49-F238E27FC236}">
                <a16:creationId xmlns:a16="http://schemas.microsoft.com/office/drawing/2014/main" id="{C3CD090E-935B-4119-9791-D31A9B415709}"/>
              </a:ext>
            </a:extLst>
          </p:cNvPr>
          <p:cNvSpPr txBox="1"/>
          <p:nvPr/>
        </p:nvSpPr>
        <p:spPr>
          <a:xfrm>
            <a:off x="7924789" y="1255251"/>
            <a:ext cx="489860" cy="369332"/>
          </a:xfrm>
          <a:prstGeom prst="rect">
            <a:avLst/>
          </a:prstGeom>
          <a:noFill/>
        </p:spPr>
        <p:txBody>
          <a:bodyPr wrap="square" rtlCol="0">
            <a:spAutoFit/>
          </a:bodyPr>
          <a:lstStyle/>
          <a:p>
            <a:r>
              <a:rPr lang="en-US" dirty="0"/>
              <a:t>T</a:t>
            </a:r>
          </a:p>
        </p:txBody>
      </p:sp>
      <p:sp>
        <p:nvSpPr>
          <p:cNvPr id="65" name="TextBox 64">
            <a:extLst>
              <a:ext uri="{FF2B5EF4-FFF2-40B4-BE49-F238E27FC236}">
                <a16:creationId xmlns:a16="http://schemas.microsoft.com/office/drawing/2014/main" id="{47FED718-42E4-44E7-80BD-C5569D5C2020}"/>
              </a:ext>
            </a:extLst>
          </p:cNvPr>
          <p:cNvSpPr txBox="1"/>
          <p:nvPr/>
        </p:nvSpPr>
        <p:spPr>
          <a:xfrm>
            <a:off x="4626420" y="656536"/>
            <a:ext cx="489860" cy="369332"/>
          </a:xfrm>
          <a:prstGeom prst="rect">
            <a:avLst/>
          </a:prstGeom>
          <a:noFill/>
        </p:spPr>
        <p:txBody>
          <a:bodyPr wrap="square" rtlCol="0">
            <a:spAutoFit/>
          </a:bodyPr>
          <a:lstStyle/>
          <a:p>
            <a:r>
              <a:rPr lang="en-US" dirty="0"/>
              <a:t>+</a:t>
            </a:r>
          </a:p>
        </p:txBody>
      </p:sp>
      <p:sp>
        <p:nvSpPr>
          <p:cNvPr id="66" name="TextBox 65">
            <a:extLst>
              <a:ext uri="{FF2B5EF4-FFF2-40B4-BE49-F238E27FC236}">
                <a16:creationId xmlns:a16="http://schemas.microsoft.com/office/drawing/2014/main" id="{36F2C5F8-24C8-4771-AC18-A5AD6EEDA4C8}"/>
              </a:ext>
            </a:extLst>
          </p:cNvPr>
          <p:cNvSpPr txBox="1"/>
          <p:nvPr/>
        </p:nvSpPr>
        <p:spPr>
          <a:xfrm>
            <a:off x="5638791" y="1505620"/>
            <a:ext cx="489860" cy="369332"/>
          </a:xfrm>
          <a:prstGeom prst="rect">
            <a:avLst/>
          </a:prstGeom>
          <a:noFill/>
        </p:spPr>
        <p:txBody>
          <a:bodyPr wrap="square" rtlCol="0">
            <a:spAutoFit/>
          </a:bodyPr>
          <a:lstStyle/>
          <a:p>
            <a:r>
              <a:rPr lang="en-US" dirty="0"/>
              <a:t>(</a:t>
            </a:r>
          </a:p>
        </p:txBody>
      </p:sp>
      <p:sp>
        <p:nvSpPr>
          <p:cNvPr id="67" name="TextBox 66">
            <a:extLst>
              <a:ext uri="{FF2B5EF4-FFF2-40B4-BE49-F238E27FC236}">
                <a16:creationId xmlns:a16="http://schemas.microsoft.com/office/drawing/2014/main" id="{01E93F54-1118-42E5-8617-0CF022B2B39C}"/>
              </a:ext>
            </a:extLst>
          </p:cNvPr>
          <p:cNvSpPr txBox="1"/>
          <p:nvPr/>
        </p:nvSpPr>
        <p:spPr>
          <a:xfrm>
            <a:off x="4865905" y="1059305"/>
            <a:ext cx="489860" cy="369332"/>
          </a:xfrm>
          <a:prstGeom prst="rect">
            <a:avLst/>
          </a:prstGeom>
          <a:noFill/>
        </p:spPr>
        <p:txBody>
          <a:bodyPr wrap="square" rtlCol="0">
            <a:spAutoFit/>
          </a:bodyPr>
          <a:lstStyle/>
          <a:p>
            <a:r>
              <a:rPr lang="en-US" dirty="0"/>
              <a:t>F</a:t>
            </a:r>
          </a:p>
        </p:txBody>
      </p:sp>
      <p:sp>
        <p:nvSpPr>
          <p:cNvPr id="68" name="TextBox 67">
            <a:extLst>
              <a:ext uri="{FF2B5EF4-FFF2-40B4-BE49-F238E27FC236}">
                <a16:creationId xmlns:a16="http://schemas.microsoft.com/office/drawing/2014/main" id="{2DCBD12D-421C-4E71-8139-486CC08186B0}"/>
              </a:ext>
            </a:extLst>
          </p:cNvPr>
          <p:cNvSpPr txBox="1"/>
          <p:nvPr/>
        </p:nvSpPr>
        <p:spPr>
          <a:xfrm>
            <a:off x="5040077" y="2169649"/>
            <a:ext cx="489860" cy="369332"/>
          </a:xfrm>
          <a:prstGeom prst="rect">
            <a:avLst/>
          </a:prstGeom>
          <a:noFill/>
        </p:spPr>
        <p:txBody>
          <a:bodyPr wrap="square" rtlCol="0">
            <a:spAutoFit/>
          </a:bodyPr>
          <a:lstStyle/>
          <a:p>
            <a:r>
              <a:rPr lang="en-US" dirty="0"/>
              <a:t>*</a:t>
            </a:r>
          </a:p>
        </p:txBody>
      </p:sp>
      <p:sp>
        <p:nvSpPr>
          <p:cNvPr id="69" name="TextBox 68">
            <a:extLst>
              <a:ext uri="{FF2B5EF4-FFF2-40B4-BE49-F238E27FC236}">
                <a16:creationId xmlns:a16="http://schemas.microsoft.com/office/drawing/2014/main" id="{E41711E2-4674-4262-810B-4DE4A0FC6C64}"/>
              </a:ext>
            </a:extLst>
          </p:cNvPr>
          <p:cNvSpPr txBox="1"/>
          <p:nvPr/>
        </p:nvSpPr>
        <p:spPr>
          <a:xfrm>
            <a:off x="5181591" y="3486821"/>
            <a:ext cx="489860" cy="369332"/>
          </a:xfrm>
          <a:prstGeom prst="rect">
            <a:avLst/>
          </a:prstGeom>
          <a:noFill/>
        </p:spPr>
        <p:txBody>
          <a:bodyPr wrap="square" rtlCol="0">
            <a:spAutoFit/>
          </a:bodyPr>
          <a:lstStyle/>
          <a:p>
            <a:r>
              <a:rPr lang="en-US" dirty="0"/>
              <a:t>(</a:t>
            </a:r>
          </a:p>
        </p:txBody>
      </p:sp>
      <p:sp>
        <p:nvSpPr>
          <p:cNvPr id="70" name="TextBox 69">
            <a:extLst>
              <a:ext uri="{FF2B5EF4-FFF2-40B4-BE49-F238E27FC236}">
                <a16:creationId xmlns:a16="http://schemas.microsoft.com/office/drawing/2014/main" id="{BFC435A8-09EA-40E4-BDE6-D0C7BCBB8C7E}"/>
              </a:ext>
            </a:extLst>
          </p:cNvPr>
          <p:cNvSpPr txBox="1"/>
          <p:nvPr/>
        </p:nvSpPr>
        <p:spPr>
          <a:xfrm>
            <a:off x="1491337" y="4804001"/>
            <a:ext cx="489860" cy="369332"/>
          </a:xfrm>
          <a:prstGeom prst="rect">
            <a:avLst/>
          </a:prstGeom>
          <a:noFill/>
        </p:spPr>
        <p:txBody>
          <a:bodyPr wrap="square" rtlCol="0">
            <a:spAutoFit/>
          </a:bodyPr>
          <a:lstStyle/>
          <a:p>
            <a:r>
              <a:rPr lang="en-US" dirty="0"/>
              <a:t>(</a:t>
            </a:r>
          </a:p>
        </p:txBody>
      </p:sp>
      <p:sp>
        <p:nvSpPr>
          <p:cNvPr id="71" name="TextBox 70">
            <a:extLst>
              <a:ext uri="{FF2B5EF4-FFF2-40B4-BE49-F238E27FC236}">
                <a16:creationId xmlns:a16="http://schemas.microsoft.com/office/drawing/2014/main" id="{DECB8E08-94E0-4FB5-AA95-8C0201C9F3BF}"/>
              </a:ext>
            </a:extLst>
          </p:cNvPr>
          <p:cNvSpPr txBox="1"/>
          <p:nvPr/>
        </p:nvSpPr>
        <p:spPr>
          <a:xfrm>
            <a:off x="4321619" y="4488307"/>
            <a:ext cx="489860"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148448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4AEF3-9773-0CB0-E40C-6DAADEF862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292DB3-38FA-DD0A-F063-27544D924CCA}"/>
              </a:ext>
            </a:extLst>
          </p:cNvPr>
          <p:cNvSpPr>
            <a:spLocks noGrp="1"/>
          </p:cNvSpPr>
          <p:nvPr>
            <p:ph type="title"/>
          </p:nvPr>
        </p:nvSpPr>
        <p:spPr/>
        <p:txBody>
          <a:bodyPr/>
          <a:lstStyle/>
          <a:p>
            <a:r>
              <a:rPr lang="en-US" dirty="0"/>
              <a:t>LR(0) automaton (Exercise)</a:t>
            </a:r>
          </a:p>
        </p:txBody>
      </p:sp>
      <p:sp>
        <p:nvSpPr>
          <p:cNvPr id="3" name="Content Placeholder 2">
            <a:extLst>
              <a:ext uri="{FF2B5EF4-FFF2-40B4-BE49-F238E27FC236}">
                <a16:creationId xmlns:a16="http://schemas.microsoft.com/office/drawing/2014/main" id="{681D9A73-B1A1-23E8-BD69-0C7B5A86551E}"/>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a:t>
            </a:r>
          </a:p>
          <a:p>
            <a:pPr marL="0" indent="0">
              <a:buNone/>
            </a:pPr>
            <a:r>
              <a:rPr lang="en-US" dirty="0"/>
              <a:t>E </a:t>
            </a:r>
            <a:r>
              <a:rPr lang="en-US" dirty="0">
                <a:sym typeface="Wingdings" panose="05000000000000000000" pitchFamily="2" charset="2"/>
              </a:rPr>
              <a:t>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FOLLOW(E’) =</a:t>
            </a:r>
          </a:p>
          <a:p>
            <a:pPr marL="0" indent="0">
              <a:buNone/>
            </a:pPr>
            <a:r>
              <a:rPr lang="en-US" dirty="0">
                <a:sym typeface="Wingdings" panose="05000000000000000000" pitchFamily="2" charset="2"/>
              </a:rPr>
              <a:t>FOLLOW(E) =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0306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2424-7D4C-4562-99E7-C91E38FE0303}"/>
              </a:ext>
            </a:extLst>
          </p:cNvPr>
          <p:cNvSpPr>
            <a:spLocks noGrp="1"/>
          </p:cNvSpPr>
          <p:nvPr>
            <p:ph type="title"/>
          </p:nvPr>
        </p:nvSpPr>
        <p:spPr/>
        <p:txBody>
          <a:bodyPr/>
          <a:lstStyle/>
          <a:p>
            <a:r>
              <a:rPr lang="en-US" dirty="0"/>
              <a:t>LR(0) automaton</a:t>
            </a:r>
          </a:p>
        </p:txBody>
      </p:sp>
      <p:sp>
        <p:nvSpPr>
          <p:cNvPr id="3" name="Content Placeholder 2">
            <a:extLst>
              <a:ext uri="{FF2B5EF4-FFF2-40B4-BE49-F238E27FC236}">
                <a16:creationId xmlns:a16="http://schemas.microsoft.com/office/drawing/2014/main" id="{9132502D-76F0-41B3-8434-2FD86CD5508B}"/>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a:t>
            </a:r>
          </a:p>
          <a:p>
            <a:pPr marL="0" indent="0">
              <a:buNone/>
            </a:pPr>
            <a:r>
              <a:rPr lang="en-US" dirty="0"/>
              <a:t>E </a:t>
            </a:r>
            <a:r>
              <a:rPr lang="en-US" dirty="0">
                <a:sym typeface="Wingdings" panose="05000000000000000000" pitchFamily="2" charset="2"/>
              </a:rPr>
              <a:t>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FOLLOW(E’) = {$}</a:t>
            </a:r>
          </a:p>
          <a:p>
            <a:pPr marL="0" indent="0">
              <a:buNone/>
            </a:pPr>
            <a:r>
              <a:rPr lang="en-US" dirty="0">
                <a:sym typeface="Wingdings" panose="05000000000000000000" pitchFamily="2" charset="2"/>
              </a:rPr>
              <a:t>FOLLOW(E) = {+, ),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9086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66E092-04CA-2EF9-B846-36730665C5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176023-A62E-3B72-738A-0BDABAB8CBD3}"/>
              </a:ext>
            </a:extLst>
          </p:cNvPr>
          <p:cNvSpPr>
            <a:spLocks noGrp="1"/>
          </p:cNvSpPr>
          <p:nvPr>
            <p:ph type="title"/>
          </p:nvPr>
        </p:nvSpPr>
        <p:spPr/>
        <p:txBody>
          <a:bodyPr/>
          <a:lstStyle/>
          <a:p>
            <a:r>
              <a:rPr lang="en-US" dirty="0"/>
              <a:t>LR(0) automaton</a:t>
            </a:r>
          </a:p>
        </p:txBody>
      </p:sp>
      <p:sp>
        <p:nvSpPr>
          <p:cNvPr id="3" name="Content Placeholder 2">
            <a:extLst>
              <a:ext uri="{FF2B5EF4-FFF2-40B4-BE49-F238E27FC236}">
                <a16:creationId xmlns:a16="http://schemas.microsoft.com/office/drawing/2014/main" id="{93C63A35-ED66-CACD-1A8E-295D5265BB86}"/>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a:t>
            </a:r>
          </a:p>
          <a:p>
            <a:pPr marL="0" indent="0">
              <a:buNone/>
            </a:pPr>
            <a:r>
              <a:rPr lang="en-US" dirty="0"/>
              <a:t>E </a:t>
            </a:r>
            <a:r>
              <a:rPr lang="en-US" dirty="0">
                <a:sym typeface="Wingdings" panose="05000000000000000000" pitchFamily="2" charset="2"/>
              </a:rPr>
              <a:t>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FOLLOW(E’) = {$}</a:t>
            </a:r>
          </a:p>
          <a:p>
            <a:pPr marL="0" indent="0">
              <a:buNone/>
            </a:pPr>
            <a:r>
              <a:rPr lang="en-US" dirty="0">
                <a:sym typeface="Wingdings" panose="05000000000000000000" pitchFamily="2" charset="2"/>
              </a:rPr>
              <a:t>FOLLOW(E) = {+, ), $}</a:t>
            </a:r>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693B53E-23C3-05D2-9339-E15E882B5DFB}"/>
                  </a:ext>
                </a:extLst>
              </p:cNvPr>
              <p:cNvSpPr txBox="1"/>
              <p:nvPr/>
            </p:nvSpPr>
            <p:spPr>
              <a:xfrm>
                <a:off x="6672943" y="2046514"/>
                <a:ext cx="3886200" cy="3416320"/>
              </a:xfrm>
              <a:prstGeom prst="rect">
                <a:avLst/>
              </a:prstGeom>
              <a:noFill/>
            </p:spPr>
            <p:txBody>
              <a:bodyPr wrap="square" rtlCol="0">
                <a:spAutoFit/>
              </a:bodyPr>
              <a:lstStyle/>
              <a:p>
                <a:r>
                  <a:rPr lang="en-IN" dirty="0"/>
                  <a:t>No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oMath>
                </a14:m>
                <a:endParaRPr lang="en-IN" dirty="0"/>
              </a:p>
              <a:p>
                <a:r>
                  <a:rPr lang="en-IN" dirty="0"/>
                  <a:t>shift if the next symbol is +</a:t>
                </a:r>
              </a:p>
              <a:p>
                <a:r>
                  <a:rPr lang="en-IN" dirty="0"/>
                  <a:t>reduce if the next symbol is $</a:t>
                </a:r>
              </a:p>
              <a:p>
                <a:endParaRPr lang="en-IN" dirty="0"/>
              </a:p>
              <a:p>
                <a:r>
                  <a:rPr lang="en-IN" dirty="0"/>
                  <a:t>No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2</m:t>
                        </m:r>
                      </m:sub>
                    </m:sSub>
                  </m:oMath>
                </a14:m>
                <a:endParaRPr lang="en-IN" b="0" dirty="0"/>
              </a:p>
              <a:p>
                <a:r>
                  <a:rPr lang="en-IN" dirty="0"/>
                  <a:t>shift if the next symbol is *</a:t>
                </a:r>
              </a:p>
              <a:p>
                <a:r>
                  <a:rPr lang="en-IN" dirty="0"/>
                  <a:t>reduce if the next symbol is {+, ), $}</a:t>
                </a:r>
              </a:p>
              <a:p>
                <a:endParaRPr lang="en-IN" dirty="0"/>
              </a:p>
              <a:p>
                <a:r>
                  <a:rPr lang="en-IN" dirty="0"/>
                  <a:t>No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9</m:t>
                        </m:r>
                      </m:sub>
                    </m:sSub>
                  </m:oMath>
                </a14:m>
                <a:endParaRPr lang="en-IN" dirty="0"/>
              </a:p>
              <a:p>
                <a:r>
                  <a:rPr lang="en-IN" dirty="0"/>
                  <a:t>shift if the next symbol is * </a:t>
                </a:r>
              </a:p>
              <a:p>
                <a:r>
                  <a:rPr lang="en-IN" dirty="0"/>
                  <a:t>reduce if the next symbol is {+, ), $}</a:t>
                </a:r>
              </a:p>
              <a:p>
                <a:endParaRPr lang="en-IN" dirty="0"/>
              </a:p>
            </p:txBody>
          </p:sp>
        </mc:Choice>
        <mc:Fallback xmlns="">
          <p:sp>
            <p:nvSpPr>
              <p:cNvPr id="4" name="TextBox 3">
                <a:extLst>
                  <a:ext uri="{FF2B5EF4-FFF2-40B4-BE49-F238E27FC236}">
                    <a16:creationId xmlns:a16="http://schemas.microsoft.com/office/drawing/2014/main" id="{0693B53E-23C3-05D2-9339-E15E882B5DFB}"/>
                  </a:ext>
                </a:extLst>
              </p:cNvPr>
              <p:cNvSpPr txBox="1">
                <a:spLocks noRot="1" noChangeAspect="1" noMove="1" noResize="1" noEditPoints="1" noAdjustHandles="1" noChangeArrowheads="1" noChangeShapeType="1" noTextEdit="1"/>
              </p:cNvSpPr>
              <p:nvPr/>
            </p:nvSpPr>
            <p:spPr>
              <a:xfrm>
                <a:off x="6672943" y="2046514"/>
                <a:ext cx="3886200" cy="3416320"/>
              </a:xfrm>
              <a:prstGeom prst="rect">
                <a:avLst/>
              </a:prstGeom>
              <a:blipFill>
                <a:blip r:embed="rId3"/>
                <a:stretch>
                  <a:fillRect l="-1413" t="-1071"/>
                </a:stretch>
              </a:blipFill>
            </p:spPr>
            <p:txBody>
              <a:bodyPr/>
              <a:lstStyle/>
              <a:p>
                <a:r>
                  <a:rPr lang="en-IN">
                    <a:noFill/>
                  </a:rPr>
                  <a:t> </a:t>
                </a:r>
              </a:p>
            </p:txBody>
          </p:sp>
        </mc:Fallback>
      </mc:AlternateContent>
    </p:spTree>
    <p:extLst>
      <p:ext uri="{BB962C8B-B14F-4D97-AF65-F5344CB8AC3E}">
        <p14:creationId xmlns:p14="http://schemas.microsoft.com/office/powerpoint/2010/main" val="960648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F1888-5CDC-41F1-21E7-4E306661BDBF}"/>
              </a:ext>
            </a:extLst>
          </p:cNvPr>
          <p:cNvSpPr>
            <a:spLocks noGrp="1"/>
          </p:cNvSpPr>
          <p:nvPr>
            <p:ph type="title"/>
          </p:nvPr>
        </p:nvSpPr>
        <p:spPr/>
        <p:txBody>
          <a:bodyPr/>
          <a:lstStyle/>
          <a:p>
            <a:r>
              <a:rPr lang="en-IN" dirty="0"/>
              <a:t>SLR(1) parsing</a:t>
            </a:r>
          </a:p>
        </p:txBody>
      </p:sp>
      <p:sp>
        <p:nvSpPr>
          <p:cNvPr id="3" name="Content Placeholder 2">
            <a:extLst>
              <a:ext uri="{FF2B5EF4-FFF2-40B4-BE49-F238E27FC236}">
                <a16:creationId xmlns:a16="http://schemas.microsoft.com/office/drawing/2014/main" id="{95BA12DD-DE46-6A8C-79EC-7E52D4EFAEEA}"/>
              </a:ext>
            </a:extLst>
          </p:cNvPr>
          <p:cNvSpPr>
            <a:spLocks noGrp="1"/>
          </p:cNvSpPr>
          <p:nvPr>
            <p:ph idx="1"/>
          </p:nvPr>
        </p:nvSpPr>
        <p:spPr/>
        <p:txBody>
          <a:bodyPr/>
          <a:lstStyle/>
          <a:p>
            <a:r>
              <a:rPr lang="en-US" dirty="0"/>
              <a:t> If the DFA accepts a string, then it is a prefix of some sentential form</a:t>
            </a:r>
          </a:p>
          <a:p>
            <a:endParaRPr lang="en-IN" dirty="0"/>
          </a:p>
          <a:p>
            <a:r>
              <a:rPr lang="en-US" dirty="0"/>
              <a:t>During shift-reduce parsing, we can verify after every step that the string on the stack is accepted by the DFA -- confirming we're on the right path</a:t>
            </a:r>
          </a:p>
          <a:p>
            <a:endParaRPr lang="en-IN" dirty="0"/>
          </a:p>
          <a:p>
            <a:r>
              <a:rPr lang="en-US" dirty="0"/>
              <a:t>Since reductions occur at the top of the stack, the stack always contains a prefix of a sentential form during the reverse rightmost-derivation</a:t>
            </a:r>
            <a:endParaRPr lang="en-IN" dirty="0"/>
          </a:p>
        </p:txBody>
      </p:sp>
    </p:spTree>
    <p:extLst>
      <p:ext uri="{BB962C8B-B14F-4D97-AF65-F5344CB8AC3E}">
        <p14:creationId xmlns:p14="http://schemas.microsoft.com/office/powerpoint/2010/main" val="2391130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48CD7-A69C-4D72-AAEB-82A04FC994F8}"/>
              </a:ext>
            </a:extLst>
          </p:cNvPr>
          <p:cNvSpPr>
            <a:spLocks noGrp="1"/>
          </p:cNvSpPr>
          <p:nvPr>
            <p:ph type="title"/>
          </p:nvPr>
        </p:nvSpPr>
        <p:spPr/>
        <p:txBody>
          <a:bodyPr/>
          <a:lstStyle/>
          <a:p>
            <a:r>
              <a:rPr lang="en-US" dirty="0"/>
              <a:t>SLR(1) parser</a:t>
            </a:r>
          </a:p>
        </p:txBody>
      </p:sp>
      <p:sp>
        <p:nvSpPr>
          <p:cNvPr id="3" name="Content Placeholder 2">
            <a:extLst>
              <a:ext uri="{FF2B5EF4-FFF2-40B4-BE49-F238E27FC236}">
                <a16:creationId xmlns:a16="http://schemas.microsoft.com/office/drawing/2014/main" id="{69A0C2B3-6193-48FB-B416-1BD0E38DE29B}"/>
              </a:ext>
            </a:extLst>
          </p:cNvPr>
          <p:cNvSpPr>
            <a:spLocks noGrp="1"/>
          </p:cNvSpPr>
          <p:nvPr>
            <p:ph idx="1"/>
          </p:nvPr>
        </p:nvSpPr>
        <p:spPr/>
        <p:txBody>
          <a:bodyPr/>
          <a:lstStyle/>
          <a:p>
            <a:pPr marL="514350" indent="-514350">
              <a:buFont typeface="+mj-lt"/>
              <a:buAutoNum type="arabicPeriod"/>
            </a:pPr>
            <a:r>
              <a:rPr lang="en-US" dirty="0"/>
              <a:t>The shift-reduce parser start form the state 0 and try to accept the input string as much as possible, by pushing the matched symbols on a stack</a:t>
            </a:r>
          </a:p>
          <a:p>
            <a:pPr marL="514350" indent="-514350">
              <a:buFont typeface="+mj-lt"/>
              <a:buAutoNum type="arabicPeriod"/>
            </a:pPr>
            <a:endParaRPr lang="en-US" dirty="0"/>
          </a:p>
          <a:p>
            <a:pPr marL="514350" indent="-514350">
              <a:buFont typeface="+mj-lt"/>
              <a:buAutoNum type="arabicPeriod"/>
            </a:pPr>
            <a:r>
              <a:rPr lang="en-US" dirty="0"/>
              <a:t>If there is no move corresponding to the next input symbol, then we reduce</a:t>
            </a:r>
          </a:p>
          <a:p>
            <a:endParaRPr lang="en-US" dirty="0"/>
          </a:p>
        </p:txBody>
      </p:sp>
    </p:spTree>
    <p:extLst>
      <p:ext uri="{BB962C8B-B14F-4D97-AF65-F5344CB8AC3E}">
        <p14:creationId xmlns:p14="http://schemas.microsoft.com/office/powerpoint/2010/main" val="162994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A5897-1A4F-4862-94B5-49FF385EC49A}"/>
              </a:ext>
            </a:extLst>
          </p:cNvPr>
          <p:cNvSpPr>
            <a:spLocks noGrp="1"/>
          </p:cNvSpPr>
          <p:nvPr>
            <p:ph type="title"/>
          </p:nvPr>
        </p:nvSpPr>
        <p:spPr/>
        <p:txBody>
          <a:bodyPr/>
          <a:lstStyle/>
          <a:p>
            <a:r>
              <a:rPr lang="en-US" dirty="0"/>
              <a:t>SLR(1) parser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F8593F-9F31-4941-80ED-EA0C58C47AB5}"/>
                  </a:ext>
                </a:extLst>
              </p:cNvPr>
              <p:cNvSpPr>
                <a:spLocks noGrp="1"/>
              </p:cNvSpPr>
              <p:nvPr>
                <p:ph idx="1"/>
              </p:nvPr>
            </p:nvSpPr>
            <p:spPr/>
            <p:txBody>
              <a:bodyPr>
                <a:normAutofit/>
              </a:bodyPr>
              <a:lstStyle/>
              <a:p>
                <a:pPr marL="514350" indent="-514350">
                  <a:buAutoNum type="arabicPeriod" startAt="3"/>
                </a:pPr>
                <a:r>
                  <a:rPr lang="en-US" dirty="0"/>
                  <a:t>In the reduce move, we select for an item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𝛼</m:t>
                    </m:r>
                    <m:r>
                      <a:rPr lang="en-US" b="0" i="1" smtClean="0">
                        <a:latin typeface="Cambria Math" panose="02040503050406030204" pitchFamily="18" charset="0"/>
                      </a:rPr>
                      <m:t>.</m:t>
                    </m:r>
                    <m:r>
                      <a:rPr lang="en-US" b="0" i="0" smtClean="0">
                        <a:latin typeface="Cambria Math" panose="02040503050406030204" pitchFamily="18" charset="0"/>
                      </a:rPr>
                      <m:t>]</m:t>
                    </m:r>
                  </m:oMath>
                </a14:m>
                <a:r>
                  <a:rPr lang="en-US" dirty="0"/>
                  <a:t>, where the next input symbol is in FOLLOW(A), from the set of items in the current DFA state. We pop </a:t>
                </a:r>
                <a14:m>
                  <m:oMath xmlns:m="http://schemas.openxmlformats.org/officeDocument/2006/math">
                    <m:r>
                      <a:rPr lang="en-US" b="0" i="1" smtClean="0">
                        <a:latin typeface="Cambria Math" panose="02040503050406030204" pitchFamily="18" charset="0"/>
                      </a:rPr>
                      <m:t>𝛼</m:t>
                    </m:r>
                  </m:oMath>
                </a14:m>
                <a:r>
                  <a:rPr lang="en-US" dirty="0"/>
                  <a:t> from the stack and push A on the stack</a:t>
                </a:r>
              </a:p>
              <a:p>
                <a:pPr marL="514350" indent="-514350">
                  <a:buAutoNum type="arabicPeriod" startAt="3"/>
                </a:pPr>
                <a:endParaRPr lang="en-US" dirty="0"/>
              </a:p>
              <a:p>
                <a:pPr marL="514350" indent="-514350">
                  <a:buAutoNum type="arabicPeriod" startAt="3"/>
                </a:pPr>
                <a:r>
                  <a:rPr lang="en-US" dirty="0"/>
                  <a:t>After the reduce move, if the stack contains just S’, then we are done; otherwise, we prepend the stack contents to the remaining input string, empty the stack, and go to step-1</a:t>
                </a:r>
              </a:p>
            </p:txBody>
          </p:sp>
        </mc:Choice>
        <mc:Fallback xmlns="">
          <p:sp>
            <p:nvSpPr>
              <p:cNvPr id="3" name="Content Placeholder 2">
                <a:extLst>
                  <a:ext uri="{FF2B5EF4-FFF2-40B4-BE49-F238E27FC236}">
                    <a16:creationId xmlns:a16="http://schemas.microsoft.com/office/drawing/2014/main" id="{A2F8593F-9F31-4941-80ED-EA0C58C47AB5}"/>
                  </a:ext>
                </a:extLst>
              </p:cNvPr>
              <p:cNvSpPr>
                <a:spLocks noGrp="1" noRot="1" noChangeAspect="1" noMove="1" noResize="1" noEditPoints="1" noAdjustHandles="1" noChangeArrowheads="1" noChangeShapeType="1" noTextEdit="1"/>
              </p:cNvSpPr>
              <p:nvPr>
                <p:ph idx="1"/>
              </p:nvPr>
            </p:nvSpPr>
            <p:spPr>
              <a:blipFill>
                <a:blip r:embed="rId3"/>
                <a:stretch>
                  <a:fillRect l="-1217" t="-2381" r="-754"/>
                </a:stretch>
              </a:blipFill>
            </p:spPr>
            <p:txBody>
              <a:bodyPr/>
              <a:lstStyle/>
              <a:p>
                <a:r>
                  <a:rPr lang="en-IN">
                    <a:noFill/>
                  </a:rPr>
                  <a:t> </a:t>
                </a:r>
              </a:p>
            </p:txBody>
          </p:sp>
        </mc:Fallback>
      </mc:AlternateContent>
    </p:spTree>
    <p:extLst>
      <p:ext uri="{BB962C8B-B14F-4D97-AF65-F5344CB8AC3E}">
        <p14:creationId xmlns:p14="http://schemas.microsoft.com/office/powerpoint/2010/main" val="4260144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2DAC-8F08-4042-B975-46B4C2FFABD5}"/>
              </a:ext>
            </a:extLst>
          </p:cNvPr>
          <p:cNvSpPr>
            <a:spLocks noGrp="1"/>
          </p:cNvSpPr>
          <p:nvPr>
            <p:ph type="title"/>
          </p:nvPr>
        </p:nvSpPr>
        <p:spPr/>
        <p:txBody>
          <a:bodyPr/>
          <a:lstStyle/>
          <a:p>
            <a:r>
              <a:rPr lang="en-US" dirty="0"/>
              <a:t>DFA</a:t>
            </a:r>
          </a:p>
        </p:txBody>
      </p:sp>
      <p:sp>
        <p:nvSpPr>
          <p:cNvPr id="4" name="Rectangle 3">
            <a:extLst>
              <a:ext uri="{FF2B5EF4-FFF2-40B4-BE49-F238E27FC236}">
                <a16:creationId xmlns:a16="http://schemas.microsoft.com/office/drawing/2014/main" id="{28B69822-C10E-4539-ABA1-B6D5FA97D45E}"/>
              </a:ext>
            </a:extLst>
          </p:cNvPr>
          <p:cNvSpPr/>
          <p:nvPr/>
        </p:nvSpPr>
        <p:spPr>
          <a:xfrm>
            <a:off x="696687" y="1480457"/>
            <a:ext cx="1240968" cy="2449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0</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5" name="Rectangle 4">
            <a:extLst>
              <a:ext uri="{FF2B5EF4-FFF2-40B4-BE49-F238E27FC236}">
                <a16:creationId xmlns:a16="http://schemas.microsoft.com/office/drawing/2014/main" id="{617785F8-BC1F-4247-B264-D33565923ABF}"/>
              </a:ext>
            </a:extLst>
          </p:cNvPr>
          <p:cNvSpPr/>
          <p:nvPr/>
        </p:nvSpPr>
        <p:spPr>
          <a:xfrm>
            <a:off x="2906487" y="3679372"/>
            <a:ext cx="1164768" cy="2285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4</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6" name="Rectangle 5">
            <a:extLst>
              <a:ext uri="{FF2B5EF4-FFF2-40B4-BE49-F238E27FC236}">
                <a16:creationId xmlns:a16="http://schemas.microsoft.com/office/drawing/2014/main" id="{124EF639-0174-4EE2-8E1E-4D38DD4F00D5}"/>
              </a:ext>
            </a:extLst>
          </p:cNvPr>
          <p:cNvSpPr/>
          <p:nvPr/>
        </p:nvSpPr>
        <p:spPr>
          <a:xfrm>
            <a:off x="2830284" y="874258"/>
            <a:ext cx="1371600"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endParaRPr lang="en-US" dirty="0">
              <a:solidFill>
                <a:schemeClr val="tx1"/>
              </a:solidFill>
            </a:endParaRPr>
          </a:p>
          <a:p>
            <a:pPr algn="ctr"/>
            <a:endParaRPr lang="en-US" dirty="0">
              <a:solidFill>
                <a:schemeClr val="tx1"/>
              </a:solidFill>
            </a:endParaRPr>
          </a:p>
        </p:txBody>
      </p:sp>
      <p:sp>
        <p:nvSpPr>
          <p:cNvPr id="7" name="Rectangle 6">
            <a:extLst>
              <a:ext uri="{FF2B5EF4-FFF2-40B4-BE49-F238E27FC236}">
                <a16:creationId xmlns:a16="http://schemas.microsoft.com/office/drawing/2014/main" id="{7D1EE9C0-AB15-461E-B59C-6C52AB0A9791}"/>
              </a:ext>
            </a:extLst>
          </p:cNvPr>
          <p:cNvSpPr/>
          <p:nvPr/>
        </p:nvSpPr>
        <p:spPr>
          <a:xfrm>
            <a:off x="2971801" y="1810431"/>
            <a:ext cx="1099454"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2</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5FC00E59-6346-4A04-A1A3-9E8CE2967A0A}"/>
              </a:ext>
            </a:extLst>
          </p:cNvPr>
          <p:cNvSpPr/>
          <p:nvPr/>
        </p:nvSpPr>
        <p:spPr>
          <a:xfrm>
            <a:off x="2960915" y="2920776"/>
            <a:ext cx="1001486" cy="442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3</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F.</a:t>
            </a:r>
            <a:endParaRPr lang="en-US" dirty="0">
              <a:solidFill>
                <a:schemeClr val="tx1"/>
              </a:solidFill>
            </a:endParaRPr>
          </a:p>
          <a:p>
            <a:pPr algn="ctr"/>
            <a:endParaRPr lang="en-US" dirty="0">
              <a:solidFill>
                <a:schemeClr val="tx1"/>
              </a:solidFill>
            </a:endParaRPr>
          </a:p>
        </p:txBody>
      </p:sp>
      <p:sp>
        <p:nvSpPr>
          <p:cNvPr id="9" name="Rectangle 8">
            <a:extLst>
              <a:ext uri="{FF2B5EF4-FFF2-40B4-BE49-F238E27FC236}">
                <a16:creationId xmlns:a16="http://schemas.microsoft.com/office/drawing/2014/main" id="{A38A1E79-CFF1-49B7-A0A2-086D75F6DD6B}"/>
              </a:ext>
            </a:extLst>
          </p:cNvPr>
          <p:cNvSpPr/>
          <p:nvPr/>
        </p:nvSpPr>
        <p:spPr>
          <a:xfrm>
            <a:off x="2906483" y="6259287"/>
            <a:ext cx="1132114" cy="500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5</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id.</a:t>
            </a:r>
            <a:endParaRPr lang="en-US" dirty="0">
              <a:solidFill>
                <a:schemeClr val="tx1"/>
              </a:solidFill>
            </a:endParaRPr>
          </a:p>
          <a:p>
            <a:pPr algn="ctr"/>
            <a:endParaRPr lang="en-US" dirty="0">
              <a:solidFill>
                <a:schemeClr val="tx1"/>
              </a:solidFill>
            </a:endParaRPr>
          </a:p>
        </p:txBody>
      </p:sp>
      <p:sp>
        <p:nvSpPr>
          <p:cNvPr id="10" name="Rectangle 9">
            <a:extLst>
              <a:ext uri="{FF2B5EF4-FFF2-40B4-BE49-F238E27FC236}">
                <a16:creationId xmlns:a16="http://schemas.microsoft.com/office/drawing/2014/main" id="{79704AAB-5152-424C-8DCE-EFC83DF01D79}"/>
              </a:ext>
            </a:extLst>
          </p:cNvPr>
          <p:cNvSpPr/>
          <p:nvPr/>
        </p:nvSpPr>
        <p:spPr>
          <a:xfrm>
            <a:off x="6128654" y="707572"/>
            <a:ext cx="1186545" cy="17124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6</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1" name="Rectangle 10">
            <a:extLst>
              <a:ext uri="{FF2B5EF4-FFF2-40B4-BE49-F238E27FC236}">
                <a16:creationId xmlns:a16="http://schemas.microsoft.com/office/drawing/2014/main" id="{876D71BC-665F-4EAD-A5F2-EAE43783778A}"/>
              </a:ext>
            </a:extLst>
          </p:cNvPr>
          <p:cNvSpPr/>
          <p:nvPr/>
        </p:nvSpPr>
        <p:spPr>
          <a:xfrm>
            <a:off x="6095998" y="2939145"/>
            <a:ext cx="1295403"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7</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2" name="Rectangle 11">
            <a:extLst>
              <a:ext uri="{FF2B5EF4-FFF2-40B4-BE49-F238E27FC236}">
                <a16:creationId xmlns:a16="http://schemas.microsoft.com/office/drawing/2014/main" id="{CCD1CDF1-E6FC-4818-8815-3C676F33BEB2}"/>
              </a:ext>
            </a:extLst>
          </p:cNvPr>
          <p:cNvSpPr/>
          <p:nvPr/>
        </p:nvSpPr>
        <p:spPr>
          <a:xfrm>
            <a:off x="6128658" y="4553632"/>
            <a:ext cx="1328060" cy="78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8</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F  (E.)</a:t>
            </a:r>
            <a:endParaRPr lang="en-US"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F5E3B52E-7014-442D-804A-784D22E3A284}"/>
              </a:ext>
            </a:extLst>
          </p:cNvPr>
          <p:cNvSpPr/>
          <p:nvPr/>
        </p:nvSpPr>
        <p:spPr>
          <a:xfrm>
            <a:off x="8980713" y="983119"/>
            <a:ext cx="1469572" cy="827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9</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14" name="Rectangle 13">
            <a:extLst>
              <a:ext uri="{FF2B5EF4-FFF2-40B4-BE49-F238E27FC236}">
                <a16:creationId xmlns:a16="http://schemas.microsoft.com/office/drawing/2014/main" id="{60C5B886-0100-42FC-B53A-D895556CDCDE}"/>
              </a:ext>
            </a:extLst>
          </p:cNvPr>
          <p:cNvSpPr/>
          <p:nvPr/>
        </p:nvSpPr>
        <p:spPr>
          <a:xfrm>
            <a:off x="8991598" y="3029636"/>
            <a:ext cx="1426031" cy="573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10</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T * F.</a:t>
            </a:r>
            <a:endParaRPr lang="en-US" dirty="0">
              <a:solidFill>
                <a:schemeClr val="tx1"/>
              </a:solidFill>
            </a:endParaRPr>
          </a:p>
          <a:p>
            <a:pPr algn="ctr"/>
            <a:endParaRPr lang="en-US" dirty="0">
              <a:solidFill>
                <a:schemeClr val="tx1"/>
              </a:solidFill>
            </a:endParaRPr>
          </a:p>
        </p:txBody>
      </p:sp>
      <p:sp>
        <p:nvSpPr>
          <p:cNvPr id="15" name="Rectangle 14">
            <a:extLst>
              <a:ext uri="{FF2B5EF4-FFF2-40B4-BE49-F238E27FC236}">
                <a16:creationId xmlns:a16="http://schemas.microsoft.com/office/drawing/2014/main" id="{C01D7D34-C04C-47A3-8C0B-52525CA545DC}"/>
              </a:ext>
            </a:extLst>
          </p:cNvPr>
          <p:cNvSpPr/>
          <p:nvPr/>
        </p:nvSpPr>
        <p:spPr>
          <a:xfrm>
            <a:off x="8980712" y="4564520"/>
            <a:ext cx="1469572" cy="57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11</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 E ).</a:t>
            </a:r>
            <a:endParaRPr lang="en-US" dirty="0">
              <a:solidFill>
                <a:schemeClr val="tx1"/>
              </a:solidFill>
            </a:endParaRPr>
          </a:p>
          <a:p>
            <a:pPr algn="ctr"/>
            <a:endParaRPr lang="en-US" dirty="0">
              <a:solidFill>
                <a:schemeClr val="tx1"/>
              </a:solidFill>
            </a:endParaRPr>
          </a:p>
        </p:txBody>
      </p:sp>
      <p:cxnSp>
        <p:nvCxnSpPr>
          <p:cNvPr id="25" name="Straight Arrow Connector 24">
            <a:extLst>
              <a:ext uri="{FF2B5EF4-FFF2-40B4-BE49-F238E27FC236}">
                <a16:creationId xmlns:a16="http://schemas.microsoft.com/office/drawing/2014/main" id="{4F2A4112-2F17-46AE-987D-2D143F20494B}"/>
              </a:ext>
            </a:extLst>
          </p:cNvPr>
          <p:cNvCxnSpPr/>
          <p:nvPr/>
        </p:nvCxnSpPr>
        <p:spPr>
          <a:xfrm>
            <a:off x="1937655" y="1480457"/>
            <a:ext cx="892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1A74EF7-CE6B-47EB-A7C3-7C1758640A66}"/>
              </a:ext>
            </a:extLst>
          </p:cNvPr>
          <p:cNvCxnSpPr/>
          <p:nvPr/>
        </p:nvCxnSpPr>
        <p:spPr>
          <a:xfrm>
            <a:off x="1937655" y="2296886"/>
            <a:ext cx="1034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C2D1941-B0DC-4A6C-B356-03C1CDDDCCE1}"/>
              </a:ext>
            </a:extLst>
          </p:cNvPr>
          <p:cNvCxnSpPr>
            <a:endCxn id="8" idx="1"/>
          </p:cNvCxnSpPr>
          <p:nvPr/>
        </p:nvCxnSpPr>
        <p:spPr>
          <a:xfrm flipV="1">
            <a:off x="1937655" y="3142231"/>
            <a:ext cx="1023260" cy="36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4F6E337-B116-4920-93D0-E9AFF4004964}"/>
              </a:ext>
            </a:extLst>
          </p:cNvPr>
          <p:cNvCxnSpPr>
            <a:cxnSpLocks/>
            <a:stCxn id="4" idx="2"/>
            <a:endCxn id="5" idx="1"/>
          </p:cNvCxnSpPr>
          <p:nvPr/>
        </p:nvCxnSpPr>
        <p:spPr>
          <a:xfrm rot="16200000" flipH="1">
            <a:off x="1665515" y="3581400"/>
            <a:ext cx="892628" cy="158931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5BB9B4B9-41DB-42C2-987C-3CD242A6E681}"/>
              </a:ext>
            </a:extLst>
          </p:cNvPr>
          <p:cNvCxnSpPr>
            <a:endCxn id="9" idx="1"/>
          </p:cNvCxnSpPr>
          <p:nvPr/>
        </p:nvCxnSpPr>
        <p:spPr>
          <a:xfrm rot="16200000" flipH="1">
            <a:off x="698554" y="4301730"/>
            <a:ext cx="2543518" cy="18723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2050473-D2A5-4EDA-B442-E85BB6E4E239}"/>
              </a:ext>
            </a:extLst>
          </p:cNvPr>
          <p:cNvCxnSpPr>
            <a:stCxn id="10" idx="3"/>
          </p:cNvCxnSpPr>
          <p:nvPr/>
        </p:nvCxnSpPr>
        <p:spPr>
          <a:xfrm flipV="1">
            <a:off x="7315199" y="1563801"/>
            <a:ext cx="166551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11EAD46-52F9-4F29-B890-D00F6B59825F}"/>
              </a:ext>
            </a:extLst>
          </p:cNvPr>
          <p:cNvCxnSpPr>
            <a:stCxn id="11" idx="3"/>
          </p:cNvCxnSpPr>
          <p:nvPr/>
        </p:nvCxnSpPr>
        <p:spPr>
          <a:xfrm>
            <a:off x="7391401" y="3494316"/>
            <a:ext cx="15893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9EF438E-5F77-441C-BF53-37B46726A8B2}"/>
              </a:ext>
            </a:extLst>
          </p:cNvPr>
          <p:cNvCxnSpPr>
            <a:stCxn id="12" idx="3"/>
          </p:cNvCxnSpPr>
          <p:nvPr/>
        </p:nvCxnSpPr>
        <p:spPr>
          <a:xfrm flipV="1">
            <a:off x="7456718" y="4947558"/>
            <a:ext cx="153488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2496B41E-AA7D-40B3-909F-8BD77C680229}"/>
              </a:ext>
            </a:extLst>
          </p:cNvPr>
          <p:cNvCxnSpPr>
            <a:stCxn id="7" idx="3"/>
            <a:endCxn id="11" idx="1"/>
          </p:cNvCxnSpPr>
          <p:nvPr/>
        </p:nvCxnSpPr>
        <p:spPr>
          <a:xfrm>
            <a:off x="4071255" y="2218646"/>
            <a:ext cx="2024743" cy="1275670"/>
          </a:xfrm>
          <a:prstGeom prst="bentConnector3">
            <a:avLst>
              <a:gd name="adj1" fmla="val 8225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D29B0BE-1410-44F5-9826-9E088D135028}"/>
              </a:ext>
            </a:extLst>
          </p:cNvPr>
          <p:cNvCxnSpPr>
            <a:cxnSpLocks/>
            <a:stCxn id="5" idx="3"/>
          </p:cNvCxnSpPr>
          <p:nvPr/>
        </p:nvCxnSpPr>
        <p:spPr>
          <a:xfrm>
            <a:off x="4071255" y="4822372"/>
            <a:ext cx="2057399" cy="2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87C8CC4-7809-47AF-9DAE-17CA3758D7CD}"/>
              </a:ext>
            </a:extLst>
          </p:cNvPr>
          <p:cNvCxnSpPr/>
          <p:nvPr/>
        </p:nvCxnSpPr>
        <p:spPr>
          <a:xfrm>
            <a:off x="4201884" y="983119"/>
            <a:ext cx="19267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C2155F1-DCA1-4241-A534-585C71FA23A7}"/>
              </a:ext>
            </a:extLst>
          </p:cNvPr>
          <p:cNvCxnSpPr>
            <a:endCxn id="8" idx="3"/>
          </p:cNvCxnSpPr>
          <p:nvPr/>
        </p:nvCxnSpPr>
        <p:spPr>
          <a:xfrm rot="10800000" flipV="1">
            <a:off x="3962402" y="1396773"/>
            <a:ext cx="2166253" cy="1745457"/>
          </a:xfrm>
          <a:prstGeom prst="bentConnector3">
            <a:avLst>
              <a:gd name="adj1" fmla="val 726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388D579D-8433-4497-905F-D68962E0D631}"/>
              </a:ext>
            </a:extLst>
          </p:cNvPr>
          <p:cNvCxnSpPr/>
          <p:nvPr/>
        </p:nvCxnSpPr>
        <p:spPr>
          <a:xfrm rot="10800000" flipV="1">
            <a:off x="3929739" y="1843940"/>
            <a:ext cx="2198914" cy="2143634"/>
          </a:xfrm>
          <a:prstGeom prst="bentConnector3">
            <a:avLst>
              <a:gd name="adj1" fmla="val 623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A994BA4-848B-44D3-B1E7-B954DC4D153C}"/>
              </a:ext>
            </a:extLst>
          </p:cNvPr>
          <p:cNvCxnSpPr>
            <a:endCxn id="9" idx="3"/>
          </p:cNvCxnSpPr>
          <p:nvPr/>
        </p:nvCxnSpPr>
        <p:spPr>
          <a:xfrm flipH="1">
            <a:off x="4038597" y="6509658"/>
            <a:ext cx="104502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66FD4FC6-CF07-4F4C-B038-B30EDFDECBF1}"/>
              </a:ext>
            </a:extLst>
          </p:cNvPr>
          <p:cNvCxnSpPr>
            <a:endCxn id="10" idx="2"/>
          </p:cNvCxnSpPr>
          <p:nvPr/>
        </p:nvCxnSpPr>
        <p:spPr>
          <a:xfrm rot="5400000" flipH="1" flipV="1">
            <a:off x="3838914" y="3626646"/>
            <a:ext cx="4089627" cy="1676399"/>
          </a:xfrm>
          <a:prstGeom prst="bentConnector3">
            <a:avLst>
              <a:gd name="adj1" fmla="val 93653"/>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6645AA-7766-4891-B985-AD3D7BBE0BCF}"/>
              </a:ext>
            </a:extLst>
          </p:cNvPr>
          <p:cNvCxnSpPr/>
          <p:nvPr/>
        </p:nvCxnSpPr>
        <p:spPr>
          <a:xfrm>
            <a:off x="7456718" y="4713514"/>
            <a:ext cx="511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713349C8-073E-439C-B4DA-CDAE317FED2D}"/>
              </a:ext>
            </a:extLst>
          </p:cNvPr>
          <p:cNvCxnSpPr/>
          <p:nvPr/>
        </p:nvCxnSpPr>
        <p:spPr>
          <a:xfrm rot="16200000" flipV="1">
            <a:off x="6337187" y="3104130"/>
            <a:ext cx="2293483" cy="925285"/>
          </a:xfrm>
          <a:prstGeom prst="bentConnector3">
            <a:avLst>
              <a:gd name="adj1" fmla="val 841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97E86C4B-E83F-4E6D-9936-5E01C756A4AF}"/>
              </a:ext>
            </a:extLst>
          </p:cNvPr>
          <p:cNvCxnSpPr>
            <a:stCxn id="13" idx="2"/>
          </p:cNvCxnSpPr>
          <p:nvPr/>
        </p:nvCxnSpPr>
        <p:spPr>
          <a:xfrm rot="5400000">
            <a:off x="7989093" y="1212738"/>
            <a:ext cx="1128715" cy="2324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DA7FE3DD-9C37-4AA2-8B72-6C31E01AF9E7}"/>
              </a:ext>
            </a:extLst>
          </p:cNvPr>
          <p:cNvCxnSpPr/>
          <p:nvPr/>
        </p:nvCxnSpPr>
        <p:spPr>
          <a:xfrm flipH="1">
            <a:off x="4005943" y="3831771"/>
            <a:ext cx="20900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238F95F-FE5C-4B96-A7C0-898FC37A57CD}"/>
              </a:ext>
            </a:extLst>
          </p:cNvPr>
          <p:cNvCxnSpPr/>
          <p:nvPr/>
        </p:nvCxnSpPr>
        <p:spPr>
          <a:xfrm flipH="1">
            <a:off x="4005943" y="6760030"/>
            <a:ext cx="1665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2F467963-8A5E-4192-9996-0E50F4FFA8AF}"/>
              </a:ext>
            </a:extLst>
          </p:cNvPr>
          <p:cNvCxnSpPr/>
          <p:nvPr/>
        </p:nvCxnSpPr>
        <p:spPr>
          <a:xfrm rot="5400000">
            <a:off x="4486784" y="5150815"/>
            <a:ext cx="2793889" cy="424541"/>
          </a:xfrm>
          <a:prstGeom prst="bentConnector3">
            <a:avLst>
              <a:gd name="adj1" fmla="val -1041"/>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699F1B-1462-450B-B7DD-D0292D0C2AB9}"/>
              </a:ext>
            </a:extLst>
          </p:cNvPr>
          <p:cNvCxnSpPr/>
          <p:nvPr/>
        </p:nvCxnSpPr>
        <p:spPr>
          <a:xfrm>
            <a:off x="2525486" y="3987575"/>
            <a:ext cx="3809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DC718554-2B6A-41E1-9F22-784B21C13EC2}"/>
              </a:ext>
            </a:extLst>
          </p:cNvPr>
          <p:cNvCxnSpPr>
            <a:endCxn id="7" idx="1"/>
          </p:cNvCxnSpPr>
          <p:nvPr/>
        </p:nvCxnSpPr>
        <p:spPr>
          <a:xfrm rot="5400000" flipH="1" flipV="1">
            <a:off x="1864179" y="2879954"/>
            <a:ext cx="1768929" cy="44631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or: Curved 128">
            <a:extLst>
              <a:ext uri="{FF2B5EF4-FFF2-40B4-BE49-F238E27FC236}">
                <a16:creationId xmlns:a16="http://schemas.microsoft.com/office/drawing/2014/main" id="{5E7B7BDC-6568-43EC-9DB3-BE7CCF7ED46B}"/>
              </a:ext>
            </a:extLst>
          </p:cNvPr>
          <p:cNvCxnSpPr/>
          <p:nvPr/>
        </p:nvCxnSpPr>
        <p:spPr>
          <a:xfrm rot="16200000" flipV="1">
            <a:off x="2596242" y="5513615"/>
            <a:ext cx="315686" cy="30479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28EB70D8-DA51-4CC7-A07B-63C86EF0BDA3}"/>
              </a:ext>
            </a:extLst>
          </p:cNvPr>
          <p:cNvCxnSpPr/>
          <p:nvPr/>
        </p:nvCxnSpPr>
        <p:spPr>
          <a:xfrm flipV="1">
            <a:off x="2601686" y="5237900"/>
            <a:ext cx="304797" cy="27027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DEBFFF-CB6B-42DF-B3CB-B51C21D043B9}"/>
              </a:ext>
            </a:extLst>
          </p:cNvPr>
          <p:cNvSpPr txBox="1"/>
          <p:nvPr/>
        </p:nvSpPr>
        <p:spPr>
          <a:xfrm>
            <a:off x="2079167" y="1168174"/>
            <a:ext cx="489860"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9B2DEB7F-DE63-4176-8DE3-97E73F866BAB}"/>
              </a:ext>
            </a:extLst>
          </p:cNvPr>
          <p:cNvSpPr txBox="1"/>
          <p:nvPr/>
        </p:nvSpPr>
        <p:spPr>
          <a:xfrm>
            <a:off x="2035627" y="1984603"/>
            <a:ext cx="489860" cy="369332"/>
          </a:xfrm>
          <a:prstGeom prst="rect">
            <a:avLst/>
          </a:prstGeom>
          <a:noFill/>
        </p:spPr>
        <p:txBody>
          <a:bodyPr wrap="square" rtlCol="0">
            <a:spAutoFit/>
          </a:bodyPr>
          <a:lstStyle/>
          <a:p>
            <a:r>
              <a:rPr lang="en-US" dirty="0"/>
              <a:t>T</a:t>
            </a:r>
          </a:p>
        </p:txBody>
      </p:sp>
      <p:sp>
        <p:nvSpPr>
          <p:cNvPr id="44" name="TextBox 43">
            <a:extLst>
              <a:ext uri="{FF2B5EF4-FFF2-40B4-BE49-F238E27FC236}">
                <a16:creationId xmlns:a16="http://schemas.microsoft.com/office/drawing/2014/main" id="{D15E09DF-1879-4645-92FF-2A9659258EFB}"/>
              </a:ext>
            </a:extLst>
          </p:cNvPr>
          <p:cNvSpPr txBox="1"/>
          <p:nvPr/>
        </p:nvSpPr>
        <p:spPr>
          <a:xfrm>
            <a:off x="2035625" y="2855463"/>
            <a:ext cx="489860" cy="369332"/>
          </a:xfrm>
          <a:prstGeom prst="rect">
            <a:avLst/>
          </a:prstGeom>
          <a:noFill/>
        </p:spPr>
        <p:txBody>
          <a:bodyPr wrap="square" rtlCol="0">
            <a:spAutoFit/>
          </a:bodyPr>
          <a:lstStyle/>
          <a:p>
            <a:r>
              <a:rPr lang="en-US" dirty="0"/>
              <a:t>F</a:t>
            </a:r>
          </a:p>
        </p:txBody>
      </p:sp>
      <p:sp>
        <p:nvSpPr>
          <p:cNvPr id="45" name="TextBox 44">
            <a:extLst>
              <a:ext uri="{FF2B5EF4-FFF2-40B4-BE49-F238E27FC236}">
                <a16:creationId xmlns:a16="http://schemas.microsoft.com/office/drawing/2014/main" id="{87AB38CD-15D3-44D9-ABB6-4838097153D0}"/>
              </a:ext>
            </a:extLst>
          </p:cNvPr>
          <p:cNvSpPr txBox="1"/>
          <p:nvPr/>
        </p:nvSpPr>
        <p:spPr>
          <a:xfrm>
            <a:off x="2438395" y="3922259"/>
            <a:ext cx="489860" cy="369332"/>
          </a:xfrm>
          <a:prstGeom prst="rect">
            <a:avLst/>
          </a:prstGeom>
          <a:noFill/>
        </p:spPr>
        <p:txBody>
          <a:bodyPr wrap="square" rtlCol="0">
            <a:spAutoFit/>
          </a:bodyPr>
          <a:lstStyle/>
          <a:p>
            <a:r>
              <a:rPr lang="en-US" dirty="0"/>
              <a:t>T</a:t>
            </a:r>
          </a:p>
        </p:txBody>
      </p:sp>
      <p:sp>
        <p:nvSpPr>
          <p:cNvPr id="54" name="TextBox 53">
            <a:extLst>
              <a:ext uri="{FF2B5EF4-FFF2-40B4-BE49-F238E27FC236}">
                <a16:creationId xmlns:a16="http://schemas.microsoft.com/office/drawing/2014/main" id="{65D3783C-173C-4BD4-B6D6-396C4C88AA64}"/>
              </a:ext>
            </a:extLst>
          </p:cNvPr>
          <p:cNvSpPr txBox="1"/>
          <p:nvPr/>
        </p:nvSpPr>
        <p:spPr>
          <a:xfrm>
            <a:off x="2340424" y="5457145"/>
            <a:ext cx="489860" cy="369332"/>
          </a:xfrm>
          <a:prstGeom prst="rect">
            <a:avLst/>
          </a:prstGeom>
          <a:noFill/>
        </p:spPr>
        <p:txBody>
          <a:bodyPr wrap="square" rtlCol="0">
            <a:spAutoFit/>
          </a:bodyPr>
          <a:lstStyle/>
          <a:p>
            <a:r>
              <a:rPr lang="en-US" dirty="0"/>
              <a:t>(</a:t>
            </a:r>
          </a:p>
        </p:txBody>
      </p:sp>
      <p:sp>
        <p:nvSpPr>
          <p:cNvPr id="56" name="TextBox 55">
            <a:extLst>
              <a:ext uri="{FF2B5EF4-FFF2-40B4-BE49-F238E27FC236}">
                <a16:creationId xmlns:a16="http://schemas.microsoft.com/office/drawing/2014/main" id="{706F3239-92B1-4D0E-8B8A-A6B25EC604E1}"/>
              </a:ext>
            </a:extLst>
          </p:cNvPr>
          <p:cNvSpPr txBox="1"/>
          <p:nvPr/>
        </p:nvSpPr>
        <p:spPr>
          <a:xfrm>
            <a:off x="1611081" y="6164717"/>
            <a:ext cx="489860" cy="369332"/>
          </a:xfrm>
          <a:prstGeom prst="rect">
            <a:avLst/>
          </a:prstGeom>
          <a:noFill/>
        </p:spPr>
        <p:txBody>
          <a:bodyPr wrap="square" rtlCol="0">
            <a:spAutoFit/>
          </a:bodyPr>
          <a:lstStyle/>
          <a:p>
            <a:r>
              <a:rPr lang="en-US" dirty="0"/>
              <a:t>id</a:t>
            </a:r>
          </a:p>
        </p:txBody>
      </p:sp>
      <p:sp>
        <p:nvSpPr>
          <p:cNvPr id="57" name="TextBox 56">
            <a:extLst>
              <a:ext uri="{FF2B5EF4-FFF2-40B4-BE49-F238E27FC236}">
                <a16:creationId xmlns:a16="http://schemas.microsoft.com/office/drawing/2014/main" id="{FEAC4FBE-2337-45BC-8606-E691208A3E91}"/>
              </a:ext>
            </a:extLst>
          </p:cNvPr>
          <p:cNvSpPr txBox="1"/>
          <p:nvPr/>
        </p:nvSpPr>
        <p:spPr>
          <a:xfrm>
            <a:off x="5736761" y="6110289"/>
            <a:ext cx="489860" cy="369332"/>
          </a:xfrm>
          <a:prstGeom prst="rect">
            <a:avLst/>
          </a:prstGeom>
          <a:noFill/>
        </p:spPr>
        <p:txBody>
          <a:bodyPr wrap="square" rtlCol="0">
            <a:spAutoFit/>
          </a:bodyPr>
          <a:lstStyle/>
          <a:p>
            <a:r>
              <a:rPr lang="en-US" dirty="0"/>
              <a:t>id</a:t>
            </a:r>
          </a:p>
        </p:txBody>
      </p:sp>
      <p:sp>
        <p:nvSpPr>
          <p:cNvPr id="59" name="TextBox 58">
            <a:extLst>
              <a:ext uri="{FF2B5EF4-FFF2-40B4-BE49-F238E27FC236}">
                <a16:creationId xmlns:a16="http://schemas.microsoft.com/office/drawing/2014/main" id="{F286C3F4-9250-477D-B3D6-9916DE60AFFC}"/>
              </a:ext>
            </a:extLst>
          </p:cNvPr>
          <p:cNvSpPr txBox="1"/>
          <p:nvPr/>
        </p:nvSpPr>
        <p:spPr>
          <a:xfrm>
            <a:off x="4321619" y="6121175"/>
            <a:ext cx="489860" cy="369332"/>
          </a:xfrm>
          <a:prstGeom prst="rect">
            <a:avLst/>
          </a:prstGeom>
          <a:noFill/>
        </p:spPr>
        <p:txBody>
          <a:bodyPr wrap="square" rtlCol="0">
            <a:spAutoFit/>
          </a:bodyPr>
          <a:lstStyle/>
          <a:p>
            <a:r>
              <a:rPr lang="en-US" dirty="0"/>
              <a:t>id</a:t>
            </a:r>
          </a:p>
        </p:txBody>
      </p:sp>
      <p:sp>
        <p:nvSpPr>
          <p:cNvPr id="60" name="TextBox 59">
            <a:extLst>
              <a:ext uri="{FF2B5EF4-FFF2-40B4-BE49-F238E27FC236}">
                <a16:creationId xmlns:a16="http://schemas.microsoft.com/office/drawing/2014/main" id="{CB7E27E8-A0D1-4FC4-89CD-241BDC50CF02}"/>
              </a:ext>
            </a:extLst>
          </p:cNvPr>
          <p:cNvSpPr txBox="1"/>
          <p:nvPr/>
        </p:nvSpPr>
        <p:spPr>
          <a:xfrm>
            <a:off x="7946559" y="4945513"/>
            <a:ext cx="489860" cy="369332"/>
          </a:xfrm>
          <a:prstGeom prst="rect">
            <a:avLst/>
          </a:prstGeom>
          <a:noFill/>
        </p:spPr>
        <p:txBody>
          <a:bodyPr wrap="square" rtlCol="0">
            <a:spAutoFit/>
          </a:bodyPr>
          <a:lstStyle/>
          <a:p>
            <a:r>
              <a:rPr lang="en-US" dirty="0"/>
              <a:t>)</a:t>
            </a:r>
          </a:p>
        </p:txBody>
      </p:sp>
      <p:sp>
        <p:nvSpPr>
          <p:cNvPr id="61" name="TextBox 60">
            <a:extLst>
              <a:ext uri="{FF2B5EF4-FFF2-40B4-BE49-F238E27FC236}">
                <a16:creationId xmlns:a16="http://schemas.microsoft.com/office/drawing/2014/main" id="{D042B658-6DE6-4475-877F-6A4168B9FE3D}"/>
              </a:ext>
            </a:extLst>
          </p:cNvPr>
          <p:cNvSpPr txBox="1"/>
          <p:nvPr/>
        </p:nvSpPr>
        <p:spPr>
          <a:xfrm>
            <a:off x="8512618" y="3443281"/>
            <a:ext cx="489860" cy="369332"/>
          </a:xfrm>
          <a:prstGeom prst="rect">
            <a:avLst/>
          </a:prstGeom>
          <a:noFill/>
        </p:spPr>
        <p:txBody>
          <a:bodyPr wrap="square" rtlCol="0">
            <a:spAutoFit/>
          </a:bodyPr>
          <a:lstStyle/>
          <a:p>
            <a:r>
              <a:rPr lang="en-US" dirty="0"/>
              <a:t>F</a:t>
            </a:r>
          </a:p>
        </p:txBody>
      </p:sp>
      <p:sp>
        <p:nvSpPr>
          <p:cNvPr id="62" name="TextBox 61">
            <a:extLst>
              <a:ext uri="{FF2B5EF4-FFF2-40B4-BE49-F238E27FC236}">
                <a16:creationId xmlns:a16="http://schemas.microsoft.com/office/drawing/2014/main" id="{5874C053-6B00-4DD5-96FB-A83EFB74C77B}"/>
              </a:ext>
            </a:extLst>
          </p:cNvPr>
          <p:cNvSpPr txBox="1"/>
          <p:nvPr/>
        </p:nvSpPr>
        <p:spPr>
          <a:xfrm>
            <a:off x="7913903" y="4052882"/>
            <a:ext cx="489860" cy="369332"/>
          </a:xfrm>
          <a:prstGeom prst="rect">
            <a:avLst/>
          </a:prstGeom>
          <a:noFill/>
        </p:spPr>
        <p:txBody>
          <a:bodyPr wrap="square" rtlCol="0">
            <a:spAutoFit/>
          </a:bodyPr>
          <a:lstStyle/>
          <a:p>
            <a:r>
              <a:rPr lang="en-US" dirty="0"/>
              <a:t>+</a:t>
            </a:r>
          </a:p>
        </p:txBody>
      </p:sp>
      <p:sp>
        <p:nvSpPr>
          <p:cNvPr id="63" name="TextBox 62">
            <a:extLst>
              <a:ext uri="{FF2B5EF4-FFF2-40B4-BE49-F238E27FC236}">
                <a16:creationId xmlns:a16="http://schemas.microsoft.com/office/drawing/2014/main" id="{D17AF65D-0DAB-48AB-ABE6-4D47F2764FCE}"/>
              </a:ext>
            </a:extLst>
          </p:cNvPr>
          <p:cNvSpPr txBox="1"/>
          <p:nvPr/>
        </p:nvSpPr>
        <p:spPr>
          <a:xfrm>
            <a:off x="9405246" y="2136997"/>
            <a:ext cx="489860" cy="369332"/>
          </a:xfrm>
          <a:prstGeom prst="rect">
            <a:avLst/>
          </a:prstGeom>
          <a:noFill/>
        </p:spPr>
        <p:txBody>
          <a:bodyPr wrap="square" rtlCol="0">
            <a:spAutoFit/>
          </a:bodyPr>
          <a:lstStyle/>
          <a:p>
            <a:r>
              <a:rPr lang="en-US" dirty="0"/>
              <a:t>*</a:t>
            </a:r>
          </a:p>
        </p:txBody>
      </p:sp>
      <p:sp>
        <p:nvSpPr>
          <p:cNvPr id="64" name="TextBox 63">
            <a:extLst>
              <a:ext uri="{FF2B5EF4-FFF2-40B4-BE49-F238E27FC236}">
                <a16:creationId xmlns:a16="http://schemas.microsoft.com/office/drawing/2014/main" id="{C3CD090E-935B-4119-9791-D31A9B415709}"/>
              </a:ext>
            </a:extLst>
          </p:cNvPr>
          <p:cNvSpPr txBox="1"/>
          <p:nvPr/>
        </p:nvSpPr>
        <p:spPr>
          <a:xfrm>
            <a:off x="7924789" y="1255251"/>
            <a:ext cx="489860" cy="369332"/>
          </a:xfrm>
          <a:prstGeom prst="rect">
            <a:avLst/>
          </a:prstGeom>
          <a:noFill/>
        </p:spPr>
        <p:txBody>
          <a:bodyPr wrap="square" rtlCol="0">
            <a:spAutoFit/>
          </a:bodyPr>
          <a:lstStyle/>
          <a:p>
            <a:r>
              <a:rPr lang="en-US" dirty="0"/>
              <a:t>T</a:t>
            </a:r>
          </a:p>
        </p:txBody>
      </p:sp>
      <p:sp>
        <p:nvSpPr>
          <p:cNvPr id="65" name="TextBox 64">
            <a:extLst>
              <a:ext uri="{FF2B5EF4-FFF2-40B4-BE49-F238E27FC236}">
                <a16:creationId xmlns:a16="http://schemas.microsoft.com/office/drawing/2014/main" id="{47FED718-42E4-44E7-80BD-C5569D5C2020}"/>
              </a:ext>
            </a:extLst>
          </p:cNvPr>
          <p:cNvSpPr txBox="1"/>
          <p:nvPr/>
        </p:nvSpPr>
        <p:spPr>
          <a:xfrm>
            <a:off x="4626420" y="656536"/>
            <a:ext cx="489860" cy="369332"/>
          </a:xfrm>
          <a:prstGeom prst="rect">
            <a:avLst/>
          </a:prstGeom>
          <a:noFill/>
        </p:spPr>
        <p:txBody>
          <a:bodyPr wrap="square" rtlCol="0">
            <a:spAutoFit/>
          </a:bodyPr>
          <a:lstStyle/>
          <a:p>
            <a:r>
              <a:rPr lang="en-US" dirty="0"/>
              <a:t>+</a:t>
            </a:r>
          </a:p>
        </p:txBody>
      </p:sp>
      <p:sp>
        <p:nvSpPr>
          <p:cNvPr id="66" name="TextBox 65">
            <a:extLst>
              <a:ext uri="{FF2B5EF4-FFF2-40B4-BE49-F238E27FC236}">
                <a16:creationId xmlns:a16="http://schemas.microsoft.com/office/drawing/2014/main" id="{36F2C5F8-24C8-4771-AC18-A5AD6EEDA4C8}"/>
              </a:ext>
            </a:extLst>
          </p:cNvPr>
          <p:cNvSpPr txBox="1"/>
          <p:nvPr/>
        </p:nvSpPr>
        <p:spPr>
          <a:xfrm>
            <a:off x="5638791" y="1505620"/>
            <a:ext cx="489860" cy="369332"/>
          </a:xfrm>
          <a:prstGeom prst="rect">
            <a:avLst/>
          </a:prstGeom>
          <a:noFill/>
        </p:spPr>
        <p:txBody>
          <a:bodyPr wrap="square" rtlCol="0">
            <a:spAutoFit/>
          </a:bodyPr>
          <a:lstStyle/>
          <a:p>
            <a:r>
              <a:rPr lang="en-US" dirty="0"/>
              <a:t>(</a:t>
            </a:r>
          </a:p>
        </p:txBody>
      </p:sp>
      <p:sp>
        <p:nvSpPr>
          <p:cNvPr id="67" name="TextBox 66">
            <a:extLst>
              <a:ext uri="{FF2B5EF4-FFF2-40B4-BE49-F238E27FC236}">
                <a16:creationId xmlns:a16="http://schemas.microsoft.com/office/drawing/2014/main" id="{01E93F54-1118-42E5-8617-0CF022B2B39C}"/>
              </a:ext>
            </a:extLst>
          </p:cNvPr>
          <p:cNvSpPr txBox="1"/>
          <p:nvPr/>
        </p:nvSpPr>
        <p:spPr>
          <a:xfrm>
            <a:off x="4865905" y="1059305"/>
            <a:ext cx="489860" cy="369332"/>
          </a:xfrm>
          <a:prstGeom prst="rect">
            <a:avLst/>
          </a:prstGeom>
          <a:noFill/>
        </p:spPr>
        <p:txBody>
          <a:bodyPr wrap="square" rtlCol="0">
            <a:spAutoFit/>
          </a:bodyPr>
          <a:lstStyle/>
          <a:p>
            <a:r>
              <a:rPr lang="en-US" dirty="0"/>
              <a:t>F</a:t>
            </a:r>
          </a:p>
        </p:txBody>
      </p:sp>
      <p:sp>
        <p:nvSpPr>
          <p:cNvPr id="68" name="TextBox 67">
            <a:extLst>
              <a:ext uri="{FF2B5EF4-FFF2-40B4-BE49-F238E27FC236}">
                <a16:creationId xmlns:a16="http://schemas.microsoft.com/office/drawing/2014/main" id="{2DCBD12D-421C-4E71-8139-486CC08186B0}"/>
              </a:ext>
            </a:extLst>
          </p:cNvPr>
          <p:cNvSpPr txBox="1"/>
          <p:nvPr/>
        </p:nvSpPr>
        <p:spPr>
          <a:xfrm>
            <a:off x="5040077" y="2169649"/>
            <a:ext cx="489860" cy="369332"/>
          </a:xfrm>
          <a:prstGeom prst="rect">
            <a:avLst/>
          </a:prstGeom>
          <a:noFill/>
        </p:spPr>
        <p:txBody>
          <a:bodyPr wrap="square" rtlCol="0">
            <a:spAutoFit/>
          </a:bodyPr>
          <a:lstStyle/>
          <a:p>
            <a:r>
              <a:rPr lang="en-US" dirty="0"/>
              <a:t>*</a:t>
            </a:r>
          </a:p>
        </p:txBody>
      </p:sp>
      <p:sp>
        <p:nvSpPr>
          <p:cNvPr id="69" name="TextBox 68">
            <a:extLst>
              <a:ext uri="{FF2B5EF4-FFF2-40B4-BE49-F238E27FC236}">
                <a16:creationId xmlns:a16="http://schemas.microsoft.com/office/drawing/2014/main" id="{E41711E2-4674-4262-810B-4DE4A0FC6C64}"/>
              </a:ext>
            </a:extLst>
          </p:cNvPr>
          <p:cNvSpPr txBox="1"/>
          <p:nvPr/>
        </p:nvSpPr>
        <p:spPr>
          <a:xfrm>
            <a:off x="5181591" y="3486821"/>
            <a:ext cx="489860" cy="369332"/>
          </a:xfrm>
          <a:prstGeom prst="rect">
            <a:avLst/>
          </a:prstGeom>
          <a:noFill/>
        </p:spPr>
        <p:txBody>
          <a:bodyPr wrap="square" rtlCol="0">
            <a:spAutoFit/>
          </a:bodyPr>
          <a:lstStyle/>
          <a:p>
            <a:r>
              <a:rPr lang="en-US" dirty="0"/>
              <a:t>(</a:t>
            </a:r>
          </a:p>
        </p:txBody>
      </p:sp>
      <p:sp>
        <p:nvSpPr>
          <p:cNvPr id="70" name="TextBox 69">
            <a:extLst>
              <a:ext uri="{FF2B5EF4-FFF2-40B4-BE49-F238E27FC236}">
                <a16:creationId xmlns:a16="http://schemas.microsoft.com/office/drawing/2014/main" id="{BFC435A8-09EA-40E4-BDE6-D0C7BCBB8C7E}"/>
              </a:ext>
            </a:extLst>
          </p:cNvPr>
          <p:cNvSpPr txBox="1"/>
          <p:nvPr/>
        </p:nvSpPr>
        <p:spPr>
          <a:xfrm>
            <a:off x="1491337" y="4804001"/>
            <a:ext cx="489860" cy="369332"/>
          </a:xfrm>
          <a:prstGeom prst="rect">
            <a:avLst/>
          </a:prstGeom>
          <a:noFill/>
        </p:spPr>
        <p:txBody>
          <a:bodyPr wrap="square" rtlCol="0">
            <a:spAutoFit/>
          </a:bodyPr>
          <a:lstStyle/>
          <a:p>
            <a:r>
              <a:rPr lang="en-US" dirty="0"/>
              <a:t>(</a:t>
            </a:r>
          </a:p>
        </p:txBody>
      </p:sp>
      <p:sp>
        <p:nvSpPr>
          <p:cNvPr id="71" name="TextBox 70">
            <a:extLst>
              <a:ext uri="{FF2B5EF4-FFF2-40B4-BE49-F238E27FC236}">
                <a16:creationId xmlns:a16="http://schemas.microsoft.com/office/drawing/2014/main" id="{DECB8E08-94E0-4FB5-AA95-8C0201C9F3BF}"/>
              </a:ext>
            </a:extLst>
          </p:cNvPr>
          <p:cNvSpPr txBox="1"/>
          <p:nvPr/>
        </p:nvSpPr>
        <p:spPr>
          <a:xfrm>
            <a:off x="4321619" y="4488307"/>
            <a:ext cx="489860"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3721609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53B3-3F76-4458-BD0C-EE405AC86F7A}"/>
              </a:ext>
            </a:extLst>
          </p:cNvPr>
          <p:cNvSpPr>
            <a:spLocks noGrp="1"/>
          </p:cNvSpPr>
          <p:nvPr>
            <p:ph type="title"/>
          </p:nvPr>
        </p:nvSpPr>
        <p:spPr/>
        <p:txBody>
          <a:bodyPr/>
          <a:lstStyle/>
          <a:p>
            <a:r>
              <a:rPr lang="en-US" dirty="0"/>
              <a:t>SLR(1) parsing</a:t>
            </a:r>
          </a:p>
        </p:txBody>
      </p:sp>
      <p:graphicFrame>
        <p:nvGraphicFramePr>
          <p:cNvPr id="5" name="Content Placeholder 4">
            <a:extLst>
              <a:ext uri="{FF2B5EF4-FFF2-40B4-BE49-F238E27FC236}">
                <a16:creationId xmlns:a16="http://schemas.microsoft.com/office/drawing/2014/main" id="{91BF4FE3-9C91-4AFD-9F72-056F8E9D3F1B}"/>
              </a:ext>
            </a:extLst>
          </p:cNvPr>
          <p:cNvGraphicFramePr>
            <a:graphicFrameLocks noGrp="1"/>
          </p:cNvGraphicFramePr>
          <p:nvPr>
            <p:ph sz="half" idx="1"/>
          </p:nvPr>
        </p:nvGraphicFramePr>
        <p:xfrm>
          <a:off x="838200" y="1825625"/>
          <a:ext cx="5181600" cy="44500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1243112"/>
                    </a:ext>
                  </a:extLst>
                </a:gridCol>
                <a:gridCol w="1262743">
                  <a:extLst>
                    <a:ext uri="{9D8B030D-6E8A-4147-A177-3AD203B41FA5}">
                      <a16:colId xmlns:a16="http://schemas.microsoft.com/office/drawing/2014/main" val="1879193399"/>
                    </a:ext>
                  </a:extLst>
                </a:gridCol>
                <a:gridCol w="1077686">
                  <a:extLst>
                    <a:ext uri="{9D8B030D-6E8A-4147-A177-3AD203B41FA5}">
                      <a16:colId xmlns:a16="http://schemas.microsoft.com/office/drawing/2014/main" val="2374264379"/>
                    </a:ext>
                  </a:extLst>
                </a:gridCol>
                <a:gridCol w="1850571">
                  <a:extLst>
                    <a:ext uri="{9D8B030D-6E8A-4147-A177-3AD203B41FA5}">
                      <a16:colId xmlns:a16="http://schemas.microsoft.com/office/drawing/2014/main" val="1319918246"/>
                    </a:ext>
                  </a:extLst>
                </a:gridCol>
              </a:tblGrid>
              <a:tr h="370840">
                <a:tc>
                  <a:txBody>
                    <a:bodyPr/>
                    <a:lstStyle/>
                    <a:p>
                      <a:r>
                        <a:rPr lang="en-US" dirty="0"/>
                        <a:t>STATE</a:t>
                      </a:r>
                    </a:p>
                  </a:txBody>
                  <a:tcPr/>
                </a:tc>
                <a:tc>
                  <a:txBody>
                    <a:bodyPr/>
                    <a:lstStyle/>
                    <a:p>
                      <a:r>
                        <a:rPr lang="en-US" dirty="0"/>
                        <a:t>STACK</a:t>
                      </a:r>
                    </a:p>
                  </a:txBody>
                  <a:tcPr/>
                </a:tc>
                <a:tc>
                  <a:txBody>
                    <a:bodyPr/>
                    <a:lstStyle/>
                    <a:p>
                      <a:r>
                        <a:rPr lang="en-US" dirty="0"/>
                        <a:t>INPUT</a:t>
                      </a:r>
                    </a:p>
                  </a:txBody>
                  <a:tcPr/>
                </a:tc>
                <a:tc>
                  <a:txBody>
                    <a:bodyPr/>
                    <a:lstStyle/>
                    <a:p>
                      <a:r>
                        <a:rPr lang="en-US" dirty="0"/>
                        <a:t>ACTION</a:t>
                      </a:r>
                    </a:p>
                  </a:txBody>
                  <a:tcPr/>
                </a:tc>
                <a:extLst>
                  <a:ext uri="{0D108BD9-81ED-4DB2-BD59-A6C34878D82A}">
                    <a16:rowId xmlns:a16="http://schemas.microsoft.com/office/drawing/2014/main" val="707525380"/>
                  </a:ext>
                </a:extLst>
              </a:tr>
              <a:tr h="370840">
                <a:tc>
                  <a:txBody>
                    <a:bodyPr/>
                    <a:lstStyle/>
                    <a:p>
                      <a:r>
                        <a:rPr lang="en-US" dirty="0"/>
                        <a:t>0</a:t>
                      </a:r>
                    </a:p>
                  </a:txBody>
                  <a:tcPr/>
                </a:tc>
                <a:tc>
                  <a:txBody>
                    <a:bodyPr/>
                    <a:lstStyle/>
                    <a:p>
                      <a:r>
                        <a:rPr lang="en-US" dirty="0"/>
                        <a:t>$</a:t>
                      </a:r>
                    </a:p>
                  </a:txBody>
                  <a:tcPr/>
                </a:tc>
                <a:tc>
                  <a:txBody>
                    <a:bodyPr/>
                    <a:lstStyle/>
                    <a:p>
                      <a:r>
                        <a:rPr lang="en-US" dirty="0"/>
                        <a:t>id * id$</a:t>
                      </a:r>
                    </a:p>
                  </a:txBody>
                  <a:tcPr/>
                </a:tc>
                <a:tc>
                  <a:txBody>
                    <a:bodyPr/>
                    <a:lstStyle/>
                    <a:p>
                      <a:r>
                        <a:rPr lang="en-US" dirty="0"/>
                        <a:t>shift to 5</a:t>
                      </a:r>
                    </a:p>
                  </a:txBody>
                  <a:tcPr/>
                </a:tc>
                <a:extLst>
                  <a:ext uri="{0D108BD9-81ED-4DB2-BD59-A6C34878D82A}">
                    <a16:rowId xmlns:a16="http://schemas.microsoft.com/office/drawing/2014/main" val="459221953"/>
                  </a:ext>
                </a:extLst>
              </a:tr>
              <a:tr h="370840">
                <a:tc>
                  <a:txBody>
                    <a:bodyPr/>
                    <a:lstStyle/>
                    <a:p>
                      <a:r>
                        <a:rPr lang="en-US" dirty="0"/>
                        <a:t>5</a:t>
                      </a:r>
                    </a:p>
                  </a:txBody>
                  <a:tcPr/>
                </a:tc>
                <a:tc>
                  <a:txBody>
                    <a:bodyPr/>
                    <a:lstStyle/>
                    <a:p>
                      <a:r>
                        <a:rPr lang="en-US" dirty="0"/>
                        <a:t>$id</a:t>
                      </a:r>
                    </a:p>
                  </a:txBody>
                  <a:tcPr/>
                </a:tc>
                <a:tc>
                  <a:txBody>
                    <a:bodyPr/>
                    <a:lstStyle/>
                    <a:p>
                      <a:r>
                        <a:rPr lang="en-US" dirty="0"/>
                        <a:t>* id$</a:t>
                      </a:r>
                    </a:p>
                  </a:txBody>
                  <a:tcPr/>
                </a:tc>
                <a:tc>
                  <a:txBody>
                    <a:bodyPr/>
                    <a:lstStyle/>
                    <a:p>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1185313117"/>
                  </a:ext>
                </a:extLst>
              </a:tr>
              <a:tr h="370840">
                <a:tc>
                  <a:txBody>
                    <a:bodyPr/>
                    <a:lstStyle/>
                    <a:p>
                      <a:endParaRPr lang="en-US" dirty="0"/>
                    </a:p>
                  </a:txBody>
                  <a:tcPr/>
                </a:tc>
                <a:tc>
                  <a:txBody>
                    <a:bodyPr/>
                    <a:lstStyle/>
                    <a:p>
                      <a:r>
                        <a:rPr lang="en-US" dirty="0"/>
                        <a:t>$F</a:t>
                      </a:r>
                    </a:p>
                  </a:txBody>
                  <a:tcPr/>
                </a:tc>
                <a:tc>
                  <a:txBody>
                    <a:bodyPr/>
                    <a:lstStyle/>
                    <a:p>
                      <a:r>
                        <a:rPr lang="en-US" dirty="0"/>
                        <a:t>* id$ </a:t>
                      </a:r>
                    </a:p>
                  </a:txBody>
                  <a:tcPr/>
                </a:tc>
                <a:tc>
                  <a:txBody>
                    <a:bodyPr/>
                    <a:lstStyle/>
                    <a:p>
                      <a:endParaRPr lang="en-US" dirty="0"/>
                    </a:p>
                  </a:txBody>
                  <a:tcPr/>
                </a:tc>
                <a:extLst>
                  <a:ext uri="{0D108BD9-81ED-4DB2-BD59-A6C34878D82A}">
                    <a16:rowId xmlns:a16="http://schemas.microsoft.com/office/drawing/2014/main" val="3458264865"/>
                  </a:ext>
                </a:extLst>
              </a:tr>
              <a:tr h="370840">
                <a:tc>
                  <a:txBody>
                    <a:bodyPr/>
                    <a:lstStyle/>
                    <a:p>
                      <a:r>
                        <a:rPr lang="en-US" dirty="0"/>
                        <a:t>0</a:t>
                      </a:r>
                    </a:p>
                  </a:txBody>
                  <a:tcPr/>
                </a:tc>
                <a:tc>
                  <a:txBody>
                    <a:bodyPr/>
                    <a:lstStyle/>
                    <a:p>
                      <a:r>
                        <a:rPr lang="en-US" dirty="0"/>
                        <a:t>$</a:t>
                      </a:r>
                    </a:p>
                  </a:txBody>
                  <a:tcPr/>
                </a:tc>
                <a:tc>
                  <a:txBody>
                    <a:bodyPr/>
                    <a:lstStyle/>
                    <a:p>
                      <a:r>
                        <a:rPr lang="en-US" dirty="0"/>
                        <a:t>F * id$</a:t>
                      </a:r>
                    </a:p>
                  </a:txBody>
                  <a:tcPr/>
                </a:tc>
                <a:tc>
                  <a:txBody>
                    <a:bodyPr/>
                    <a:lstStyle/>
                    <a:p>
                      <a:r>
                        <a:rPr lang="en-US" dirty="0"/>
                        <a:t>shift to 3</a:t>
                      </a:r>
                    </a:p>
                  </a:txBody>
                  <a:tcPr/>
                </a:tc>
                <a:extLst>
                  <a:ext uri="{0D108BD9-81ED-4DB2-BD59-A6C34878D82A}">
                    <a16:rowId xmlns:a16="http://schemas.microsoft.com/office/drawing/2014/main" val="21981379"/>
                  </a:ext>
                </a:extLst>
              </a:tr>
              <a:tr h="370840">
                <a:tc>
                  <a:txBody>
                    <a:bodyPr/>
                    <a:lstStyle/>
                    <a:p>
                      <a:r>
                        <a:rPr lang="en-US" dirty="0"/>
                        <a:t>3</a:t>
                      </a:r>
                    </a:p>
                  </a:txBody>
                  <a:tcPr/>
                </a:tc>
                <a:tc>
                  <a:txBody>
                    <a:bodyPr/>
                    <a:lstStyle/>
                    <a:p>
                      <a:r>
                        <a:rPr lang="en-US" dirty="0"/>
                        <a:t>$F</a:t>
                      </a:r>
                    </a:p>
                  </a:txBody>
                  <a:tcPr/>
                </a:tc>
                <a:tc>
                  <a:txBody>
                    <a:bodyPr/>
                    <a:lstStyle/>
                    <a:p>
                      <a:r>
                        <a:rPr lang="en-US" dirty="0"/>
                        <a:t>* id$</a:t>
                      </a:r>
                    </a:p>
                  </a:txBody>
                  <a:tcPr/>
                </a:tc>
                <a:tc>
                  <a:txBody>
                    <a:bodyPr/>
                    <a:lstStyle/>
                    <a:p>
                      <a:r>
                        <a:rPr lang="en-US" dirty="0"/>
                        <a:t>reduce by T</a:t>
                      </a:r>
                      <a:r>
                        <a:rPr lang="en-US" dirty="0">
                          <a:sym typeface="Wingdings" panose="05000000000000000000" pitchFamily="2" charset="2"/>
                        </a:rPr>
                        <a:t>F</a:t>
                      </a:r>
                      <a:endParaRPr lang="en-US" dirty="0"/>
                    </a:p>
                  </a:txBody>
                  <a:tcPr/>
                </a:tc>
                <a:extLst>
                  <a:ext uri="{0D108BD9-81ED-4DB2-BD59-A6C34878D82A}">
                    <a16:rowId xmlns:a16="http://schemas.microsoft.com/office/drawing/2014/main" val="4120263604"/>
                  </a:ext>
                </a:extLst>
              </a:tr>
              <a:tr h="370840">
                <a:tc>
                  <a:txBody>
                    <a:bodyPr/>
                    <a:lstStyle/>
                    <a:p>
                      <a:endParaRPr lang="en-US" dirty="0"/>
                    </a:p>
                  </a:txBody>
                  <a:tcPr/>
                </a:tc>
                <a:tc>
                  <a:txBody>
                    <a:bodyPr/>
                    <a:lstStyle/>
                    <a:p>
                      <a:r>
                        <a:rPr lang="en-US" dirty="0"/>
                        <a:t>$T</a:t>
                      </a:r>
                    </a:p>
                  </a:txBody>
                  <a:tcPr/>
                </a:tc>
                <a:tc>
                  <a:txBody>
                    <a:bodyPr/>
                    <a:lstStyle/>
                    <a:p>
                      <a:r>
                        <a:rPr lang="en-US" dirty="0"/>
                        <a:t>* id$</a:t>
                      </a:r>
                    </a:p>
                  </a:txBody>
                  <a:tcPr/>
                </a:tc>
                <a:tc>
                  <a:txBody>
                    <a:bodyPr/>
                    <a:lstStyle/>
                    <a:p>
                      <a:endParaRPr lang="en-US" dirty="0"/>
                    </a:p>
                  </a:txBody>
                  <a:tcPr/>
                </a:tc>
                <a:extLst>
                  <a:ext uri="{0D108BD9-81ED-4DB2-BD59-A6C34878D82A}">
                    <a16:rowId xmlns:a16="http://schemas.microsoft.com/office/drawing/2014/main" val="1709625476"/>
                  </a:ext>
                </a:extLst>
              </a:tr>
              <a:tr h="370840">
                <a:tc>
                  <a:txBody>
                    <a:bodyPr/>
                    <a:lstStyle/>
                    <a:p>
                      <a:r>
                        <a:rPr lang="en-US" dirty="0"/>
                        <a:t>0</a:t>
                      </a:r>
                    </a:p>
                  </a:txBody>
                  <a:tcPr/>
                </a:tc>
                <a:tc>
                  <a:txBody>
                    <a:bodyPr/>
                    <a:lstStyle/>
                    <a:p>
                      <a:r>
                        <a:rPr lang="en-US" dirty="0"/>
                        <a:t>$</a:t>
                      </a:r>
                    </a:p>
                  </a:txBody>
                  <a:tcPr/>
                </a:tc>
                <a:tc>
                  <a:txBody>
                    <a:bodyPr/>
                    <a:lstStyle/>
                    <a:p>
                      <a:r>
                        <a:rPr lang="en-US" dirty="0"/>
                        <a:t>T * id$</a:t>
                      </a:r>
                    </a:p>
                  </a:txBody>
                  <a:tcPr/>
                </a:tc>
                <a:tc>
                  <a:txBody>
                    <a:bodyPr/>
                    <a:lstStyle/>
                    <a:p>
                      <a:r>
                        <a:rPr lang="en-US" dirty="0"/>
                        <a:t>shift to 2</a:t>
                      </a:r>
                    </a:p>
                  </a:txBody>
                  <a:tcPr/>
                </a:tc>
                <a:extLst>
                  <a:ext uri="{0D108BD9-81ED-4DB2-BD59-A6C34878D82A}">
                    <a16:rowId xmlns:a16="http://schemas.microsoft.com/office/drawing/2014/main" val="1742229271"/>
                  </a:ext>
                </a:extLst>
              </a:tr>
              <a:tr h="370840">
                <a:tc>
                  <a:txBody>
                    <a:bodyPr/>
                    <a:lstStyle/>
                    <a:p>
                      <a:r>
                        <a:rPr lang="en-US" dirty="0"/>
                        <a:t>2</a:t>
                      </a:r>
                    </a:p>
                  </a:txBody>
                  <a:tcPr/>
                </a:tc>
                <a:tc>
                  <a:txBody>
                    <a:bodyPr/>
                    <a:lstStyle/>
                    <a:p>
                      <a:r>
                        <a:rPr lang="en-US" dirty="0"/>
                        <a:t>$T</a:t>
                      </a:r>
                    </a:p>
                  </a:txBody>
                  <a:tcPr/>
                </a:tc>
                <a:tc>
                  <a:txBody>
                    <a:bodyPr/>
                    <a:lstStyle/>
                    <a:p>
                      <a:r>
                        <a:rPr lang="en-US" dirty="0"/>
                        <a:t>* id$</a:t>
                      </a:r>
                    </a:p>
                  </a:txBody>
                  <a:tcPr/>
                </a:tc>
                <a:tc>
                  <a:txBody>
                    <a:bodyPr/>
                    <a:lstStyle/>
                    <a:p>
                      <a:r>
                        <a:rPr lang="en-US" dirty="0"/>
                        <a:t>shift to 7</a:t>
                      </a:r>
                    </a:p>
                  </a:txBody>
                  <a:tcPr/>
                </a:tc>
                <a:extLst>
                  <a:ext uri="{0D108BD9-81ED-4DB2-BD59-A6C34878D82A}">
                    <a16:rowId xmlns:a16="http://schemas.microsoft.com/office/drawing/2014/main" val="761630814"/>
                  </a:ext>
                </a:extLst>
              </a:tr>
              <a:tr h="370840">
                <a:tc>
                  <a:txBody>
                    <a:bodyPr/>
                    <a:lstStyle/>
                    <a:p>
                      <a:r>
                        <a:rPr lang="en-US" dirty="0"/>
                        <a:t>7</a:t>
                      </a:r>
                    </a:p>
                  </a:txBody>
                  <a:tcPr/>
                </a:tc>
                <a:tc>
                  <a:txBody>
                    <a:bodyPr/>
                    <a:lstStyle/>
                    <a:p>
                      <a:r>
                        <a:rPr lang="en-US" dirty="0"/>
                        <a:t>$T *</a:t>
                      </a:r>
                    </a:p>
                  </a:txBody>
                  <a:tcPr/>
                </a:tc>
                <a:tc>
                  <a:txBody>
                    <a:bodyPr/>
                    <a:lstStyle/>
                    <a:p>
                      <a:r>
                        <a:rPr lang="en-US" dirty="0"/>
                        <a:t>id$</a:t>
                      </a:r>
                    </a:p>
                  </a:txBody>
                  <a:tcPr/>
                </a:tc>
                <a:tc>
                  <a:txBody>
                    <a:bodyPr/>
                    <a:lstStyle/>
                    <a:p>
                      <a:r>
                        <a:rPr lang="en-US" dirty="0"/>
                        <a:t>shift to 5</a:t>
                      </a:r>
                    </a:p>
                  </a:txBody>
                  <a:tcPr/>
                </a:tc>
                <a:extLst>
                  <a:ext uri="{0D108BD9-81ED-4DB2-BD59-A6C34878D82A}">
                    <a16:rowId xmlns:a16="http://schemas.microsoft.com/office/drawing/2014/main" val="3205124568"/>
                  </a:ext>
                </a:extLst>
              </a:tr>
              <a:tr h="370840">
                <a:tc>
                  <a:txBody>
                    <a:bodyPr/>
                    <a:lstStyle/>
                    <a:p>
                      <a:r>
                        <a:rPr lang="en-US" dirty="0"/>
                        <a:t>5</a:t>
                      </a:r>
                    </a:p>
                  </a:txBody>
                  <a:tcPr/>
                </a:tc>
                <a:tc>
                  <a:txBody>
                    <a:bodyPr/>
                    <a:lstStyle/>
                    <a:p>
                      <a:r>
                        <a:rPr lang="en-US" dirty="0"/>
                        <a:t>$T * id</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3026580135"/>
                  </a:ext>
                </a:extLst>
              </a:tr>
              <a:tr h="370840">
                <a:tc>
                  <a:txBody>
                    <a:bodyPr/>
                    <a:lstStyle/>
                    <a:p>
                      <a:endParaRPr lang="en-US" dirty="0"/>
                    </a:p>
                  </a:txBody>
                  <a:tcPr/>
                </a:tc>
                <a:tc>
                  <a:txBody>
                    <a:bodyPr/>
                    <a:lstStyle/>
                    <a:p>
                      <a:r>
                        <a:rPr lang="en-US" dirty="0"/>
                        <a:t>$T * F</a:t>
                      </a:r>
                    </a:p>
                  </a:txBody>
                  <a:tcPr/>
                </a:tc>
                <a:tc>
                  <a:txBody>
                    <a:bodyPr/>
                    <a:lstStyle/>
                    <a:p>
                      <a:r>
                        <a:rPr lang="en-US" dirty="0"/>
                        <a:t>$</a:t>
                      </a:r>
                    </a:p>
                  </a:txBody>
                  <a:tcPr/>
                </a:tc>
                <a:tc>
                  <a:txBody>
                    <a:bodyPr/>
                    <a:lstStyle/>
                    <a:p>
                      <a:endParaRPr lang="en-US" dirty="0"/>
                    </a:p>
                  </a:txBody>
                  <a:tcPr/>
                </a:tc>
                <a:extLst>
                  <a:ext uri="{0D108BD9-81ED-4DB2-BD59-A6C34878D82A}">
                    <a16:rowId xmlns:a16="http://schemas.microsoft.com/office/drawing/2014/main" val="1488509400"/>
                  </a:ext>
                </a:extLst>
              </a:tr>
            </a:tbl>
          </a:graphicData>
        </a:graphic>
      </p:graphicFrame>
      <p:sp>
        <p:nvSpPr>
          <p:cNvPr id="4" name="Content Placeholder 3">
            <a:extLst>
              <a:ext uri="{FF2B5EF4-FFF2-40B4-BE49-F238E27FC236}">
                <a16:creationId xmlns:a16="http://schemas.microsoft.com/office/drawing/2014/main" id="{3502DF70-392C-43EF-9706-356F5759F2B7}"/>
              </a:ext>
            </a:extLst>
          </p:cNvPr>
          <p:cNvSpPr>
            <a:spLocks noGrp="1"/>
          </p:cNvSpPr>
          <p:nvPr>
            <p:ph sz="half" idx="2"/>
          </p:nvPr>
        </p:nvSpPr>
        <p:spPr/>
        <p:txBody>
          <a:bodyPr/>
          <a:lstStyle/>
          <a:p>
            <a:endParaRPr lang="en-US"/>
          </a:p>
        </p:txBody>
      </p:sp>
      <p:graphicFrame>
        <p:nvGraphicFramePr>
          <p:cNvPr id="6" name="Content Placeholder 4">
            <a:extLst>
              <a:ext uri="{FF2B5EF4-FFF2-40B4-BE49-F238E27FC236}">
                <a16:creationId xmlns:a16="http://schemas.microsoft.com/office/drawing/2014/main" id="{C26DE7B0-4D3A-485E-A20A-B2AFD91B7405}"/>
              </a:ext>
            </a:extLst>
          </p:cNvPr>
          <p:cNvGraphicFramePr>
            <a:graphicFrameLocks/>
          </p:cNvGraphicFramePr>
          <p:nvPr/>
        </p:nvGraphicFramePr>
        <p:xfrm>
          <a:off x="6172195" y="1771197"/>
          <a:ext cx="5181600" cy="4450080"/>
        </p:xfrm>
        <a:graphic>
          <a:graphicData uri="http://schemas.openxmlformats.org/drawingml/2006/table">
            <a:tbl>
              <a:tblPr firstRow="1" bandRow="1">
                <a:tableStyleId>{5C22544A-7EE6-4342-B048-85BDC9FD1C3A}</a:tableStyleId>
              </a:tblPr>
              <a:tblGrid>
                <a:gridCol w="1001491">
                  <a:extLst>
                    <a:ext uri="{9D8B030D-6E8A-4147-A177-3AD203B41FA5}">
                      <a16:colId xmlns:a16="http://schemas.microsoft.com/office/drawing/2014/main" val="31243112"/>
                    </a:ext>
                  </a:extLst>
                </a:gridCol>
                <a:gridCol w="1186543">
                  <a:extLst>
                    <a:ext uri="{9D8B030D-6E8A-4147-A177-3AD203B41FA5}">
                      <a16:colId xmlns:a16="http://schemas.microsoft.com/office/drawing/2014/main" val="1879193399"/>
                    </a:ext>
                  </a:extLst>
                </a:gridCol>
                <a:gridCol w="925285">
                  <a:extLst>
                    <a:ext uri="{9D8B030D-6E8A-4147-A177-3AD203B41FA5}">
                      <a16:colId xmlns:a16="http://schemas.microsoft.com/office/drawing/2014/main" val="2374264379"/>
                    </a:ext>
                  </a:extLst>
                </a:gridCol>
                <a:gridCol w="2068281">
                  <a:extLst>
                    <a:ext uri="{9D8B030D-6E8A-4147-A177-3AD203B41FA5}">
                      <a16:colId xmlns:a16="http://schemas.microsoft.com/office/drawing/2014/main" val="1319918246"/>
                    </a:ext>
                  </a:extLst>
                </a:gridCol>
              </a:tblGrid>
              <a:tr h="370840">
                <a:tc>
                  <a:txBody>
                    <a:bodyPr/>
                    <a:lstStyle/>
                    <a:p>
                      <a:r>
                        <a:rPr lang="en-US" dirty="0"/>
                        <a:t>STATE</a:t>
                      </a:r>
                    </a:p>
                  </a:txBody>
                  <a:tcPr/>
                </a:tc>
                <a:tc>
                  <a:txBody>
                    <a:bodyPr/>
                    <a:lstStyle/>
                    <a:p>
                      <a:r>
                        <a:rPr lang="en-US" dirty="0"/>
                        <a:t>STACK</a:t>
                      </a:r>
                    </a:p>
                  </a:txBody>
                  <a:tcPr/>
                </a:tc>
                <a:tc>
                  <a:txBody>
                    <a:bodyPr/>
                    <a:lstStyle/>
                    <a:p>
                      <a:r>
                        <a:rPr lang="en-US" dirty="0"/>
                        <a:t>INPUT</a:t>
                      </a:r>
                    </a:p>
                  </a:txBody>
                  <a:tcPr/>
                </a:tc>
                <a:tc>
                  <a:txBody>
                    <a:bodyPr/>
                    <a:lstStyle/>
                    <a:p>
                      <a:r>
                        <a:rPr lang="en-US" dirty="0"/>
                        <a:t>ACTION</a:t>
                      </a:r>
                    </a:p>
                  </a:txBody>
                  <a:tcPr/>
                </a:tc>
                <a:extLst>
                  <a:ext uri="{0D108BD9-81ED-4DB2-BD59-A6C34878D82A}">
                    <a16:rowId xmlns:a16="http://schemas.microsoft.com/office/drawing/2014/main" val="707525380"/>
                  </a:ext>
                </a:extLst>
              </a:tr>
              <a:tr h="370840">
                <a:tc>
                  <a:txBody>
                    <a:bodyPr/>
                    <a:lstStyle/>
                    <a:p>
                      <a:r>
                        <a:rPr lang="en-US" dirty="0"/>
                        <a:t>0</a:t>
                      </a:r>
                    </a:p>
                  </a:txBody>
                  <a:tcPr/>
                </a:tc>
                <a:tc>
                  <a:txBody>
                    <a:bodyPr/>
                    <a:lstStyle/>
                    <a:p>
                      <a:r>
                        <a:rPr lang="en-US" dirty="0"/>
                        <a:t>$</a:t>
                      </a:r>
                    </a:p>
                  </a:txBody>
                  <a:tcPr/>
                </a:tc>
                <a:tc>
                  <a:txBody>
                    <a:bodyPr/>
                    <a:lstStyle/>
                    <a:p>
                      <a:r>
                        <a:rPr lang="en-US" dirty="0"/>
                        <a:t>T * F$</a:t>
                      </a:r>
                    </a:p>
                  </a:txBody>
                  <a:tcPr/>
                </a:tc>
                <a:tc>
                  <a:txBody>
                    <a:bodyPr/>
                    <a:lstStyle/>
                    <a:p>
                      <a:r>
                        <a:rPr lang="en-US" dirty="0"/>
                        <a:t>shift to 2</a:t>
                      </a:r>
                    </a:p>
                  </a:txBody>
                  <a:tcPr/>
                </a:tc>
                <a:extLst>
                  <a:ext uri="{0D108BD9-81ED-4DB2-BD59-A6C34878D82A}">
                    <a16:rowId xmlns:a16="http://schemas.microsoft.com/office/drawing/2014/main" val="459221953"/>
                  </a:ext>
                </a:extLst>
              </a:tr>
              <a:tr h="370840">
                <a:tc>
                  <a:txBody>
                    <a:bodyPr/>
                    <a:lstStyle/>
                    <a:p>
                      <a:r>
                        <a:rPr lang="en-US" dirty="0"/>
                        <a:t>2</a:t>
                      </a:r>
                    </a:p>
                  </a:txBody>
                  <a:tcPr/>
                </a:tc>
                <a:tc>
                  <a:txBody>
                    <a:bodyPr/>
                    <a:lstStyle/>
                    <a:p>
                      <a:r>
                        <a:rPr lang="en-US" dirty="0"/>
                        <a:t>$T</a:t>
                      </a:r>
                    </a:p>
                  </a:txBody>
                  <a:tcPr/>
                </a:tc>
                <a:tc>
                  <a:txBody>
                    <a:bodyPr/>
                    <a:lstStyle/>
                    <a:p>
                      <a:r>
                        <a:rPr lang="en-US" dirty="0"/>
                        <a:t>* F$</a:t>
                      </a:r>
                    </a:p>
                  </a:txBody>
                  <a:tcPr/>
                </a:tc>
                <a:tc>
                  <a:txBody>
                    <a:bodyPr/>
                    <a:lstStyle/>
                    <a:p>
                      <a:r>
                        <a:rPr lang="en-US" dirty="0"/>
                        <a:t>shift to 7</a:t>
                      </a:r>
                    </a:p>
                  </a:txBody>
                  <a:tcPr/>
                </a:tc>
                <a:extLst>
                  <a:ext uri="{0D108BD9-81ED-4DB2-BD59-A6C34878D82A}">
                    <a16:rowId xmlns:a16="http://schemas.microsoft.com/office/drawing/2014/main" val="1185313117"/>
                  </a:ext>
                </a:extLst>
              </a:tr>
              <a:tr h="370840">
                <a:tc>
                  <a:txBody>
                    <a:bodyPr/>
                    <a:lstStyle/>
                    <a:p>
                      <a:r>
                        <a:rPr lang="en-US" dirty="0"/>
                        <a:t>7</a:t>
                      </a:r>
                    </a:p>
                  </a:txBody>
                  <a:tcPr/>
                </a:tc>
                <a:tc>
                  <a:txBody>
                    <a:bodyPr/>
                    <a:lstStyle/>
                    <a:p>
                      <a:r>
                        <a:rPr lang="en-US" dirty="0"/>
                        <a:t>$T *</a:t>
                      </a:r>
                    </a:p>
                  </a:txBody>
                  <a:tcPr/>
                </a:tc>
                <a:tc>
                  <a:txBody>
                    <a:bodyPr/>
                    <a:lstStyle/>
                    <a:p>
                      <a:r>
                        <a:rPr lang="en-US" dirty="0"/>
                        <a:t>F$</a:t>
                      </a:r>
                    </a:p>
                  </a:txBody>
                  <a:tcPr/>
                </a:tc>
                <a:tc>
                  <a:txBody>
                    <a:bodyPr/>
                    <a:lstStyle/>
                    <a:p>
                      <a:r>
                        <a:rPr lang="en-US" dirty="0"/>
                        <a:t>shift to 10</a:t>
                      </a:r>
                    </a:p>
                  </a:txBody>
                  <a:tcPr/>
                </a:tc>
                <a:extLst>
                  <a:ext uri="{0D108BD9-81ED-4DB2-BD59-A6C34878D82A}">
                    <a16:rowId xmlns:a16="http://schemas.microsoft.com/office/drawing/2014/main" val="3458264865"/>
                  </a:ext>
                </a:extLst>
              </a:tr>
              <a:tr h="370840">
                <a:tc>
                  <a:txBody>
                    <a:bodyPr/>
                    <a:lstStyle/>
                    <a:p>
                      <a:r>
                        <a:rPr lang="en-US" dirty="0"/>
                        <a:t>10</a:t>
                      </a:r>
                    </a:p>
                  </a:txBody>
                  <a:tcPr/>
                </a:tc>
                <a:tc>
                  <a:txBody>
                    <a:bodyPr/>
                    <a:lstStyle/>
                    <a:p>
                      <a:r>
                        <a:rPr lang="en-US" dirty="0"/>
                        <a:t>$T * F</a:t>
                      </a:r>
                    </a:p>
                  </a:txBody>
                  <a:tcPr/>
                </a:tc>
                <a:tc>
                  <a:txBody>
                    <a:bodyPr/>
                    <a:lstStyle/>
                    <a:p>
                      <a:r>
                        <a:rPr lang="en-US" dirty="0"/>
                        <a:t>$</a:t>
                      </a:r>
                    </a:p>
                  </a:txBody>
                  <a:tcPr/>
                </a:tc>
                <a:tc>
                  <a:txBody>
                    <a:bodyPr/>
                    <a:lstStyle/>
                    <a:p>
                      <a:r>
                        <a:rPr lang="en-US" dirty="0"/>
                        <a:t>reduce by T </a:t>
                      </a:r>
                      <a:r>
                        <a:rPr lang="en-US" dirty="0">
                          <a:sym typeface="Wingdings" panose="05000000000000000000" pitchFamily="2" charset="2"/>
                        </a:rPr>
                        <a:t> T * F</a:t>
                      </a:r>
                      <a:endParaRPr lang="en-US" dirty="0"/>
                    </a:p>
                  </a:txBody>
                  <a:tcPr/>
                </a:tc>
                <a:extLst>
                  <a:ext uri="{0D108BD9-81ED-4DB2-BD59-A6C34878D82A}">
                    <a16:rowId xmlns:a16="http://schemas.microsoft.com/office/drawing/2014/main" val="21981379"/>
                  </a:ext>
                </a:extLst>
              </a:tr>
              <a:tr h="370840">
                <a:tc>
                  <a:txBody>
                    <a:bodyPr/>
                    <a:lstStyle/>
                    <a:p>
                      <a:endParaRPr lang="en-US" dirty="0"/>
                    </a:p>
                  </a:txBody>
                  <a:tcPr/>
                </a:tc>
                <a:tc>
                  <a:txBody>
                    <a:bodyPr/>
                    <a:lstStyle/>
                    <a:p>
                      <a:r>
                        <a:rPr lang="en-US" dirty="0"/>
                        <a:t>$T</a:t>
                      </a:r>
                    </a:p>
                  </a:txBody>
                  <a:tcPr/>
                </a:tc>
                <a:tc>
                  <a:txBody>
                    <a:bodyPr/>
                    <a:lstStyle/>
                    <a:p>
                      <a:r>
                        <a:rPr lang="en-US" dirty="0"/>
                        <a:t>$</a:t>
                      </a:r>
                    </a:p>
                  </a:txBody>
                  <a:tcPr/>
                </a:tc>
                <a:tc>
                  <a:txBody>
                    <a:bodyPr/>
                    <a:lstStyle/>
                    <a:p>
                      <a:endParaRPr lang="en-US" dirty="0"/>
                    </a:p>
                  </a:txBody>
                  <a:tcPr/>
                </a:tc>
                <a:extLst>
                  <a:ext uri="{0D108BD9-81ED-4DB2-BD59-A6C34878D82A}">
                    <a16:rowId xmlns:a16="http://schemas.microsoft.com/office/drawing/2014/main" val="4120263604"/>
                  </a:ext>
                </a:extLst>
              </a:tr>
              <a:tr h="370840">
                <a:tc>
                  <a:txBody>
                    <a:bodyPr/>
                    <a:lstStyle/>
                    <a:p>
                      <a:r>
                        <a:rPr lang="en-US" dirty="0"/>
                        <a:t>0</a:t>
                      </a:r>
                    </a:p>
                  </a:txBody>
                  <a:tcPr/>
                </a:tc>
                <a:tc>
                  <a:txBody>
                    <a:bodyPr/>
                    <a:lstStyle/>
                    <a:p>
                      <a:r>
                        <a:rPr lang="en-US" dirty="0"/>
                        <a:t>$</a:t>
                      </a:r>
                    </a:p>
                  </a:txBody>
                  <a:tcPr/>
                </a:tc>
                <a:tc>
                  <a:txBody>
                    <a:bodyPr/>
                    <a:lstStyle/>
                    <a:p>
                      <a:r>
                        <a:rPr lang="en-US" dirty="0"/>
                        <a:t>T$</a:t>
                      </a:r>
                    </a:p>
                  </a:txBody>
                  <a:tcPr/>
                </a:tc>
                <a:tc>
                  <a:txBody>
                    <a:bodyPr/>
                    <a:lstStyle/>
                    <a:p>
                      <a:r>
                        <a:rPr lang="en-US" dirty="0"/>
                        <a:t>shift to 2</a:t>
                      </a:r>
                    </a:p>
                  </a:txBody>
                  <a:tcPr/>
                </a:tc>
                <a:extLst>
                  <a:ext uri="{0D108BD9-81ED-4DB2-BD59-A6C34878D82A}">
                    <a16:rowId xmlns:a16="http://schemas.microsoft.com/office/drawing/2014/main" val="1709625476"/>
                  </a:ext>
                </a:extLst>
              </a:tr>
              <a:tr h="370840">
                <a:tc>
                  <a:txBody>
                    <a:bodyPr/>
                    <a:lstStyle/>
                    <a:p>
                      <a:r>
                        <a:rPr lang="en-US" dirty="0"/>
                        <a:t>2</a:t>
                      </a:r>
                    </a:p>
                  </a:txBody>
                  <a:tcPr/>
                </a:tc>
                <a:tc>
                  <a:txBody>
                    <a:bodyPr/>
                    <a:lstStyle/>
                    <a:p>
                      <a:r>
                        <a:rPr lang="en-US" dirty="0"/>
                        <a:t>$T</a:t>
                      </a:r>
                    </a:p>
                  </a:txBody>
                  <a:tcPr/>
                </a:tc>
                <a:tc>
                  <a:txBody>
                    <a:bodyPr/>
                    <a:lstStyle/>
                    <a:p>
                      <a:r>
                        <a:rPr lang="en-US" dirty="0"/>
                        <a:t>$</a:t>
                      </a:r>
                    </a:p>
                  </a:txBody>
                  <a:tcPr/>
                </a:tc>
                <a:tc>
                  <a:txBody>
                    <a:bodyPr/>
                    <a:lstStyle/>
                    <a:p>
                      <a:r>
                        <a:rPr lang="en-US" dirty="0"/>
                        <a:t>reduce by E </a:t>
                      </a:r>
                      <a:r>
                        <a:rPr lang="en-US" dirty="0">
                          <a:sym typeface="Wingdings" panose="05000000000000000000" pitchFamily="2" charset="2"/>
                        </a:rPr>
                        <a:t> T</a:t>
                      </a:r>
                      <a:endParaRPr lang="en-US" dirty="0"/>
                    </a:p>
                  </a:txBody>
                  <a:tcPr/>
                </a:tc>
                <a:extLst>
                  <a:ext uri="{0D108BD9-81ED-4DB2-BD59-A6C34878D82A}">
                    <a16:rowId xmlns:a16="http://schemas.microsoft.com/office/drawing/2014/main" val="1742229271"/>
                  </a:ext>
                </a:extLst>
              </a:tr>
              <a:tr h="370840">
                <a:tc>
                  <a:txBody>
                    <a:bodyPr/>
                    <a:lstStyle/>
                    <a:p>
                      <a:endParaRPr lang="en-US" dirty="0"/>
                    </a:p>
                  </a:txBody>
                  <a:tcPr/>
                </a:tc>
                <a:tc>
                  <a:txBody>
                    <a:bodyPr/>
                    <a:lstStyle/>
                    <a:p>
                      <a:r>
                        <a:rPr lang="en-US" dirty="0"/>
                        <a:t>$E</a:t>
                      </a:r>
                    </a:p>
                  </a:txBody>
                  <a:tcPr/>
                </a:tc>
                <a:tc>
                  <a:txBody>
                    <a:bodyPr/>
                    <a:lstStyle/>
                    <a:p>
                      <a:r>
                        <a:rPr lang="en-US" dirty="0"/>
                        <a:t>$</a:t>
                      </a:r>
                    </a:p>
                  </a:txBody>
                  <a:tcPr/>
                </a:tc>
                <a:tc>
                  <a:txBody>
                    <a:bodyPr/>
                    <a:lstStyle/>
                    <a:p>
                      <a:endParaRPr lang="en-US"/>
                    </a:p>
                  </a:txBody>
                  <a:tcPr/>
                </a:tc>
                <a:extLst>
                  <a:ext uri="{0D108BD9-81ED-4DB2-BD59-A6C34878D82A}">
                    <a16:rowId xmlns:a16="http://schemas.microsoft.com/office/drawing/2014/main" val="761630814"/>
                  </a:ext>
                </a:extLst>
              </a:tr>
              <a:tr h="370840">
                <a:tc>
                  <a:txBody>
                    <a:bodyPr/>
                    <a:lstStyle/>
                    <a:p>
                      <a:r>
                        <a:rPr lang="en-US" dirty="0"/>
                        <a:t>0</a:t>
                      </a:r>
                    </a:p>
                  </a:txBody>
                  <a:tcPr/>
                </a:tc>
                <a:tc>
                  <a:txBody>
                    <a:bodyPr/>
                    <a:lstStyle/>
                    <a:p>
                      <a:r>
                        <a:rPr lang="en-US" dirty="0"/>
                        <a:t>$</a:t>
                      </a:r>
                    </a:p>
                  </a:txBody>
                  <a:tcPr/>
                </a:tc>
                <a:tc>
                  <a:txBody>
                    <a:bodyPr/>
                    <a:lstStyle/>
                    <a:p>
                      <a:r>
                        <a:rPr lang="en-US" dirty="0"/>
                        <a:t>E$</a:t>
                      </a:r>
                    </a:p>
                  </a:txBody>
                  <a:tcPr/>
                </a:tc>
                <a:tc>
                  <a:txBody>
                    <a:bodyPr/>
                    <a:lstStyle/>
                    <a:p>
                      <a:r>
                        <a:rPr lang="en-US" dirty="0"/>
                        <a:t>shift to 1</a:t>
                      </a:r>
                    </a:p>
                  </a:txBody>
                  <a:tcPr/>
                </a:tc>
                <a:extLst>
                  <a:ext uri="{0D108BD9-81ED-4DB2-BD59-A6C34878D82A}">
                    <a16:rowId xmlns:a16="http://schemas.microsoft.com/office/drawing/2014/main" val="3205124568"/>
                  </a:ext>
                </a:extLst>
              </a:tr>
              <a:tr h="370840">
                <a:tc>
                  <a:txBody>
                    <a:bodyPr/>
                    <a:lstStyle/>
                    <a:p>
                      <a:r>
                        <a:rPr lang="en-US" dirty="0"/>
                        <a:t>1</a:t>
                      </a:r>
                    </a:p>
                  </a:txBody>
                  <a:tcPr/>
                </a:tc>
                <a:tc>
                  <a:txBody>
                    <a:bodyPr/>
                    <a:lstStyle/>
                    <a:p>
                      <a:r>
                        <a:rPr lang="en-US" dirty="0"/>
                        <a:t>$E</a:t>
                      </a:r>
                    </a:p>
                  </a:txBody>
                  <a:tcPr/>
                </a:tc>
                <a:tc>
                  <a:txBody>
                    <a:bodyPr/>
                    <a:lstStyle/>
                    <a:p>
                      <a:r>
                        <a:rPr lang="en-US" dirty="0"/>
                        <a:t>$</a:t>
                      </a:r>
                    </a:p>
                  </a:txBody>
                  <a:tcPr/>
                </a:tc>
                <a:tc>
                  <a:txBody>
                    <a:bodyPr/>
                    <a:lstStyle/>
                    <a:p>
                      <a:r>
                        <a:rPr lang="en-US" dirty="0"/>
                        <a:t>reduce by E’</a:t>
                      </a:r>
                      <a:r>
                        <a:rPr lang="en-US" dirty="0">
                          <a:sym typeface="Wingdings" panose="05000000000000000000" pitchFamily="2" charset="2"/>
                        </a:rPr>
                        <a:t>E</a:t>
                      </a:r>
                      <a:endParaRPr lang="en-US" dirty="0"/>
                    </a:p>
                  </a:txBody>
                  <a:tcPr/>
                </a:tc>
                <a:extLst>
                  <a:ext uri="{0D108BD9-81ED-4DB2-BD59-A6C34878D82A}">
                    <a16:rowId xmlns:a16="http://schemas.microsoft.com/office/drawing/2014/main" val="3026580135"/>
                  </a:ext>
                </a:extLst>
              </a:tr>
              <a:tr h="370840">
                <a:tc>
                  <a:txBody>
                    <a:bodyPr/>
                    <a:lstStyle/>
                    <a:p>
                      <a:endParaRPr lang="en-US" dirty="0"/>
                    </a:p>
                  </a:txBody>
                  <a:tcPr/>
                </a:tc>
                <a:tc>
                  <a:txBody>
                    <a:bodyPr/>
                    <a:lstStyle/>
                    <a:p>
                      <a:r>
                        <a:rPr lang="en-US" dirty="0"/>
                        <a:t>$E’</a:t>
                      </a:r>
                    </a:p>
                  </a:txBody>
                  <a:tcPr/>
                </a:tc>
                <a:tc>
                  <a:txBody>
                    <a:bodyPr/>
                    <a:lstStyle/>
                    <a:p>
                      <a:r>
                        <a:rPr lang="en-US" dirty="0"/>
                        <a:t>$</a:t>
                      </a:r>
                    </a:p>
                  </a:txBody>
                  <a:tcPr/>
                </a:tc>
                <a:tc>
                  <a:txBody>
                    <a:bodyPr/>
                    <a:lstStyle/>
                    <a:p>
                      <a:r>
                        <a:rPr lang="en-US" dirty="0"/>
                        <a:t>ACCEPT</a:t>
                      </a:r>
                    </a:p>
                  </a:txBody>
                  <a:tcPr/>
                </a:tc>
                <a:extLst>
                  <a:ext uri="{0D108BD9-81ED-4DB2-BD59-A6C34878D82A}">
                    <a16:rowId xmlns:a16="http://schemas.microsoft.com/office/drawing/2014/main" val="1488509400"/>
                  </a:ext>
                </a:extLst>
              </a:tr>
            </a:tbl>
          </a:graphicData>
        </a:graphic>
      </p:graphicFrame>
    </p:spTree>
    <p:extLst>
      <p:ext uri="{BB962C8B-B14F-4D97-AF65-F5344CB8AC3E}">
        <p14:creationId xmlns:p14="http://schemas.microsoft.com/office/powerpoint/2010/main" val="3441363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21BD-B26B-4550-9962-989E6C24DEA3}"/>
              </a:ext>
            </a:extLst>
          </p:cNvPr>
          <p:cNvSpPr>
            <a:spLocks noGrp="1"/>
          </p:cNvSpPr>
          <p:nvPr>
            <p:ph type="title"/>
          </p:nvPr>
        </p:nvSpPr>
        <p:spPr/>
        <p:txBody>
          <a:bodyPr/>
          <a:lstStyle/>
          <a:p>
            <a:r>
              <a:rPr lang="en-US" dirty="0"/>
              <a:t>SLR(1) parsing</a:t>
            </a:r>
          </a:p>
        </p:txBody>
      </p:sp>
      <p:sp>
        <p:nvSpPr>
          <p:cNvPr id="3" name="Content Placeholder 2">
            <a:extLst>
              <a:ext uri="{FF2B5EF4-FFF2-40B4-BE49-F238E27FC236}">
                <a16:creationId xmlns:a16="http://schemas.microsoft.com/office/drawing/2014/main" id="{E3475ADB-CC9F-4A86-930D-C900F9E1B008}"/>
              </a:ext>
            </a:extLst>
          </p:cNvPr>
          <p:cNvSpPr>
            <a:spLocks noGrp="1"/>
          </p:cNvSpPr>
          <p:nvPr>
            <p:ph idx="1"/>
          </p:nvPr>
        </p:nvSpPr>
        <p:spPr/>
        <p:txBody>
          <a:bodyPr/>
          <a:lstStyle/>
          <a:p>
            <a:r>
              <a:rPr lang="en-US" dirty="0"/>
              <a:t>As might have noticed that a lot of work is repeated after a reduce move</a:t>
            </a:r>
          </a:p>
          <a:p>
            <a:endParaRPr lang="en-US" dirty="0"/>
          </a:p>
          <a:p>
            <a:r>
              <a:rPr lang="en-US" dirty="0"/>
              <a:t>The automaton takes the exact same path except for the last few states</a:t>
            </a:r>
          </a:p>
          <a:p>
            <a:endParaRPr lang="en-US" dirty="0"/>
          </a:p>
          <a:p>
            <a:r>
              <a:rPr lang="en-US" dirty="0"/>
              <a:t>We can get rid of all this extra work by keeping a stack of states along with the stack of grammar symbols</a:t>
            </a:r>
          </a:p>
        </p:txBody>
      </p:sp>
    </p:spTree>
    <p:extLst>
      <p:ext uri="{BB962C8B-B14F-4D97-AF65-F5344CB8AC3E}">
        <p14:creationId xmlns:p14="http://schemas.microsoft.com/office/powerpoint/2010/main" val="372395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0385E-B7B5-4527-B8EB-90A8D6A3B609}"/>
              </a:ext>
            </a:extLst>
          </p:cNvPr>
          <p:cNvSpPr>
            <a:spLocks noGrp="1"/>
          </p:cNvSpPr>
          <p:nvPr>
            <p:ph type="title"/>
          </p:nvPr>
        </p:nvSpPr>
        <p:spPr/>
        <p:txBody>
          <a:bodyPr/>
          <a:lstStyle/>
          <a:p>
            <a:r>
              <a:rPr lang="en-US" dirty="0"/>
              <a:t>Today’s lecture</a:t>
            </a:r>
            <a:endParaRPr lang="en-IN" dirty="0"/>
          </a:p>
        </p:txBody>
      </p:sp>
      <p:sp>
        <p:nvSpPr>
          <p:cNvPr id="3" name="Content Placeholder 2">
            <a:extLst>
              <a:ext uri="{FF2B5EF4-FFF2-40B4-BE49-F238E27FC236}">
                <a16:creationId xmlns:a16="http://schemas.microsoft.com/office/drawing/2014/main" id="{757D2696-EF00-4AD5-97E7-A3C5254F4C10}"/>
              </a:ext>
            </a:extLst>
          </p:cNvPr>
          <p:cNvSpPr>
            <a:spLocks noGrp="1"/>
          </p:cNvSpPr>
          <p:nvPr>
            <p:ph idx="1"/>
          </p:nvPr>
        </p:nvSpPr>
        <p:spPr/>
        <p:txBody>
          <a:bodyPr>
            <a:normAutofit/>
          </a:bodyPr>
          <a:lstStyle/>
          <a:p>
            <a:r>
              <a:rPr lang="en-US" dirty="0"/>
              <a:t>LR(0) automaton</a:t>
            </a:r>
          </a:p>
          <a:p>
            <a:r>
              <a:rPr lang="en-US" dirty="0"/>
              <a:t>SLR(1) parser</a:t>
            </a:r>
          </a:p>
          <a:p>
            <a:r>
              <a:rPr lang="en-IN" dirty="0"/>
              <a:t>Using ambiguous grammars</a:t>
            </a:r>
          </a:p>
          <a:p>
            <a:r>
              <a:rPr lang="en-IN" dirty="0"/>
              <a:t>LR(1) items</a:t>
            </a:r>
            <a:r>
              <a:rPr lang="en-US" dirty="0"/>
              <a:t> </a:t>
            </a:r>
          </a:p>
          <a:p>
            <a:r>
              <a:rPr lang="en-US" dirty="0"/>
              <a:t>A hierarchy of grammar classes</a:t>
            </a:r>
          </a:p>
          <a:p>
            <a:endParaRPr lang="en-US" dirty="0"/>
          </a:p>
          <a:p>
            <a:endParaRPr lang="en-US" dirty="0"/>
          </a:p>
        </p:txBody>
      </p:sp>
    </p:spTree>
    <p:extLst>
      <p:ext uri="{BB962C8B-B14F-4D97-AF65-F5344CB8AC3E}">
        <p14:creationId xmlns:p14="http://schemas.microsoft.com/office/powerpoint/2010/main" val="1054962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53B3-3F76-4458-BD0C-EE405AC86F7A}"/>
              </a:ext>
            </a:extLst>
          </p:cNvPr>
          <p:cNvSpPr>
            <a:spLocks noGrp="1"/>
          </p:cNvSpPr>
          <p:nvPr>
            <p:ph type="title"/>
          </p:nvPr>
        </p:nvSpPr>
        <p:spPr/>
        <p:txBody>
          <a:bodyPr/>
          <a:lstStyle/>
          <a:p>
            <a:r>
              <a:rPr lang="en-US" dirty="0"/>
              <a:t>SLR(1) parsing</a:t>
            </a:r>
          </a:p>
        </p:txBody>
      </p:sp>
      <p:graphicFrame>
        <p:nvGraphicFramePr>
          <p:cNvPr id="5" name="Content Placeholder 4">
            <a:extLst>
              <a:ext uri="{FF2B5EF4-FFF2-40B4-BE49-F238E27FC236}">
                <a16:creationId xmlns:a16="http://schemas.microsoft.com/office/drawing/2014/main" id="{91BF4FE3-9C91-4AFD-9F72-056F8E9D3F1B}"/>
              </a:ext>
            </a:extLst>
          </p:cNvPr>
          <p:cNvGraphicFramePr>
            <a:graphicFrameLocks noGrp="1"/>
          </p:cNvGraphicFramePr>
          <p:nvPr>
            <p:ph sz="half" idx="1"/>
          </p:nvPr>
        </p:nvGraphicFramePr>
        <p:xfrm>
          <a:off x="838200" y="1825625"/>
          <a:ext cx="5181600" cy="40792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1243112"/>
                    </a:ext>
                  </a:extLst>
                </a:gridCol>
                <a:gridCol w="1077686">
                  <a:extLst>
                    <a:ext uri="{9D8B030D-6E8A-4147-A177-3AD203B41FA5}">
                      <a16:colId xmlns:a16="http://schemas.microsoft.com/office/drawing/2014/main" val="1879193399"/>
                    </a:ext>
                  </a:extLst>
                </a:gridCol>
                <a:gridCol w="1088571">
                  <a:extLst>
                    <a:ext uri="{9D8B030D-6E8A-4147-A177-3AD203B41FA5}">
                      <a16:colId xmlns:a16="http://schemas.microsoft.com/office/drawing/2014/main" val="2374264379"/>
                    </a:ext>
                  </a:extLst>
                </a:gridCol>
                <a:gridCol w="2024743">
                  <a:extLst>
                    <a:ext uri="{9D8B030D-6E8A-4147-A177-3AD203B41FA5}">
                      <a16:colId xmlns:a16="http://schemas.microsoft.com/office/drawing/2014/main" val="1319918246"/>
                    </a:ext>
                  </a:extLst>
                </a:gridCol>
              </a:tblGrid>
              <a:tr h="370840">
                <a:tc>
                  <a:txBody>
                    <a:bodyPr/>
                    <a:lstStyle/>
                    <a:p>
                      <a:r>
                        <a:rPr lang="en-US" dirty="0"/>
                        <a:t>STATE</a:t>
                      </a:r>
                    </a:p>
                  </a:txBody>
                  <a:tcPr/>
                </a:tc>
                <a:tc>
                  <a:txBody>
                    <a:bodyPr/>
                    <a:lstStyle/>
                    <a:p>
                      <a:r>
                        <a:rPr lang="en-US" dirty="0"/>
                        <a:t>STACK</a:t>
                      </a:r>
                    </a:p>
                  </a:txBody>
                  <a:tcPr/>
                </a:tc>
                <a:tc>
                  <a:txBody>
                    <a:bodyPr/>
                    <a:lstStyle/>
                    <a:p>
                      <a:r>
                        <a:rPr lang="en-US" dirty="0"/>
                        <a:t>INPUT</a:t>
                      </a:r>
                    </a:p>
                  </a:txBody>
                  <a:tcPr/>
                </a:tc>
                <a:tc>
                  <a:txBody>
                    <a:bodyPr/>
                    <a:lstStyle/>
                    <a:p>
                      <a:r>
                        <a:rPr lang="en-US" dirty="0"/>
                        <a:t>ACTION</a:t>
                      </a:r>
                    </a:p>
                  </a:txBody>
                  <a:tcPr/>
                </a:tc>
                <a:extLst>
                  <a:ext uri="{0D108BD9-81ED-4DB2-BD59-A6C34878D82A}">
                    <a16:rowId xmlns:a16="http://schemas.microsoft.com/office/drawing/2014/main" val="707525380"/>
                  </a:ext>
                </a:extLst>
              </a:tr>
              <a:tr h="370840">
                <a:tc>
                  <a:txBody>
                    <a:bodyPr/>
                    <a:lstStyle/>
                    <a:p>
                      <a:r>
                        <a:rPr lang="en-US" dirty="0"/>
                        <a:t>0</a:t>
                      </a:r>
                    </a:p>
                  </a:txBody>
                  <a:tcPr/>
                </a:tc>
                <a:tc>
                  <a:txBody>
                    <a:bodyPr/>
                    <a:lstStyle/>
                    <a:p>
                      <a:r>
                        <a:rPr lang="en-US" dirty="0"/>
                        <a:t>$</a:t>
                      </a:r>
                    </a:p>
                  </a:txBody>
                  <a:tcPr/>
                </a:tc>
                <a:tc>
                  <a:txBody>
                    <a:bodyPr/>
                    <a:lstStyle/>
                    <a:p>
                      <a:r>
                        <a:rPr lang="en-US" dirty="0"/>
                        <a:t>id * id$</a:t>
                      </a:r>
                    </a:p>
                  </a:txBody>
                  <a:tcPr/>
                </a:tc>
                <a:tc>
                  <a:txBody>
                    <a:bodyPr/>
                    <a:lstStyle/>
                    <a:p>
                      <a:r>
                        <a:rPr lang="en-US" dirty="0"/>
                        <a:t>shift to 5</a:t>
                      </a:r>
                    </a:p>
                  </a:txBody>
                  <a:tcPr/>
                </a:tc>
                <a:extLst>
                  <a:ext uri="{0D108BD9-81ED-4DB2-BD59-A6C34878D82A}">
                    <a16:rowId xmlns:a16="http://schemas.microsoft.com/office/drawing/2014/main" val="459221953"/>
                  </a:ext>
                </a:extLst>
              </a:tr>
              <a:tr h="370840">
                <a:tc>
                  <a:txBody>
                    <a:bodyPr/>
                    <a:lstStyle/>
                    <a:p>
                      <a:r>
                        <a:rPr lang="en-US" dirty="0"/>
                        <a:t>0 5</a:t>
                      </a:r>
                    </a:p>
                  </a:txBody>
                  <a:tcPr/>
                </a:tc>
                <a:tc>
                  <a:txBody>
                    <a:bodyPr/>
                    <a:lstStyle/>
                    <a:p>
                      <a:r>
                        <a:rPr lang="en-US" dirty="0"/>
                        <a:t>$id</a:t>
                      </a:r>
                    </a:p>
                  </a:txBody>
                  <a:tcPr/>
                </a:tc>
                <a:tc>
                  <a:txBody>
                    <a:bodyPr/>
                    <a:lstStyle/>
                    <a:p>
                      <a:r>
                        <a:rPr lang="en-US" dirty="0"/>
                        <a:t>* id$</a:t>
                      </a:r>
                    </a:p>
                  </a:txBody>
                  <a:tcPr/>
                </a:tc>
                <a:tc>
                  <a:txBody>
                    <a:bodyPr/>
                    <a:lstStyle/>
                    <a:p>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1185313117"/>
                  </a:ext>
                </a:extLst>
              </a:tr>
              <a:tr h="370840">
                <a:tc>
                  <a:txBody>
                    <a:bodyPr/>
                    <a:lstStyle/>
                    <a:p>
                      <a:r>
                        <a:rPr lang="en-US" dirty="0"/>
                        <a:t>0 3</a:t>
                      </a:r>
                    </a:p>
                  </a:txBody>
                  <a:tcPr/>
                </a:tc>
                <a:tc>
                  <a:txBody>
                    <a:bodyPr/>
                    <a:lstStyle/>
                    <a:p>
                      <a:r>
                        <a:rPr lang="en-US" dirty="0"/>
                        <a:t>$F</a:t>
                      </a:r>
                    </a:p>
                  </a:txBody>
                  <a:tcPr/>
                </a:tc>
                <a:tc>
                  <a:txBody>
                    <a:bodyPr/>
                    <a:lstStyle/>
                    <a:p>
                      <a:r>
                        <a:rPr lang="en-US" dirty="0"/>
                        <a:t>* id$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T</a:t>
                      </a:r>
                      <a:r>
                        <a:rPr lang="en-US" dirty="0">
                          <a:sym typeface="Wingdings" panose="05000000000000000000" pitchFamily="2" charset="2"/>
                        </a:rPr>
                        <a:t>F</a:t>
                      </a:r>
                      <a:endParaRPr lang="en-US" dirty="0"/>
                    </a:p>
                  </a:txBody>
                  <a:tcPr/>
                </a:tc>
                <a:extLst>
                  <a:ext uri="{0D108BD9-81ED-4DB2-BD59-A6C34878D82A}">
                    <a16:rowId xmlns:a16="http://schemas.microsoft.com/office/drawing/2014/main" val="3458264865"/>
                  </a:ext>
                </a:extLst>
              </a:tr>
              <a:tr h="370840">
                <a:tc>
                  <a:txBody>
                    <a:bodyPr/>
                    <a:lstStyle/>
                    <a:p>
                      <a:r>
                        <a:rPr lang="en-US" dirty="0"/>
                        <a:t>0 2</a:t>
                      </a:r>
                    </a:p>
                  </a:txBody>
                  <a:tcPr/>
                </a:tc>
                <a:tc>
                  <a:txBody>
                    <a:bodyPr/>
                    <a:lstStyle/>
                    <a:p>
                      <a:r>
                        <a:rPr lang="en-US" dirty="0"/>
                        <a:t>$T</a:t>
                      </a:r>
                    </a:p>
                  </a:txBody>
                  <a:tcPr/>
                </a:tc>
                <a:tc>
                  <a:txBody>
                    <a:bodyPr/>
                    <a:lstStyle/>
                    <a:p>
                      <a:r>
                        <a:rPr lang="en-US" dirty="0"/>
                        <a:t>* id$</a:t>
                      </a:r>
                    </a:p>
                  </a:txBody>
                  <a:tcPr/>
                </a:tc>
                <a:tc>
                  <a:txBody>
                    <a:bodyPr/>
                    <a:lstStyle/>
                    <a:p>
                      <a:r>
                        <a:rPr lang="en-US" dirty="0"/>
                        <a:t>shift to 7</a:t>
                      </a:r>
                    </a:p>
                  </a:txBody>
                  <a:tcPr/>
                </a:tc>
                <a:extLst>
                  <a:ext uri="{0D108BD9-81ED-4DB2-BD59-A6C34878D82A}">
                    <a16:rowId xmlns:a16="http://schemas.microsoft.com/office/drawing/2014/main" val="21981379"/>
                  </a:ext>
                </a:extLst>
              </a:tr>
              <a:tr h="370840">
                <a:tc>
                  <a:txBody>
                    <a:bodyPr/>
                    <a:lstStyle/>
                    <a:p>
                      <a:r>
                        <a:rPr lang="en-US" dirty="0"/>
                        <a:t>0 2 7</a:t>
                      </a:r>
                    </a:p>
                  </a:txBody>
                  <a:tcPr/>
                </a:tc>
                <a:tc>
                  <a:txBody>
                    <a:bodyPr/>
                    <a:lstStyle/>
                    <a:p>
                      <a:r>
                        <a:rPr lang="en-US" dirty="0"/>
                        <a:t>$T *</a:t>
                      </a:r>
                    </a:p>
                  </a:txBody>
                  <a:tcPr/>
                </a:tc>
                <a:tc>
                  <a:txBody>
                    <a:bodyPr/>
                    <a:lstStyle/>
                    <a:p>
                      <a:r>
                        <a:rPr lang="en-US" dirty="0"/>
                        <a:t>id$</a:t>
                      </a:r>
                    </a:p>
                  </a:txBody>
                  <a:tcPr/>
                </a:tc>
                <a:tc>
                  <a:txBody>
                    <a:bodyPr/>
                    <a:lstStyle/>
                    <a:p>
                      <a:r>
                        <a:rPr lang="en-US" dirty="0"/>
                        <a:t>shift to 5</a:t>
                      </a:r>
                    </a:p>
                  </a:txBody>
                  <a:tcPr/>
                </a:tc>
                <a:extLst>
                  <a:ext uri="{0D108BD9-81ED-4DB2-BD59-A6C34878D82A}">
                    <a16:rowId xmlns:a16="http://schemas.microsoft.com/office/drawing/2014/main" val="4120263604"/>
                  </a:ext>
                </a:extLst>
              </a:tr>
              <a:tr h="370840">
                <a:tc>
                  <a:txBody>
                    <a:bodyPr/>
                    <a:lstStyle/>
                    <a:p>
                      <a:r>
                        <a:rPr lang="en-US" dirty="0"/>
                        <a:t>0 2 7 5</a:t>
                      </a:r>
                    </a:p>
                  </a:txBody>
                  <a:tcPr/>
                </a:tc>
                <a:tc>
                  <a:txBody>
                    <a:bodyPr/>
                    <a:lstStyle/>
                    <a:p>
                      <a:r>
                        <a:rPr lang="en-US" dirty="0"/>
                        <a:t>$T * id</a:t>
                      </a:r>
                    </a:p>
                  </a:txBody>
                  <a:tcPr/>
                </a:tc>
                <a:tc>
                  <a:txBody>
                    <a:bodyPr/>
                    <a:lstStyle/>
                    <a:p>
                      <a:r>
                        <a:rPr lang="en-US" dirty="0"/>
                        <a:t>$</a:t>
                      </a:r>
                    </a:p>
                  </a:txBody>
                  <a:tcPr/>
                </a:tc>
                <a:tc>
                  <a:txBody>
                    <a:bodyPr/>
                    <a:lstStyle/>
                    <a:p>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1709625476"/>
                  </a:ext>
                </a:extLst>
              </a:tr>
              <a:tr h="370840">
                <a:tc>
                  <a:txBody>
                    <a:bodyPr/>
                    <a:lstStyle/>
                    <a:p>
                      <a:r>
                        <a:rPr lang="en-US" dirty="0"/>
                        <a:t>0 2 7 10</a:t>
                      </a:r>
                    </a:p>
                  </a:txBody>
                  <a:tcPr/>
                </a:tc>
                <a:tc>
                  <a:txBody>
                    <a:bodyPr/>
                    <a:lstStyle/>
                    <a:p>
                      <a:r>
                        <a:rPr lang="en-US" dirty="0"/>
                        <a:t>$T * F</a:t>
                      </a:r>
                    </a:p>
                  </a:txBody>
                  <a:tcPr/>
                </a:tc>
                <a:tc>
                  <a:txBody>
                    <a:bodyPr/>
                    <a:lstStyle/>
                    <a:p>
                      <a:r>
                        <a:rPr lang="en-US" dirty="0"/>
                        <a:t>$</a:t>
                      </a:r>
                    </a:p>
                  </a:txBody>
                  <a:tcPr/>
                </a:tc>
                <a:tc>
                  <a:txBody>
                    <a:bodyPr/>
                    <a:lstStyle/>
                    <a:p>
                      <a:r>
                        <a:rPr lang="en-US" dirty="0"/>
                        <a:t>reduce by T </a:t>
                      </a:r>
                      <a:r>
                        <a:rPr lang="en-US" dirty="0">
                          <a:sym typeface="Wingdings" panose="05000000000000000000" pitchFamily="2" charset="2"/>
                        </a:rPr>
                        <a:t> T* F</a:t>
                      </a:r>
                      <a:endParaRPr lang="en-US" dirty="0"/>
                    </a:p>
                  </a:txBody>
                  <a:tcPr/>
                </a:tc>
                <a:extLst>
                  <a:ext uri="{0D108BD9-81ED-4DB2-BD59-A6C34878D82A}">
                    <a16:rowId xmlns:a16="http://schemas.microsoft.com/office/drawing/2014/main" val="1742229271"/>
                  </a:ext>
                </a:extLst>
              </a:tr>
              <a:tr h="370840">
                <a:tc>
                  <a:txBody>
                    <a:bodyPr/>
                    <a:lstStyle/>
                    <a:p>
                      <a:r>
                        <a:rPr lang="en-US" dirty="0"/>
                        <a:t>0 2</a:t>
                      </a:r>
                    </a:p>
                  </a:txBody>
                  <a:tcPr/>
                </a:tc>
                <a:tc>
                  <a:txBody>
                    <a:bodyPr/>
                    <a:lstStyle/>
                    <a:p>
                      <a:r>
                        <a:rPr lang="en-US" dirty="0"/>
                        <a:t>$T</a:t>
                      </a:r>
                    </a:p>
                  </a:txBody>
                  <a:tcPr/>
                </a:tc>
                <a:tc>
                  <a:txBody>
                    <a:bodyPr/>
                    <a:lstStyle/>
                    <a:p>
                      <a:r>
                        <a:rPr lang="en-US" dirty="0"/>
                        <a:t>$</a:t>
                      </a:r>
                    </a:p>
                  </a:txBody>
                  <a:tcPr/>
                </a:tc>
                <a:tc>
                  <a:txBody>
                    <a:bodyPr/>
                    <a:lstStyle/>
                    <a:p>
                      <a:r>
                        <a:rPr lang="en-US" dirty="0"/>
                        <a:t>reduce by E</a:t>
                      </a:r>
                      <a:r>
                        <a:rPr lang="en-US" dirty="0">
                          <a:sym typeface="Wingdings" panose="05000000000000000000" pitchFamily="2" charset="2"/>
                        </a:rPr>
                        <a:t>T</a:t>
                      </a:r>
                      <a:endParaRPr lang="en-US" dirty="0"/>
                    </a:p>
                  </a:txBody>
                  <a:tcPr/>
                </a:tc>
                <a:extLst>
                  <a:ext uri="{0D108BD9-81ED-4DB2-BD59-A6C34878D82A}">
                    <a16:rowId xmlns:a16="http://schemas.microsoft.com/office/drawing/2014/main" val="761630814"/>
                  </a:ext>
                </a:extLst>
              </a:tr>
              <a:tr h="370840">
                <a:tc>
                  <a:txBody>
                    <a:bodyPr/>
                    <a:lstStyle/>
                    <a:p>
                      <a:r>
                        <a:rPr lang="en-US" dirty="0"/>
                        <a:t>0 1</a:t>
                      </a:r>
                    </a:p>
                  </a:txBody>
                  <a:tcPr/>
                </a:tc>
                <a:tc>
                  <a:txBody>
                    <a:bodyPr/>
                    <a:lstStyle/>
                    <a:p>
                      <a:r>
                        <a:rPr lang="en-US" dirty="0"/>
                        <a:t>$E</a:t>
                      </a:r>
                    </a:p>
                  </a:txBody>
                  <a:tcPr/>
                </a:tc>
                <a:tc>
                  <a:txBody>
                    <a:bodyPr/>
                    <a:lstStyle/>
                    <a:p>
                      <a:r>
                        <a:rPr lang="en-US" dirty="0"/>
                        <a:t>$</a:t>
                      </a:r>
                    </a:p>
                  </a:txBody>
                  <a:tcPr/>
                </a:tc>
                <a:tc>
                  <a:txBody>
                    <a:bodyPr/>
                    <a:lstStyle/>
                    <a:p>
                      <a:r>
                        <a:rPr lang="en-US" dirty="0"/>
                        <a:t>reduce by E’ </a:t>
                      </a:r>
                      <a:r>
                        <a:rPr lang="en-US" dirty="0">
                          <a:sym typeface="Wingdings" panose="05000000000000000000" pitchFamily="2" charset="2"/>
                        </a:rPr>
                        <a:t> E</a:t>
                      </a:r>
                      <a:endParaRPr lang="en-US" dirty="0"/>
                    </a:p>
                  </a:txBody>
                  <a:tcPr/>
                </a:tc>
                <a:extLst>
                  <a:ext uri="{0D108BD9-81ED-4DB2-BD59-A6C34878D82A}">
                    <a16:rowId xmlns:a16="http://schemas.microsoft.com/office/drawing/2014/main" val="3205124568"/>
                  </a:ext>
                </a:extLst>
              </a:tr>
              <a:tr h="370840">
                <a:tc>
                  <a:txBody>
                    <a:bodyPr/>
                    <a:lstStyle/>
                    <a:p>
                      <a:r>
                        <a:rPr lang="en-US" dirty="0"/>
                        <a:t>0</a:t>
                      </a:r>
                    </a:p>
                  </a:txBody>
                  <a:tcPr/>
                </a:tc>
                <a:tc>
                  <a:txBody>
                    <a:bodyPr/>
                    <a:lstStyle/>
                    <a:p>
                      <a:r>
                        <a:rPr lang="en-US" dirty="0"/>
                        <a:t>$E’</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026580135"/>
                  </a:ext>
                </a:extLst>
              </a:tr>
            </a:tbl>
          </a:graphicData>
        </a:graphic>
      </p:graphicFrame>
    </p:spTree>
    <p:extLst>
      <p:ext uri="{BB962C8B-B14F-4D97-AF65-F5344CB8AC3E}">
        <p14:creationId xmlns:p14="http://schemas.microsoft.com/office/powerpoint/2010/main" val="332321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F6157-1A64-8443-569B-6622D3206190}"/>
              </a:ext>
            </a:extLst>
          </p:cNvPr>
          <p:cNvSpPr>
            <a:spLocks noGrp="1"/>
          </p:cNvSpPr>
          <p:nvPr>
            <p:ph type="title"/>
          </p:nvPr>
        </p:nvSpPr>
        <p:spPr/>
        <p:txBody>
          <a:bodyPr/>
          <a:lstStyle/>
          <a:p>
            <a:r>
              <a:rPr lang="en-IN" dirty="0"/>
              <a:t>GOTO table</a:t>
            </a:r>
          </a:p>
        </p:txBody>
      </p:sp>
      <p:sp>
        <p:nvSpPr>
          <p:cNvPr id="3" name="Content Placeholder 2">
            <a:extLst>
              <a:ext uri="{FF2B5EF4-FFF2-40B4-BE49-F238E27FC236}">
                <a16:creationId xmlns:a16="http://schemas.microsoft.com/office/drawing/2014/main" id="{7DFD1649-13B6-8836-A161-BC0493158D54}"/>
              </a:ext>
            </a:extLst>
          </p:cNvPr>
          <p:cNvSpPr>
            <a:spLocks noGrp="1"/>
          </p:cNvSpPr>
          <p:nvPr>
            <p:ph idx="1"/>
          </p:nvPr>
        </p:nvSpPr>
        <p:spPr/>
        <p:txBody>
          <a:bodyPr/>
          <a:lstStyle/>
          <a:p>
            <a:pPr marL="0" indent="0">
              <a:buNone/>
            </a:pPr>
            <a:r>
              <a:rPr lang="en-US" dirty="0"/>
              <a:t>GOTO function, defined on sets of items, is extended to states: </a:t>
            </a:r>
          </a:p>
          <a:p>
            <a:pPr marL="0" indent="0">
              <a:buNone/>
            </a:pPr>
            <a:r>
              <a:rPr lang="en-US" dirty="0"/>
              <a:t>if GOTO[</a:t>
            </a:r>
            <a:r>
              <a:rPr lang="en-US" dirty="0" err="1"/>
              <a:t>I</a:t>
            </a:r>
            <a:r>
              <a:rPr lang="en-US" baseline="-25000" dirty="0" err="1"/>
              <a:t>i</a:t>
            </a:r>
            <a:r>
              <a:rPr lang="en-US" dirty="0"/>
              <a:t>, A] = </a:t>
            </a:r>
            <a:r>
              <a:rPr lang="en-US" dirty="0" err="1"/>
              <a:t>I</a:t>
            </a:r>
            <a:r>
              <a:rPr lang="en-US" baseline="-25000" dirty="0" err="1"/>
              <a:t>j</a:t>
            </a:r>
            <a:r>
              <a:rPr lang="en-US" dirty="0"/>
              <a:t> , then GOTO maps a state </a:t>
            </a:r>
            <a:r>
              <a:rPr lang="en-US" dirty="0" err="1"/>
              <a:t>i</a:t>
            </a:r>
            <a:r>
              <a:rPr lang="en-US" dirty="0"/>
              <a:t> and a nonterminal A to state j.</a:t>
            </a:r>
            <a:endParaRPr lang="en-IN" dirty="0"/>
          </a:p>
        </p:txBody>
      </p:sp>
    </p:spTree>
    <p:extLst>
      <p:ext uri="{BB962C8B-B14F-4D97-AF65-F5344CB8AC3E}">
        <p14:creationId xmlns:p14="http://schemas.microsoft.com/office/powerpoint/2010/main" val="1818324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018A-A34D-46E8-BC45-70B0941CC32A}"/>
              </a:ext>
            </a:extLst>
          </p:cNvPr>
          <p:cNvSpPr>
            <a:spLocks noGrp="1"/>
          </p:cNvSpPr>
          <p:nvPr>
            <p:ph type="title"/>
          </p:nvPr>
        </p:nvSpPr>
        <p:spPr/>
        <p:txBody>
          <a:bodyPr/>
          <a:lstStyle/>
          <a:p>
            <a:r>
              <a:rPr lang="en-US" dirty="0"/>
              <a:t>ACTION table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845C554-0368-46A0-BD56-B0A88B1FEB3A}"/>
                  </a:ext>
                </a:extLst>
              </p:cNvPr>
              <p:cNvSpPr>
                <a:spLocks noGrp="1"/>
              </p:cNvSpPr>
              <p:nvPr>
                <p:ph idx="1"/>
              </p:nvPr>
            </p:nvSpPr>
            <p:spPr/>
            <p:txBody>
              <a:bodyPr>
                <a:normAutofit fontScale="92500" lnSpcReduction="10000"/>
              </a:bodyPr>
              <a:lstStyle/>
              <a:p>
                <a:pPr marL="514350" indent="-514350">
                  <a:buAutoNum type="arabicPeriod"/>
                </a:pPr>
                <a:r>
                  <a:rPr lang="en-US" dirty="0"/>
                  <a:t>I</a:t>
                </a:r>
                <a:r>
                  <a:rPr lang="en-US" baseline="-25000" dirty="0"/>
                  <a:t>i</a:t>
                </a:r>
                <a:r>
                  <a:rPr lang="en-US" dirty="0"/>
                  <a:t> is called state </a:t>
                </a:r>
                <a:r>
                  <a:rPr lang="en-US" dirty="0" err="1"/>
                  <a:t>i</a:t>
                </a:r>
                <a:endParaRPr lang="en-US" dirty="0"/>
              </a:p>
              <a:p>
                <a:pPr marL="514350" indent="-514350">
                  <a:buAutoNum type="arabicPeriod"/>
                </a:pPr>
                <a:endParaRPr lang="en-US" dirty="0"/>
              </a:p>
              <a:p>
                <a:pPr marL="514350" indent="-514350">
                  <a:buAutoNum type="arabicPeriod"/>
                </a:pPr>
                <a:r>
                  <a:rPr lang="en-US" dirty="0"/>
                  <a:t>for each terminal a </a:t>
                </a:r>
              </a:p>
              <a:p>
                <a:pPr marL="0" indent="0">
                  <a:buNone/>
                </a:pPr>
                <a:r>
                  <a:rPr lang="en-US" dirty="0"/>
                  <a:t>	if GOTO[</a:t>
                </a:r>
                <a:r>
                  <a:rPr lang="en-US" dirty="0" err="1"/>
                  <a:t>i</a:t>
                </a:r>
                <a:r>
                  <a:rPr lang="en-US" dirty="0"/>
                  <a:t>, a] is defined and GOTO[</a:t>
                </a:r>
                <a:r>
                  <a:rPr lang="en-US" dirty="0" err="1"/>
                  <a:t>i</a:t>
                </a:r>
                <a:r>
                  <a:rPr lang="en-US" dirty="0"/>
                  <a:t>, a] = j </a:t>
                </a:r>
              </a:p>
              <a:p>
                <a:pPr marL="0" indent="0">
                  <a:buNone/>
                </a:pPr>
                <a:r>
                  <a:rPr lang="en-US" dirty="0"/>
                  <a:t>	    ACTION[</a:t>
                </a:r>
                <a:r>
                  <a:rPr lang="en-US" dirty="0" err="1"/>
                  <a:t>i</a:t>
                </a:r>
                <a:r>
                  <a:rPr lang="en-US" dirty="0"/>
                  <a:t>, a] = shift j</a:t>
                </a:r>
              </a:p>
              <a:p>
                <a:pPr marL="0" indent="0">
                  <a:buNone/>
                </a:pPr>
                <a:endParaRPr lang="en-US" dirty="0"/>
              </a:p>
              <a:p>
                <a:pPr marL="514350" indent="-514350">
                  <a:buAutoNum type="arabicPeriod" startAt="3"/>
                </a:pPr>
                <a:r>
                  <a:rPr lang="en-US" dirty="0"/>
                  <a:t>if [A </a:t>
                </a:r>
                <a:r>
                  <a:rPr lang="en-US" dirty="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𝛼</m:t>
                    </m:r>
                    <m:r>
                      <a:rPr lang="en-US" b="0" i="1" smtClean="0">
                        <a:latin typeface="Cambria Math" panose="02040503050406030204" pitchFamily="18" charset="0"/>
                        <a:sym typeface="Wingdings" panose="05000000000000000000" pitchFamily="2" charset="2"/>
                      </a:rPr>
                      <m:t>.</m:t>
                    </m:r>
                  </m:oMath>
                </a14:m>
                <a:r>
                  <a:rPr lang="en-US" dirty="0"/>
                  <a:t>] is in I</a:t>
                </a:r>
                <a:r>
                  <a:rPr lang="en-US" baseline="-25000" dirty="0"/>
                  <a:t>i</a:t>
                </a:r>
                <a:r>
                  <a:rPr lang="en-US" dirty="0"/>
                  <a:t>, then set ACTION[</a:t>
                </a:r>
                <a:r>
                  <a:rPr lang="en-US" dirty="0" err="1"/>
                  <a:t>i</a:t>
                </a:r>
                <a:r>
                  <a:rPr lang="en-US" dirty="0"/>
                  <a:t>, a] to “reduce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𝛼</m:t>
                    </m:r>
                  </m:oMath>
                </a14:m>
                <a:r>
                  <a:rPr lang="en-US" dirty="0"/>
                  <a:t>” for all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𝐹𝑂𝐿𝐿𝑂𝑊</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oMath>
                </a14:m>
                <a:r>
                  <a:rPr lang="en-US" dirty="0"/>
                  <a:t>” where </a:t>
                </a:r>
                <a14:m>
                  <m:oMath xmlns:m="http://schemas.openxmlformats.org/officeDocument/2006/math">
                    <m:r>
                      <m:rPr>
                        <m:sty m:val="p"/>
                      </m:rPr>
                      <a:rPr lang="en-US" b="0" i="0" smtClean="0">
                        <a:latin typeface="Cambria Math" panose="02040503050406030204" pitchFamily="18" charset="0"/>
                      </a:rPr>
                      <m:t>A</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e>
                      <m:sup>
                        <m:r>
                          <a:rPr lang="en-US" b="0" i="1" smtClean="0">
                            <a:latin typeface="Cambria Math" panose="02040503050406030204" pitchFamily="18" charset="0"/>
                          </a:rPr>
                          <m:t>′</m:t>
                        </m:r>
                      </m:sup>
                    </m:sSup>
                  </m:oMath>
                </a14:m>
                <a:endParaRPr lang="en-US" b="0" dirty="0"/>
              </a:p>
              <a:p>
                <a:pPr marL="514350" indent="-514350">
                  <a:buAutoNum type="arabicPeriod" startAt="3"/>
                </a:pPr>
                <a:endParaRPr lang="en-US" b="0" dirty="0"/>
              </a:p>
              <a:p>
                <a:pPr marL="514350" indent="-514350">
                  <a:buAutoNum type="arabicPeriod" startAt="3"/>
                </a:pPr>
                <a:r>
                  <a:rPr lang="en-US" b="0" dirty="0"/>
                  <a:t>If [S’ </a:t>
                </a:r>
                <a:r>
                  <a:rPr lang="en-US" b="0" dirty="0">
                    <a:sym typeface="Wingdings" panose="05000000000000000000" pitchFamily="2" charset="2"/>
                  </a:rPr>
                  <a:t> S.</a:t>
                </a:r>
                <a:r>
                  <a:rPr lang="en-US" b="0" dirty="0"/>
                  <a:t>] is in I</a:t>
                </a:r>
                <a:r>
                  <a:rPr lang="en-US" b="0" baseline="-25000" dirty="0"/>
                  <a:t>i</a:t>
                </a:r>
                <a:r>
                  <a:rPr lang="en-US" b="0" dirty="0"/>
                  <a:t>, then set ACTION[</a:t>
                </a:r>
                <a:r>
                  <a:rPr lang="en-US" b="0" dirty="0" err="1"/>
                  <a:t>i</a:t>
                </a:r>
                <a:r>
                  <a:rPr lang="en-US" b="0" dirty="0"/>
                  <a:t>, $] to accept</a:t>
                </a:r>
              </a:p>
              <a:p>
                <a:pPr marL="514350" indent="-514350">
                  <a:buAutoNum type="arabicPeriod" startAt="3"/>
                </a:pPr>
                <a:endParaRPr lang="en-US" b="0" dirty="0"/>
              </a:p>
              <a:p>
                <a:pPr marL="514350" indent="-514350">
                  <a:buAutoNum type="arabicPeriod" startAt="3"/>
                </a:pPr>
                <a:endParaRPr lang="en-US" dirty="0"/>
              </a:p>
              <a:p>
                <a:pPr marL="0" indent="0">
                  <a:buNone/>
                </a:pPr>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D845C554-0368-46A0-BD56-B0A88B1FEB3A}"/>
                  </a:ext>
                </a:extLst>
              </p:cNvPr>
              <p:cNvSpPr>
                <a:spLocks noGrp="1" noRot="1" noChangeAspect="1" noMove="1" noResize="1" noEditPoints="1" noAdjustHandles="1" noChangeArrowheads="1" noChangeShapeType="1" noTextEdit="1"/>
              </p:cNvSpPr>
              <p:nvPr>
                <p:ph idx="1"/>
              </p:nvPr>
            </p:nvSpPr>
            <p:spPr>
              <a:blipFill>
                <a:blip r:embed="rId3"/>
                <a:stretch>
                  <a:fillRect l="-1101" t="-2941" b="-2241"/>
                </a:stretch>
              </a:blipFill>
            </p:spPr>
            <p:txBody>
              <a:bodyPr/>
              <a:lstStyle/>
              <a:p>
                <a:r>
                  <a:rPr lang="en-IN">
                    <a:noFill/>
                  </a:rPr>
                  <a:t> </a:t>
                </a:r>
              </a:p>
            </p:txBody>
          </p:sp>
        </mc:Fallback>
      </mc:AlternateContent>
    </p:spTree>
    <p:extLst>
      <p:ext uri="{BB962C8B-B14F-4D97-AF65-F5344CB8AC3E}">
        <p14:creationId xmlns:p14="http://schemas.microsoft.com/office/powerpoint/2010/main" val="334668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2DAC-8F08-4042-B975-46B4C2FFABD5}"/>
              </a:ext>
            </a:extLst>
          </p:cNvPr>
          <p:cNvSpPr>
            <a:spLocks noGrp="1"/>
          </p:cNvSpPr>
          <p:nvPr>
            <p:ph type="title"/>
          </p:nvPr>
        </p:nvSpPr>
        <p:spPr/>
        <p:txBody>
          <a:bodyPr/>
          <a:lstStyle/>
          <a:p>
            <a:r>
              <a:rPr lang="en-US" dirty="0"/>
              <a:t>DFA</a:t>
            </a:r>
          </a:p>
        </p:txBody>
      </p:sp>
      <p:sp>
        <p:nvSpPr>
          <p:cNvPr id="4" name="Rectangle 3">
            <a:extLst>
              <a:ext uri="{FF2B5EF4-FFF2-40B4-BE49-F238E27FC236}">
                <a16:creationId xmlns:a16="http://schemas.microsoft.com/office/drawing/2014/main" id="{28B69822-C10E-4539-ABA1-B6D5FA97D45E}"/>
              </a:ext>
            </a:extLst>
          </p:cNvPr>
          <p:cNvSpPr/>
          <p:nvPr/>
        </p:nvSpPr>
        <p:spPr>
          <a:xfrm>
            <a:off x="696687" y="1480457"/>
            <a:ext cx="1240968" cy="2449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0</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5" name="Rectangle 4">
            <a:extLst>
              <a:ext uri="{FF2B5EF4-FFF2-40B4-BE49-F238E27FC236}">
                <a16:creationId xmlns:a16="http://schemas.microsoft.com/office/drawing/2014/main" id="{617785F8-BC1F-4247-B264-D33565923ABF}"/>
              </a:ext>
            </a:extLst>
          </p:cNvPr>
          <p:cNvSpPr/>
          <p:nvPr/>
        </p:nvSpPr>
        <p:spPr>
          <a:xfrm>
            <a:off x="2906487" y="3679372"/>
            <a:ext cx="1164768" cy="2285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4</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6" name="Rectangle 5">
            <a:extLst>
              <a:ext uri="{FF2B5EF4-FFF2-40B4-BE49-F238E27FC236}">
                <a16:creationId xmlns:a16="http://schemas.microsoft.com/office/drawing/2014/main" id="{124EF639-0174-4EE2-8E1E-4D38DD4F00D5}"/>
              </a:ext>
            </a:extLst>
          </p:cNvPr>
          <p:cNvSpPr/>
          <p:nvPr/>
        </p:nvSpPr>
        <p:spPr>
          <a:xfrm>
            <a:off x="2830284" y="874258"/>
            <a:ext cx="1371600"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endParaRPr lang="en-US" dirty="0">
              <a:solidFill>
                <a:schemeClr val="tx1"/>
              </a:solidFill>
            </a:endParaRPr>
          </a:p>
          <a:p>
            <a:pPr algn="ctr"/>
            <a:endParaRPr lang="en-US" dirty="0">
              <a:solidFill>
                <a:schemeClr val="tx1"/>
              </a:solidFill>
            </a:endParaRPr>
          </a:p>
        </p:txBody>
      </p:sp>
      <p:sp>
        <p:nvSpPr>
          <p:cNvPr id="7" name="Rectangle 6">
            <a:extLst>
              <a:ext uri="{FF2B5EF4-FFF2-40B4-BE49-F238E27FC236}">
                <a16:creationId xmlns:a16="http://schemas.microsoft.com/office/drawing/2014/main" id="{7D1EE9C0-AB15-461E-B59C-6C52AB0A9791}"/>
              </a:ext>
            </a:extLst>
          </p:cNvPr>
          <p:cNvSpPr/>
          <p:nvPr/>
        </p:nvSpPr>
        <p:spPr>
          <a:xfrm>
            <a:off x="2971801" y="1810431"/>
            <a:ext cx="1099454"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2</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5FC00E59-6346-4A04-A1A3-9E8CE2967A0A}"/>
              </a:ext>
            </a:extLst>
          </p:cNvPr>
          <p:cNvSpPr/>
          <p:nvPr/>
        </p:nvSpPr>
        <p:spPr>
          <a:xfrm>
            <a:off x="2960915" y="2920776"/>
            <a:ext cx="1001486" cy="442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3</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F.</a:t>
            </a:r>
            <a:endParaRPr lang="en-US" dirty="0">
              <a:solidFill>
                <a:schemeClr val="tx1"/>
              </a:solidFill>
            </a:endParaRPr>
          </a:p>
          <a:p>
            <a:pPr algn="ctr"/>
            <a:endParaRPr lang="en-US" dirty="0">
              <a:solidFill>
                <a:schemeClr val="tx1"/>
              </a:solidFill>
            </a:endParaRPr>
          </a:p>
        </p:txBody>
      </p:sp>
      <p:sp>
        <p:nvSpPr>
          <p:cNvPr id="9" name="Rectangle 8">
            <a:extLst>
              <a:ext uri="{FF2B5EF4-FFF2-40B4-BE49-F238E27FC236}">
                <a16:creationId xmlns:a16="http://schemas.microsoft.com/office/drawing/2014/main" id="{A38A1E79-CFF1-49B7-A0A2-086D75F6DD6B}"/>
              </a:ext>
            </a:extLst>
          </p:cNvPr>
          <p:cNvSpPr/>
          <p:nvPr/>
        </p:nvSpPr>
        <p:spPr>
          <a:xfrm>
            <a:off x="2906483" y="6259287"/>
            <a:ext cx="1132114" cy="500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5</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id.</a:t>
            </a:r>
            <a:endParaRPr lang="en-US" dirty="0">
              <a:solidFill>
                <a:schemeClr val="tx1"/>
              </a:solidFill>
            </a:endParaRPr>
          </a:p>
          <a:p>
            <a:pPr algn="ctr"/>
            <a:endParaRPr lang="en-US" dirty="0">
              <a:solidFill>
                <a:schemeClr val="tx1"/>
              </a:solidFill>
            </a:endParaRPr>
          </a:p>
        </p:txBody>
      </p:sp>
      <p:sp>
        <p:nvSpPr>
          <p:cNvPr id="10" name="Rectangle 9">
            <a:extLst>
              <a:ext uri="{FF2B5EF4-FFF2-40B4-BE49-F238E27FC236}">
                <a16:creationId xmlns:a16="http://schemas.microsoft.com/office/drawing/2014/main" id="{79704AAB-5152-424C-8DCE-EFC83DF01D79}"/>
              </a:ext>
            </a:extLst>
          </p:cNvPr>
          <p:cNvSpPr/>
          <p:nvPr/>
        </p:nvSpPr>
        <p:spPr>
          <a:xfrm>
            <a:off x="6128654" y="707572"/>
            <a:ext cx="1186545" cy="17124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6</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1" name="Rectangle 10">
            <a:extLst>
              <a:ext uri="{FF2B5EF4-FFF2-40B4-BE49-F238E27FC236}">
                <a16:creationId xmlns:a16="http://schemas.microsoft.com/office/drawing/2014/main" id="{876D71BC-665F-4EAD-A5F2-EAE43783778A}"/>
              </a:ext>
            </a:extLst>
          </p:cNvPr>
          <p:cNvSpPr/>
          <p:nvPr/>
        </p:nvSpPr>
        <p:spPr>
          <a:xfrm>
            <a:off x="6095998" y="2939145"/>
            <a:ext cx="1295403"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7</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2" name="Rectangle 11">
            <a:extLst>
              <a:ext uri="{FF2B5EF4-FFF2-40B4-BE49-F238E27FC236}">
                <a16:creationId xmlns:a16="http://schemas.microsoft.com/office/drawing/2014/main" id="{CCD1CDF1-E6FC-4818-8815-3C676F33BEB2}"/>
              </a:ext>
            </a:extLst>
          </p:cNvPr>
          <p:cNvSpPr/>
          <p:nvPr/>
        </p:nvSpPr>
        <p:spPr>
          <a:xfrm>
            <a:off x="6128658" y="4553632"/>
            <a:ext cx="1328060" cy="78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8</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F  (E.)</a:t>
            </a:r>
            <a:endParaRPr lang="en-US"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F5E3B52E-7014-442D-804A-784D22E3A284}"/>
              </a:ext>
            </a:extLst>
          </p:cNvPr>
          <p:cNvSpPr/>
          <p:nvPr/>
        </p:nvSpPr>
        <p:spPr>
          <a:xfrm>
            <a:off x="8980713" y="983119"/>
            <a:ext cx="1469572" cy="827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9</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14" name="Rectangle 13">
            <a:extLst>
              <a:ext uri="{FF2B5EF4-FFF2-40B4-BE49-F238E27FC236}">
                <a16:creationId xmlns:a16="http://schemas.microsoft.com/office/drawing/2014/main" id="{60C5B886-0100-42FC-B53A-D895556CDCDE}"/>
              </a:ext>
            </a:extLst>
          </p:cNvPr>
          <p:cNvSpPr/>
          <p:nvPr/>
        </p:nvSpPr>
        <p:spPr>
          <a:xfrm>
            <a:off x="8991598" y="3029636"/>
            <a:ext cx="1426031" cy="573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10</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T * F.</a:t>
            </a:r>
            <a:endParaRPr lang="en-US" dirty="0">
              <a:solidFill>
                <a:schemeClr val="tx1"/>
              </a:solidFill>
            </a:endParaRPr>
          </a:p>
          <a:p>
            <a:pPr algn="ctr"/>
            <a:endParaRPr lang="en-US" dirty="0">
              <a:solidFill>
                <a:schemeClr val="tx1"/>
              </a:solidFill>
            </a:endParaRPr>
          </a:p>
        </p:txBody>
      </p:sp>
      <p:sp>
        <p:nvSpPr>
          <p:cNvPr id="15" name="Rectangle 14">
            <a:extLst>
              <a:ext uri="{FF2B5EF4-FFF2-40B4-BE49-F238E27FC236}">
                <a16:creationId xmlns:a16="http://schemas.microsoft.com/office/drawing/2014/main" id="{C01D7D34-C04C-47A3-8C0B-52525CA545DC}"/>
              </a:ext>
            </a:extLst>
          </p:cNvPr>
          <p:cNvSpPr/>
          <p:nvPr/>
        </p:nvSpPr>
        <p:spPr>
          <a:xfrm>
            <a:off x="8980712" y="4564520"/>
            <a:ext cx="1469572" cy="57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11</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 E ).</a:t>
            </a:r>
            <a:endParaRPr lang="en-US" dirty="0">
              <a:solidFill>
                <a:schemeClr val="tx1"/>
              </a:solidFill>
            </a:endParaRPr>
          </a:p>
          <a:p>
            <a:pPr algn="ctr"/>
            <a:endParaRPr lang="en-US" dirty="0">
              <a:solidFill>
                <a:schemeClr val="tx1"/>
              </a:solidFill>
            </a:endParaRPr>
          </a:p>
        </p:txBody>
      </p:sp>
      <p:cxnSp>
        <p:nvCxnSpPr>
          <p:cNvPr id="25" name="Straight Arrow Connector 24">
            <a:extLst>
              <a:ext uri="{FF2B5EF4-FFF2-40B4-BE49-F238E27FC236}">
                <a16:creationId xmlns:a16="http://schemas.microsoft.com/office/drawing/2014/main" id="{4F2A4112-2F17-46AE-987D-2D143F20494B}"/>
              </a:ext>
            </a:extLst>
          </p:cNvPr>
          <p:cNvCxnSpPr/>
          <p:nvPr/>
        </p:nvCxnSpPr>
        <p:spPr>
          <a:xfrm>
            <a:off x="1937655" y="1480457"/>
            <a:ext cx="892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1A74EF7-CE6B-47EB-A7C3-7C1758640A66}"/>
              </a:ext>
            </a:extLst>
          </p:cNvPr>
          <p:cNvCxnSpPr/>
          <p:nvPr/>
        </p:nvCxnSpPr>
        <p:spPr>
          <a:xfrm>
            <a:off x="1937655" y="2296886"/>
            <a:ext cx="1034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C2D1941-B0DC-4A6C-B356-03C1CDDDCCE1}"/>
              </a:ext>
            </a:extLst>
          </p:cNvPr>
          <p:cNvCxnSpPr>
            <a:endCxn id="8" idx="1"/>
          </p:cNvCxnSpPr>
          <p:nvPr/>
        </p:nvCxnSpPr>
        <p:spPr>
          <a:xfrm flipV="1">
            <a:off x="1937655" y="3142231"/>
            <a:ext cx="1023260" cy="36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4F6E337-B116-4920-93D0-E9AFF4004964}"/>
              </a:ext>
            </a:extLst>
          </p:cNvPr>
          <p:cNvCxnSpPr>
            <a:cxnSpLocks/>
            <a:stCxn id="4" idx="2"/>
            <a:endCxn id="5" idx="1"/>
          </p:cNvCxnSpPr>
          <p:nvPr/>
        </p:nvCxnSpPr>
        <p:spPr>
          <a:xfrm rot="16200000" flipH="1">
            <a:off x="1665515" y="3581400"/>
            <a:ext cx="892628" cy="158931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5BB9B4B9-41DB-42C2-987C-3CD242A6E681}"/>
              </a:ext>
            </a:extLst>
          </p:cNvPr>
          <p:cNvCxnSpPr>
            <a:endCxn id="9" idx="1"/>
          </p:cNvCxnSpPr>
          <p:nvPr/>
        </p:nvCxnSpPr>
        <p:spPr>
          <a:xfrm rot="16200000" flipH="1">
            <a:off x="698554" y="4301730"/>
            <a:ext cx="2543518" cy="18723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2050473-D2A5-4EDA-B442-E85BB6E4E239}"/>
              </a:ext>
            </a:extLst>
          </p:cNvPr>
          <p:cNvCxnSpPr>
            <a:stCxn id="10" idx="3"/>
          </p:cNvCxnSpPr>
          <p:nvPr/>
        </p:nvCxnSpPr>
        <p:spPr>
          <a:xfrm flipV="1">
            <a:off x="7315199" y="1563801"/>
            <a:ext cx="166551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11EAD46-52F9-4F29-B890-D00F6B59825F}"/>
              </a:ext>
            </a:extLst>
          </p:cNvPr>
          <p:cNvCxnSpPr>
            <a:stCxn id="11" idx="3"/>
          </p:cNvCxnSpPr>
          <p:nvPr/>
        </p:nvCxnSpPr>
        <p:spPr>
          <a:xfrm>
            <a:off x="7391401" y="3494316"/>
            <a:ext cx="15893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9EF438E-5F77-441C-BF53-37B46726A8B2}"/>
              </a:ext>
            </a:extLst>
          </p:cNvPr>
          <p:cNvCxnSpPr>
            <a:stCxn id="12" idx="3"/>
          </p:cNvCxnSpPr>
          <p:nvPr/>
        </p:nvCxnSpPr>
        <p:spPr>
          <a:xfrm flipV="1">
            <a:off x="7456718" y="4947558"/>
            <a:ext cx="153488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2496B41E-AA7D-40B3-909F-8BD77C680229}"/>
              </a:ext>
            </a:extLst>
          </p:cNvPr>
          <p:cNvCxnSpPr>
            <a:stCxn id="7" idx="3"/>
            <a:endCxn id="11" idx="1"/>
          </p:cNvCxnSpPr>
          <p:nvPr/>
        </p:nvCxnSpPr>
        <p:spPr>
          <a:xfrm>
            <a:off x="4071255" y="2218646"/>
            <a:ext cx="2024743" cy="1275670"/>
          </a:xfrm>
          <a:prstGeom prst="bentConnector3">
            <a:avLst>
              <a:gd name="adj1" fmla="val 8225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D29B0BE-1410-44F5-9826-9E088D135028}"/>
              </a:ext>
            </a:extLst>
          </p:cNvPr>
          <p:cNvCxnSpPr>
            <a:cxnSpLocks/>
            <a:stCxn id="5" idx="3"/>
          </p:cNvCxnSpPr>
          <p:nvPr/>
        </p:nvCxnSpPr>
        <p:spPr>
          <a:xfrm>
            <a:off x="4071255" y="4822372"/>
            <a:ext cx="2057399" cy="2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87C8CC4-7809-47AF-9DAE-17CA3758D7CD}"/>
              </a:ext>
            </a:extLst>
          </p:cNvPr>
          <p:cNvCxnSpPr/>
          <p:nvPr/>
        </p:nvCxnSpPr>
        <p:spPr>
          <a:xfrm>
            <a:off x="4201884" y="983119"/>
            <a:ext cx="19267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C2155F1-DCA1-4241-A534-585C71FA23A7}"/>
              </a:ext>
            </a:extLst>
          </p:cNvPr>
          <p:cNvCxnSpPr>
            <a:endCxn id="8" idx="3"/>
          </p:cNvCxnSpPr>
          <p:nvPr/>
        </p:nvCxnSpPr>
        <p:spPr>
          <a:xfrm rot="10800000" flipV="1">
            <a:off x="3962402" y="1396773"/>
            <a:ext cx="2166253" cy="1745457"/>
          </a:xfrm>
          <a:prstGeom prst="bentConnector3">
            <a:avLst>
              <a:gd name="adj1" fmla="val 726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388D579D-8433-4497-905F-D68962E0D631}"/>
              </a:ext>
            </a:extLst>
          </p:cNvPr>
          <p:cNvCxnSpPr/>
          <p:nvPr/>
        </p:nvCxnSpPr>
        <p:spPr>
          <a:xfrm rot="10800000" flipV="1">
            <a:off x="3929739" y="1843940"/>
            <a:ext cx="2198914" cy="2143634"/>
          </a:xfrm>
          <a:prstGeom prst="bentConnector3">
            <a:avLst>
              <a:gd name="adj1" fmla="val 623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A994BA4-848B-44D3-B1E7-B954DC4D153C}"/>
              </a:ext>
            </a:extLst>
          </p:cNvPr>
          <p:cNvCxnSpPr>
            <a:endCxn id="9" idx="3"/>
          </p:cNvCxnSpPr>
          <p:nvPr/>
        </p:nvCxnSpPr>
        <p:spPr>
          <a:xfrm flipH="1">
            <a:off x="4038597" y="6509658"/>
            <a:ext cx="104502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66FD4FC6-CF07-4F4C-B038-B30EDFDECBF1}"/>
              </a:ext>
            </a:extLst>
          </p:cNvPr>
          <p:cNvCxnSpPr>
            <a:endCxn id="10" idx="2"/>
          </p:cNvCxnSpPr>
          <p:nvPr/>
        </p:nvCxnSpPr>
        <p:spPr>
          <a:xfrm rot="5400000" flipH="1" flipV="1">
            <a:off x="3838914" y="3626646"/>
            <a:ext cx="4089627" cy="1676399"/>
          </a:xfrm>
          <a:prstGeom prst="bentConnector3">
            <a:avLst>
              <a:gd name="adj1" fmla="val 93653"/>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6645AA-7766-4891-B985-AD3D7BBE0BCF}"/>
              </a:ext>
            </a:extLst>
          </p:cNvPr>
          <p:cNvCxnSpPr/>
          <p:nvPr/>
        </p:nvCxnSpPr>
        <p:spPr>
          <a:xfrm>
            <a:off x="7456718" y="4713514"/>
            <a:ext cx="511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713349C8-073E-439C-B4DA-CDAE317FED2D}"/>
              </a:ext>
            </a:extLst>
          </p:cNvPr>
          <p:cNvCxnSpPr/>
          <p:nvPr/>
        </p:nvCxnSpPr>
        <p:spPr>
          <a:xfrm rot="16200000" flipV="1">
            <a:off x="6337187" y="3104130"/>
            <a:ext cx="2293483" cy="925285"/>
          </a:xfrm>
          <a:prstGeom prst="bentConnector3">
            <a:avLst>
              <a:gd name="adj1" fmla="val 841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97E86C4B-E83F-4E6D-9936-5E01C756A4AF}"/>
              </a:ext>
            </a:extLst>
          </p:cNvPr>
          <p:cNvCxnSpPr>
            <a:stCxn id="13" idx="2"/>
          </p:cNvCxnSpPr>
          <p:nvPr/>
        </p:nvCxnSpPr>
        <p:spPr>
          <a:xfrm rot="5400000">
            <a:off x="7989093" y="1212738"/>
            <a:ext cx="1128715" cy="2324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DA7FE3DD-9C37-4AA2-8B72-6C31E01AF9E7}"/>
              </a:ext>
            </a:extLst>
          </p:cNvPr>
          <p:cNvCxnSpPr/>
          <p:nvPr/>
        </p:nvCxnSpPr>
        <p:spPr>
          <a:xfrm flipH="1">
            <a:off x="4005943" y="3831771"/>
            <a:ext cx="20900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238F95F-FE5C-4B96-A7C0-898FC37A57CD}"/>
              </a:ext>
            </a:extLst>
          </p:cNvPr>
          <p:cNvCxnSpPr/>
          <p:nvPr/>
        </p:nvCxnSpPr>
        <p:spPr>
          <a:xfrm flipH="1">
            <a:off x="4005943" y="6760030"/>
            <a:ext cx="1665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2F467963-8A5E-4192-9996-0E50F4FFA8AF}"/>
              </a:ext>
            </a:extLst>
          </p:cNvPr>
          <p:cNvCxnSpPr/>
          <p:nvPr/>
        </p:nvCxnSpPr>
        <p:spPr>
          <a:xfrm rot="5400000">
            <a:off x="4486784" y="5150815"/>
            <a:ext cx="2793889" cy="424541"/>
          </a:xfrm>
          <a:prstGeom prst="bentConnector3">
            <a:avLst>
              <a:gd name="adj1" fmla="val -1041"/>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699F1B-1462-450B-B7DD-D0292D0C2AB9}"/>
              </a:ext>
            </a:extLst>
          </p:cNvPr>
          <p:cNvCxnSpPr/>
          <p:nvPr/>
        </p:nvCxnSpPr>
        <p:spPr>
          <a:xfrm>
            <a:off x="2525486" y="3987575"/>
            <a:ext cx="3809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DC718554-2B6A-41E1-9F22-784B21C13EC2}"/>
              </a:ext>
            </a:extLst>
          </p:cNvPr>
          <p:cNvCxnSpPr>
            <a:endCxn id="7" idx="1"/>
          </p:cNvCxnSpPr>
          <p:nvPr/>
        </p:nvCxnSpPr>
        <p:spPr>
          <a:xfrm rot="5400000" flipH="1" flipV="1">
            <a:off x="1864179" y="2879954"/>
            <a:ext cx="1768929" cy="44631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or: Curved 128">
            <a:extLst>
              <a:ext uri="{FF2B5EF4-FFF2-40B4-BE49-F238E27FC236}">
                <a16:creationId xmlns:a16="http://schemas.microsoft.com/office/drawing/2014/main" id="{5E7B7BDC-6568-43EC-9DB3-BE7CCF7ED46B}"/>
              </a:ext>
            </a:extLst>
          </p:cNvPr>
          <p:cNvCxnSpPr/>
          <p:nvPr/>
        </p:nvCxnSpPr>
        <p:spPr>
          <a:xfrm rot="16200000" flipV="1">
            <a:off x="2596242" y="5513615"/>
            <a:ext cx="315686" cy="30479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28EB70D8-DA51-4CC7-A07B-63C86EF0BDA3}"/>
              </a:ext>
            </a:extLst>
          </p:cNvPr>
          <p:cNvCxnSpPr/>
          <p:nvPr/>
        </p:nvCxnSpPr>
        <p:spPr>
          <a:xfrm flipV="1">
            <a:off x="2601686" y="5237900"/>
            <a:ext cx="304797" cy="27027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DEBFFF-CB6B-42DF-B3CB-B51C21D043B9}"/>
              </a:ext>
            </a:extLst>
          </p:cNvPr>
          <p:cNvSpPr txBox="1"/>
          <p:nvPr/>
        </p:nvSpPr>
        <p:spPr>
          <a:xfrm>
            <a:off x="2079167" y="1168174"/>
            <a:ext cx="489860"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9B2DEB7F-DE63-4176-8DE3-97E73F866BAB}"/>
              </a:ext>
            </a:extLst>
          </p:cNvPr>
          <p:cNvSpPr txBox="1"/>
          <p:nvPr/>
        </p:nvSpPr>
        <p:spPr>
          <a:xfrm>
            <a:off x="2035627" y="1984603"/>
            <a:ext cx="489860" cy="369332"/>
          </a:xfrm>
          <a:prstGeom prst="rect">
            <a:avLst/>
          </a:prstGeom>
          <a:noFill/>
        </p:spPr>
        <p:txBody>
          <a:bodyPr wrap="square" rtlCol="0">
            <a:spAutoFit/>
          </a:bodyPr>
          <a:lstStyle/>
          <a:p>
            <a:r>
              <a:rPr lang="en-US" dirty="0"/>
              <a:t>T</a:t>
            </a:r>
          </a:p>
        </p:txBody>
      </p:sp>
      <p:sp>
        <p:nvSpPr>
          <p:cNvPr id="44" name="TextBox 43">
            <a:extLst>
              <a:ext uri="{FF2B5EF4-FFF2-40B4-BE49-F238E27FC236}">
                <a16:creationId xmlns:a16="http://schemas.microsoft.com/office/drawing/2014/main" id="{D15E09DF-1879-4645-92FF-2A9659258EFB}"/>
              </a:ext>
            </a:extLst>
          </p:cNvPr>
          <p:cNvSpPr txBox="1"/>
          <p:nvPr/>
        </p:nvSpPr>
        <p:spPr>
          <a:xfrm>
            <a:off x="2035625" y="2855463"/>
            <a:ext cx="489860" cy="369332"/>
          </a:xfrm>
          <a:prstGeom prst="rect">
            <a:avLst/>
          </a:prstGeom>
          <a:noFill/>
        </p:spPr>
        <p:txBody>
          <a:bodyPr wrap="square" rtlCol="0">
            <a:spAutoFit/>
          </a:bodyPr>
          <a:lstStyle/>
          <a:p>
            <a:r>
              <a:rPr lang="en-US" dirty="0"/>
              <a:t>F</a:t>
            </a:r>
          </a:p>
        </p:txBody>
      </p:sp>
      <p:sp>
        <p:nvSpPr>
          <p:cNvPr id="45" name="TextBox 44">
            <a:extLst>
              <a:ext uri="{FF2B5EF4-FFF2-40B4-BE49-F238E27FC236}">
                <a16:creationId xmlns:a16="http://schemas.microsoft.com/office/drawing/2014/main" id="{87AB38CD-15D3-44D9-ABB6-4838097153D0}"/>
              </a:ext>
            </a:extLst>
          </p:cNvPr>
          <p:cNvSpPr txBox="1"/>
          <p:nvPr/>
        </p:nvSpPr>
        <p:spPr>
          <a:xfrm>
            <a:off x="2438395" y="3922259"/>
            <a:ext cx="489860" cy="369332"/>
          </a:xfrm>
          <a:prstGeom prst="rect">
            <a:avLst/>
          </a:prstGeom>
          <a:noFill/>
        </p:spPr>
        <p:txBody>
          <a:bodyPr wrap="square" rtlCol="0">
            <a:spAutoFit/>
          </a:bodyPr>
          <a:lstStyle/>
          <a:p>
            <a:r>
              <a:rPr lang="en-US" dirty="0"/>
              <a:t>T</a:t>
            </a:r>
          </a:p>
        </p:txBody>
      </p:sp>
      <p:sp>
        <p:nvSpPr>
          <p:cNvPr id="54" name="TextBox 53">
            <a:extLst>
              <a:ext uri="{FF2B5EF4-FFF2-40B4-BE49-F238E27FC236}">
                <a16:creationId xmlns:a16="http://schemas.microsoft.com/office/drawing/2014/main" id="{65D3783C-173C-4BD4-B6D6-396C4C88AA64}"/>
              </a:ext>
            </a:extLst>
          </p:cNvPr>
          <p:cNvSpPr txBox="1"/>
          <p:nvPr/>
        </p:nvSpPr>
        <p:spPr>
          <a:xfrm>
            <a:off x="2340424" y="5457145"/>
            <a:ext cx="489860" cy="369332"/>
          </a:xfrm>
          <a:prstGeom prst="rect">
            <a:avLst/>
          </a:prstGeom>
          <a:noFill/>
        </p:spPr>
        <p:txBody>
          <a:bodyPr wrap="square" rtlCol="0">
            <a:spAutoFit/>
          </a:bodyPr>
          <a:lstStyle/>
          <a:p>
            <a:r>
              <a:rPr lang="en-US" dirty="0"/>
              <a:t>(</a:t>
            </a:r>
          </a:p>
        </p:txBody>
      </p:sp>
      <p:sp>
        <p:nvSpPr>
          <p:cNvPr id="56" name="TextBox 55">
            <a:extLst>
              <a:ext uri="{FF2B5EF4-FFF2-40B4-BE49-F238E27FC236}">
                <a16:creationId xmlns:a16="http://schemas.microsoft.com/office/drawing/2014/main" id="{706F3239-92B1-4D0E-8B8A-A6B25EC604E1}"/>
              </a:ext>
            </a:extLst>
          </p:cNvPr>
          <p:cNvSpPr txBox="1"/>
          <p:nvPr/>
        </p:nvSpPr>
        <p:spPr>
          <a:xfrm>
            <a:off x="1611081" y="6164717"/>
            <a:ext cx="489860" cy="369332"/>
          </a:xfrm>
          <a:prstGeom prst="rect">
            <a:avLst/>
          </a:prstGeom>
          <a:noFill/>
        </p:spPr>
        <p:txBody>
          <a:bodyPr wrap="square" rtlCol="0">
            <a:spAutoFit/>
          </a:bodyPr>
          <a:lstStyle/>
          <a:p>
            <a:r>
              <a:rPr lang="en-US" dirty="0"/>
              <a:t>id</a:t>
            </a:r>
          </a:p>
        </p:txBody>
      </p:sp>
      <p:sp>
        <p:nvSpPr>
          <p:cNvPr id="57" name="TextBox 56">
            <a:extLst>
              <a:ext uri="{FF2B5EF4-FFF2-40B4-BE49-F238E27FC236}">
                <a16:creationId xmlns:a16="http://schemas.microsoft.com/office/drawing/2014/main" id="{FEAC4FBE-2337-45BC-8606-E691208A3E91}"/>
              </a:ext>
            </a:extLst>
          </p:cNvPr>
          <p:cNvSpPr txBox="1"/>
          <p:nvPr/>
        </p:nvSpPr>
        <p:spPr>
          <a:xfrm>
            <a:off x="5736761" y="6110289"/>
            <a:ext cx="489860" cy="369332"/>
          </a:xfrm>
          <a:prstGeom prst="rect">
            <a:avLst/>
          </a:prstGeom>
          <a:noFill/>
        </p:spPr>
        <p:txBody>
          <a:bodyPr wrap="square" rtlCol="0">
            <a:spAutoFit/>
          </a:bodyPr>
          <a:lstStyle/>
          <a:p>
            <a:r>
              <a:rPr lang="en-US" dirty="0"/>
              <a:t>id</a:t>
            </a:r>
          </a:p>
        </p:txBody>
      </p:sp>
      <p:sp>
        <p:nvSpPr>
          <p:cNvPr id="59" name="TextBox 58">
            <a:extLst>
              <a:ext uri="{FF2B5EF4-FFF2-40B4-BE49-F238E27FC236}">
                <a16:creationId xmlns:a16="http://schemas.microsoft.com/office/drawing/2014/main" id="{F286C3F4-9250-477D-B3D6-9916DE60AFFC}"/>
              </a:ext>
            </a:extLst>
          </p:cNvPr>
          <p:cNvSpPr txBox="1"/>
          <p:nvPr/>
        </p:nvSpPr>
        <p:spPr>
          <a:xfrm>
            <a:off x="4321619" y="6121175"/>
            <a:ext cx="489860" cy="369332"/>
          </a:xfrm>
          <a:prstGeom prst="rect">
            <a:avLst/>
          </a:prstGeom>
          <a:noFill/>
        </p:spPr>
        <p:txBody>
          <a:bodyPr wrap="square" rtlCol="0">
            <a:spAutoFit/>
          </a:bodyPr>
          <a:lstStyle/>
          <a:p>
            <a:r>
              <a:rPr lang="en-US" dirty="0"/>
              <a:t>id</a:t>
            </a:r>
          </a:p>
        </p:txBody>
      </p:sp>
      <p:sp>
        <p:nvSpPr>
          <p:cNvPr id="60" name="TextBox 59">
            <a:extLst>
              <a:ext uri="{FF2B5EF4-FFF2-40B4-BE49-F238E27FC236}">
                <a16:creationId xmlns:a16="http://schemas.microsoft.com/office/drawing/2014/main" id="{CB7E27E8-A0D1-4FC4-89CD-241BDC50CF02}"/>
              </a:ext>
            </a:extLst>
          </p:cNvPr>
          <p:cNvSpPr txBox="1"/>
          <p:nvPr/>
        </p:nvSpPr>
        <p:spPr>
          <a:xfrm>
            <a:off x="7946559" y="4945513"/>
            <a:ext cx="489860" cy="369332"/>
          </a:xfrm>
          <a:prstGeom prst="rect">
            <a:avLst/>
          </a:prstGeom>
          <a:noFill/>
        </p:spPr>
        <p:txBody>
          <a:bodyPr wrap="square" rtlCol="0">
            <a:spAutoFit/>
          </a:bodyPr>
          <a:lstStyle/>
          <a:p>
            <a:r>
              <a:rPr lang="en-US" dirty="0"/>
              <a:t>)</a:t>
            </a:r>
          </a:p>
        </p:txBody>
      </p:sp>
      <p:sp>
        <p:nvSpPr>
          <p:cNvPr id="61" name="TextBox 60">
            <a:extLst>
              <a:ext uri="{FF2B5EF4-FFF2-40B4-BE49-F238E27FC236}">
                <a16:creationId xmlns:a16="http://schemas.microsoft.com/office/drawing/2014/main" id="{D042B658-6DE6-4475-877F-6A4168B9FE3D}"/>
              </a:ext>
            </a:extLst>
          </p:cNvPr>
          <p:cNvSpPr txBox="1"/>
          <p:nvPr/>
        </p:nvSpPr>
        <p:spPr>
          <a:xfrm>
            <a:off x="8512618" y="3443281"/>
            <a:ext cx="489860" cy="369332"/>
          </a:xfrm>
          <a:prstGeom prst="rect">
            <a:avLst/>
          </a:prstGeom>
          <a:noFill/>
        </p:spPr>
        <p:txBody>
          <a:bodyPr wrap="square" rtlCol="0">
            <a:spAutoFit/>
          </a:bodyPr>
          <a:lstStyle/>
          <a:p>
            <a:r>
              <a:rPr lang="en-US" dirty="0"/>
              <a:t>F</a:t>
            </a:r>
          </a:p>
        </p:txBody>
      </p:sp>
      <p:sp>
        <p:nvSpPr>
          <p:cNvPr id="62" name="TextBox 61">
            <a:extLst>
              <a:ext uri="{FF2B5EF4-FFF2-40B4-BE49-F238E27FC236}">
                <a16:creationId xmlns:a16="http://schemas.microsoft.com/office/drawing/2014/main" id="{5874C053-6B00-4DD5-96FB-A83EFB74C77B}"/>
              </a:ext>
            </a:extLst>
          </p:cNvPr>
          <p:cNvSpPr txBox="1"/>
          <p:nvPr/>
        </p:nvSpPr>
        <p:spPr>
          <a:xfrm>
            <a:off x="7913903" y="4052882"/>
            <a:ext cx="489860" cy="369332"/>
          </a:xfrm>
          <a:prstGeom prst="rect">
            <a:avLst/>
          </a:prstGeom>
          <a:noFill/>
        </p:spPr>
        <p:txBody>
          <a:bodyPr wrap="square" rtlCol="0">
            <a:spAutoFit/>
          </a:bodyPr>
          <a:lstStyle/>
          <a:p>
            <a:r>
              <a:rPr lang="en-US" dirty="0"/>
              <a:t>+</a:t>
            </a:r>
          </a:p>
        </p:txBody>
      </p:sp>
      <p:sp>
        <p:nvSpPr>
          <p:cNvPr id="63" name="TextBox 62">
            <a:extLst>
              <a:ext uri="{FF2B5EF4-FFF2-40B4-BE49-F238E27FC236}">
                <a16:creationId xmlns:a16="http://schemas.microsoft.com/office/drawing/2014/main" id="{D17AF65D-0DAB-48AB-ABE6-4D47F2764FCE}"/>
              </a:ext>
            </a:extLst>
          </p:cNvPr>
          <p:cNvSpPr txBox="1"/>
          <p:nvPr/>
        </p:nvSpPr>
        <p:spPr>
          <a:xfrm>
            <a:off x="9405246" y="2136997"/>
            <a:ext cx="489860" cy="369332"/>
          </a:xfrm>
          <a:prstGeom prst="rect">
            <a:avLst/>
          </a:prstGeom>
          <a:noFill/>
        </p:spPr>
        <p:txBody>
          <a:bodyPr wrap="square" rtlCol="0">
            <a:spAutoFit/>
          </a:bodyPr>
          <a:lstStyle/>
          <a:p>
            <a:r>
              <a:rPr lang="en-US" dirty="0"/>
              <a:t>*</a:t>
            </a:r>
          </a:p>
        </p:txBody>
      </p:sp>
      <p:sp>
        <p:nvSpPr>
          <p:cNvPr id="64" name="TextBox 63">
            <a:extLst>
              <a:ext uri="{FF2B5EF4-FFF2-40B4-BE49-F238E27FC236}">
                <a16:creationId xmlns:a16="http://schemas.microsoft.com/office/drawing/2014/main" id="{C3CD090E-935B-4119-9791-D31A9B415709}"/>
              </a:ext>
            </a:extLst>
          </p:cNvPr>
          <p:cNvSpPr txBox="1"/>
          <p:nvPr/>
        </p:nvSpPr>
        <p:spPr>
          <a:xfrm>
            <a:off x="7924789" y="1255251"/>
            <a:ext cx="489860" cy="369332"/>
          </a:xfrm>
          <a:prstGeom prst="rect">
            <a:avLst/>
          </a:prstGeom>
          <a:noFill/>
        </p:spPr>
        <p:txBody>
          <a:bodyPr wrap="square" rtlCol="0">
            <a:spAutoFit/>
          </a:bodyPr>
          <a:lstStyle/>
          <a:p>
            <a:r>
              <a:rPr lang="en-US" dirty="0"/>
              <a:t>T</a:t>
            </a:r>
          </a:p>
        </p:txBody>
      </p:sp>
      <p:sp>
        <p:nvSpPr>
          <p:cNvPr id="65" name="TextBox 64">
            <a:extLst>
              <a:ext uri="{FF2B5EF4-FFF2-40B4-BE49-F238E27FC236}">
                <a16:creationId xmlns:a16="http://schemas.microsoft.com/office/drawing/2014/main" id="{47FED718-42E4-44E7-80BD-C5569D5C2020}"/>
              </a:ext>
            </a:extLst>
          </p:cNvPr>
          <p:cNvSpPr txBox="1"/>
          <p:nvPr/>
        </p:nvSpPr>
        <p:spPr>
          <a:xfrm>
            <a:off x="4626420" y="656536"/>
            <a:ext cx="489860" cy="369332"/>
          </a:xfrm>
          <a:prstGeom prst="rect">
            <a:avLst/>
          </a:prstGeom>
          <a:noFill/>
        </p:spPr>
        <p:txBody>
          <a:bodyPr wrap="square" rtlCol="0">
            <a:spAutoFit/>
          </a:bodyPr>
          <a:lstStyle/>
          <a:p>
            <a:r>
              <a:rPr lang="en-US" dirty="0"/>
              <a:t>+</a:t>
            </a:r>
          </a:p>
        </p:txBody>
      </p:sp>
      <p:sp>
        <p:nvSpPr>
          <p:cNvPr id="66" name="TextBox 65">
            <a:extLst>
              <a:ext uri="{FF2B5EF4-FFF2-40B4-BE49-F238E27FC236}">
                <a16:creationId xmlns:a16="http://schemas.microsoft.com/office/drawing/2014/main" id="{36F2C5F8-24C8-4771-AC18-A5AD6EEDA4C8}"/>
              </a:ext>
            </a:extLst>
          </p:cNvPr>
          <p:cNvSpPr txBox="1"/>
          <p:nvPr/>
        </p:nvSpPr>
        <p:spPr>
          <a:xfrm>
            <a:off x="5638791" y="1505620"/>
            <a:ext cx="489860" cy="369332"/>
          </a:xfrm>
          <a:prstGeom prst="rect">
            <a:avLst/>
          </a:prstGeom>
          <a:noFill/>
        </p:spPr>
        <p:txBody>
          <a:bodyPr wrap="square" rtlCol="0">
            <a:spAutoFit/>
          </a:bodyPr>
          <a:lstStyle/>
          <a:p>
            <a:r>
              <a:rPr lang="en-US" dirty="0"/>
              <a:t>(</a:t>
            </a:r>
          </a:p>
        </p:txBody>
      </p:sp>
      <p:sp>
        <p:nvSpPr>
          <p:cNvPr id="67" name="TextBox 66">
            <a:extLst>
              <a:ext uri="{FF2B5EF4-FFF2-40B4-BE49-F238E27FC236}">
                <a16:creationId xmlns:a16="http://schemas.microsoft.com/office/drawing/2014/main" id="{01E93F54-1118-42E5-8617-0CF022B2B39C}"/>
              </a:ext>
            </a:extLst>
          </p:cNvPr>
          <p:cNvSpPr txBox="1"/>
          <p:nvPr/>
        </p:nvSpPr>
        <p:spPr>
          <a:xfrm>
            <a:off x="4865905" y="1059305"/>
            <a:ext cx="489860" cy="369332"/>
          </a:xfrm>
          <a:prstGeom prst="rect">
            <a:avLst/>
          </a:prstGeom>
          <a:noFill/>
        </p:spPr>
        <p:txBody>
          <a:bodyPr wrap="square" rtlCol="0">
            <a:spAutoFit/>
          </a:bodyPr>
          <a:lstStyle/>
          <a:p>
            <a:r>
              <a:rPr lang="en-US" dirty="0"/>
              <a:t>F</a:t>
            </a:r>
          </a:p>
        </p:txBody>
      </p:sp>
      <p:sp>
        <p:nvSpPr>
          <p:cNvPr id="68" name="TextBox 67">
            <a:extLst>
              <a:ext uri="{FF2B5EF4-FFF2-40B4-BE49-F238E27FC236}">
                <a16:creationId xmlns:a16="http://schemas.microsoft.com/office/drawing/2014/main" id="{2DCBD12D-421C-4E71-8139-486CC08186B0}"/>
              </a:ext>
            </a:extLst>
          </p:cNvPr>
          <p:cNvSpPr txBox="1"/>
          <p:nvPr/>
        </p:nvSpPr>
        <p:spPr>
          <a:xfrm>
            <a:off x="5040077" y="2169649"/>
            <a:ext cx="489860" cy="369332"/>
          </a:xfrm>
          <a:prstGeom prst="rect">
            <a:avLst/>
          </a:prstGeom>
          <a:noFill/>
        </p:spPr>
        <p:txBody>
          <a:bodyPr wrap="square" rtlCol="0">
            <a:spAutoFit/>
          </a:bodyPr>
          <a:lstStyle/>
          <a:p>
            <a:r>
              <a:rPr lang="en-US" dirty="0"/>
              <a:t>*</a:t>
            </a:r>
          </a:p>
        </p:txBody>
      </p:sp>
      <p:sp>
        <p:nvSpPr>
          <p:cNvPr id="69" name="TextBox 68">
            <a:extLst>
              <a:ext uri="{FF2B5EF4-FFF2-40B4-BE49-F238E27FC236}">
                <a16:creationId xmlns:a16="http://schemas.microsoft.com/office/drawing/2014/main" id="{E41711E2-4674-4262-810B-4DE4A0FC6C64}"/>
              </a:ext>
            </a:extLst>
          </p:cNvPr>
          <p:cNvSpPr txBox="1"/>
          <p:nvPr/>
        </p:nvSpPr>
        <p:spPr>
          <a:xfrm>
            <a:off x="5181591" y="3486821"/>
            <a:ext cx="489860" cy="369332"/>
          </a:xfrm>
          <a:prstGeom prst="rect">
            <a:avLst/>
          </a:prstGeom>
          <a:noFill/>
        </p:spPr>
        <p:txBody>
          <a:bodyPr wrap="square" rtlCol="0">
            <a:spAutoFit/>
          </a:bodyPr>
          <a:lstStyle/>
          <a:p>
            <a:r>
              <a:rPr lang="en-US" dirty="0"/>
              <a:t>(</a:t>
            </a:r>
          </a:p>
        </p:txBody>
      </p:sp>
      <p:sp>
        <p:nvSpPr>
          <p:cNvPr id="70" name="TextBox 69">
            <a:extLst>
              <a:ext uri="{FF2B5EF4-FFF2-40B4-BE49-F238E27FC236}">
                <a16:creationId xmlns:a16="http://schemas.microsoft.com/office/drawing/2014/main" id="{BFC435A8-09EA-40E4-BDE6-D0C7BCBB8C7E}"/>
              </a:ext>
            </a:extLst>
          </p:cNvPr>
          <p:cNvSpPr txBox="1"/>
          <p:nvPr/>
        </p:nvSpPr>
        <p:spPr>
          <a:xfrm>
            <a:off x="1491337" y="4804001"/>
            <a:ext cx="489860" cy="369332"/>
          </a:xfrm>
          <a:prstGeom prst="rect">
            <a:avLst/>
          </a:prstGeom>
          <a:noFill/>
        </p:spPr>
        <p:txBody>
          <a:bodyPr wrap="square" rtlCol="0">
            <a:spAutoFit/>
          </a:bodyPr>
          <a:lstStyle/>
          <a:p>
            <a:r>
              <a:rPr lang="en-US" dirty="0"/>
              <a:t>(</a:t>
            </a:r>
          </a:p>
        </p:txBody>
      </p:sp>
      <p:sp>
        <p:nvSpPr>
          <p:cNvPr id="71" name="TextBox 70">
            <a:extLst>
              <a:ext uri="{FF2B5EF4-FFF2-40B4-BE49-F238E27FC236}">
                <a16:creationId xmlns:a16="http://schemas.microsoft.com/office/drawing/2014/main" id="{DECB8E08-94E0-4FB5-AA95-8C0201C9F3BF}"/>
              </a:ext>
            </a:extLst>
          </p:cNvPr>
          <p:cNvSpPr txBox="1"/>
          <p:nvPr/>
        </p:nvSpPr>
        <p:spPr>
          <a:xfrm>
            <a:off x="4321619" y="4488307"/>
            <a:ext cx="489860"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3139291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9C6F7-A6C8-4FE9-8002-4A43817FB595}"/>
              </a:ext>
            </a:extLst>
          </p:cNvPr>
          <p:cNvSpPr>
            <a:spLocks noGrp="1"/>
          </p:cNvSpPr>
          <p:nvPr>
            <p:ph type="title"/>
          </p:nvPr>
        </p:nvSpPr>
        <p:spPr/>
        <p:txBody>
          <a:bodyPr/>
          <a:lstStyle/>
          <a:p>
            <a:r>
              <a:rPr lang="en-US" dirty="0"/>
              <a:t>ACTION</a:t>
            </a:r>
          </a:p>
        </p:txBody>
      </p:sp>
      <p:sp>
        <p:nvSpPr>
          <p:cNvPr id="3" name="Content Placeholder 2">
            <a:extLst>
              <a:ext uri="{FF2B5EF4-FFF2-40B4-BE49-F238E27FC236}">
                <a16:creationId xmlns:a16="http://schemas.microsoft.com/office/drawing/2014/main" id="{012638D8-093B-43DC-9120-25E5ED6EF4D5}"/>
              </a:ext>
            </a:extLst>
          </p:cNvPr>
          <p:cNvSpPr>
            <a:spLocks noGrp="1"/>
          </p:cNvSpPr>
          <p:nvPr>
            <p:ph idx="1"/>
          </p:nvPr>
        </p:nvSpPr>
        <p:spPr/>
        <p:txBody>
          <a:bodyPr/>
          <a:lstStyle/>
          <a:p>
            <a:pPr marL="0" indent="0">
              <a:buNone/>
            </a:pPr>
            <a:r>
              <a:rPr lang="en-US" dirty="0"/>
              <a:t>ACTION[2, *]</a:t>
            </a:r>
          </a:p>
          <a:p>
            <a:pPr marL="0" indent="0">
              <a:buNone/>
            </a:pPr>
            <a:r>
              <a:rPr lang="en-US" dirty="0"/>
              <a:t>ACTION[2, )]</a:t>
            </a:r>
          </a:p>
          <a:p>
            <a:pPr marL="0" indent="0">
              <a:buNone/>
            </a:pPr>
            <a:r>
              <a:rPr lang="en-US" dirty="0"/>
              <a:t>ACTION[2, id]</a:t>
            </a:r>
          </a:p>
          <a:p>
            <a:pPr marL="0" indent="0">
              <a:buNone/>
            </a:pPr>
            <a:endParaRPr lang="en-US" dirty="0"/>
          </a:p>
        </p:txBody>
      </p:sp>
    </p:spTree>
    <p:extLst>
      <p:ext uri="{BB962C8B-B14F-4D97-AF65-F5344CB8AC3E}">
        <p14:creationId xmlns:p14="http://schemas.microsoft.com/office/powerpoint/2010/main" val="3446627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9C6F7-A6C8-4FE9-8002-4A43817FB595}"/>
              </a:ext>
            </a:extLst>
          </p:cNvPr>
          <p:cNvSpPr>
            <a:spLocks noGrp="1"/>
          </p:cNvSpPr>
          <p:nvPr>
            <p:ph type="title"/>
          </p:nvPr>
        </p:nvSpPr>
        <p:spPr/>
        <p:txBody>
          <a:bodyPr/>
          <a:lstStyle/>
          <a:p>
            <a:r>
              <a:rPr lang="en-US" dirty="0"/>
              <a:t>ACTION</a:t>
            </a:r>
          </a:p>
        </p:txBody>
      </p:sp>
      <p:sp>
        <p:nvSpPr>
          <p:cNvPr id="3" name="Content Placeholder 2">
            <a:extLst>
              <a:ext uri="{FF2B5EF4-FFF2-40B4-BE49-F238E27FC236}">
                <a16:creationId xmlns:a16="http://schemas.microsoft.com/office/drawing/2014/main" id="{012638D8-093B-43DC-9120-25E5ED6EF4D5}"/>
              </a:ext>
            </a:extLst>
          </p:cNvPr>
          <p:cNvSpPr>
            <a:spLocks noGrp="1"/>
          </p:cNvSpPr>
          <p:nvPr>
            <p:ph idx="1"/>
          </p:nvPr>
        </p:nvSpPr>
        <p:spPr/>
        <p:txBody>
          <a:bodyPr/>
          <a:lstStyle/>
          <a:p>
            <a:pPr marL="0" indent="0">
              <a:buNone/>
            </a:pPr>
            <a:r>
              <a:rPr lang="en-US" dirty="0"/>
              <a:t>ACTION[2, *] = 7 </a:t>
            </a:r>
          </a:p>
          <a:p>
            <a:pPr marL="0" indent="0">
              <a:buNone/>
            </a:pPr>
            <a:r>
              <a:rPr lang="en-US" dirty="0"/>
              <a:t>ACTION[2, )] = “reduce E </a:t>
            </a:r>
            <a:r>
              <a:rPr lang="en-US" dirty="0">
                <a:sym typeface="Wingdings" panose="05000000000000000000" pitchFamily="2" charset="2"/>
              </a:rPr>
              <a:t> T”</a:t>
            </a:r>
            <a:endParaRPr lang="en-US" dirty="0"/>
          </a:p>
          <a:p>
            <a:pPr marL="0" indent="0">
              <a:buNone/>
            </a:pPr>
            <a:r>
              <a:rPr lang="en-US" dirty="0"/>
              <a:t>ACTION[2, id] = error</a:t>
            </a:r>
          </a:p>
          <a:p>
            <a:pPr marL="0" indent="0">
              <a:buNone/>
            </a:pPr>
            <a:endParaRPr lang="en-US" dirty="0"/>
          </a:p>
        </p:txBody>
      </p:sp>
    </p:spTree>
    <p:extLst>
      <p:ext uri="{BB962C8B-B14F-4D97-AF65-F5344CB8AC3E}">
        <p14:creationId xmlns:p14="http://schemas.microsoft.com/office/powerpoint/2010/main" val="3586467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9984-0869-B04E-ADAF-8E4F9399C095}"/>
              </a:ext>
            </a:extLst>
          </p:cNvPr>
          <p:cNvSpPr>
            <a:spLocks noGrp="1"/>
          </p:cNvSpPr>
          <p:nvPr>
            <p:ph type="title"/>
          </p:nvPr>
        </p:nvSpPr>
        <p:spPr/>
        <p:txBody>
          <a:bodyPr/>
          <a:lstStyle/>
          <a:p>
            <a:r>
              <a:rPr lang="en-IN" dirty="0"/>
              <a:t>Parsing table</a:t>
            </a:r>
          </a:p>
        </p:txBody>
      </p:sp>
      <p:sp>
        <p:nvSpPr>
          <p:cNvPr id="3" name="Content Placeholder 2">
            <a:extLst>
              <a:ext uri="{FF2B5EF4-FFF2-40B4-BE49-F238E27FC236}">
                <a16:creationId xmlns:a16="http://schemas.microsoft.com/office/drawing/2014/main" id="{898F7B11-09FB-2FCB-464D-7EE39765EA40}"/>
              </a:ext>
            </a:extLst>
          </p:cNvPr>
          <p:cNvSpPr>
            <a:spLocks noGrp="1"/>
          </p:cNvSpPr>
          <p:nvPr>
            <p:ph idx="1"/>
          </p:nvPr>
        </p:nvSpPr>
        <p:spPr/>
        <p:txBody>
          <a:bodyPr/>
          <a:lstStyle/>
          <a:p>
            <a:pPr marL="0" indent="0">
              <a:buNone/>
            </a:pPr>
            <a:r>
              <a:rPr lang="en-US" dirty="0"/>
              <a:t>(1) E </a:t>
            </a:r>
            <a:r>
              <a:rPr lang="en-US" dirty="0">
                <a:sym typeface="Wingdings" panose="05000000000000000000" pitchFamily="2" charset="2"/>
              </a:rPr>
              <a:t> E + T</a:t>
            </a:r>
          </a:p>
          <a:p>
            <a:pPr marL="0" indent="0">
              <a:buNone/>
            </a:pPr>
            <a:r>
              <a:rPr lang="en-US" dirty="0"/>
              <a:t>(2) E </a:t>
            </a:r>
            <a:r>
              <a:rPr lang="en-US" dirty="0">
                <a:sym typeface="Wingdings" panose="05000000000000000000" pitchFamily="2" charset="2"/>
              </a:rPr>
              <a:t> T</a:t>
            </a:r>
          </a:p>
          <a:p>
            <a:pPr marL="0" indent="0">
              <a:buNone/>
            </a:pPr>
            <a:r>
              <a:rPr lang="en-US" dirty="0">
                <a:sym typeface="Wingdings" panose="05000000000000000000" pitchFamily="2" charset="2"/>
              </a:rPr>
              <a:t>(3) T  T * F</a:t>
            </a:r>
          </a:p>
          <a:p>
            <a:pPr marL="0" indent="0">
              <a:buNone/>
            </a:pPr>
            <a:r>
              <a:rPr lang="en-US" dirty="0">
                <a:sym typeface="Wingdings" panose="05000000000000000000" pitchFamily="2" charset="2"/>
              </a:rPr>
              <a:t>(4) T  F</a:t>
            </a:r>
          </a:p>
          <a:p>
            <a:pPr marL="0" indent="0">
              <a:buNone/>
            </a:pPr>
            <a:r>
              <a:rPr lang="en-US" dirty="0">
                <a:sym typeface="Wingdings" panose="05000000000000000000" pitchFamily="2" charset="2"/>
              </a:rPr>
              <a:t>(5) F  (E)</a:t>
            </a:r>
          </a:p>
          <a:p>
            <a:pPr marL="0" indent="0">
              <a:buNone/>
            </a:pPr>
            <a:r>
              <a:rPr lang="en-US" dirty="0">
                <a:sym typeface="Wingdings" panose="05000000000000000000" pitchFamily="2" charset="2"/>
              </a:rPr>
              <a:t>(6) F  id</a:t>
            </a:r>
          </a:p>
          <a:p>
            <a:pPr marL="0" indent="0">
              <a:buNone/>
            </a:pPr>
            <a:endParaRPr lang="en-US" dirty="0">
              <a:sym typeface="Wingdings" panose="05000000000000000000" pitchFamily="2" charset="2"/>
            </a:endParaRPr>
          </a:p>
          <a:p>
            <a:pPr marL="0" indent="0">
              <a:buNone/>
            </a:pPr>
            <a:endParaRPr lang="en-IN" dirty="0"/>
          </a:p>
        </p:txBody>
      </p:sp>
    </p:spTree>
    <p:extLst>
      <p:ext uri="{BB962C8B-B14F-4D97-AF65-F5344CB8AC3E}">
        <p14:creationId xmlns:p14="http://schemas.microsoft.com/office/powerpoint/2010/main" val="193245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C009-CAF5-5BB2-66A6-0D5B2C28F23D}"/>
              </a:ext>
            </a:extLst>
          </p:cNvPr>
          <p:cNvSpPr>
            <a:spLocks noGrp="1"/>
          </p:cNvSpPr>
          <p:nvPr>
            <p:ph type="title"/>
          </p:nvPr>
        </p:nvSpPr>
        <p:spPr/>
        <p:txBody>
          <a:bodyPr/>
          <a:lstStyle/>
          <a:p>
            <a:r>
              <a:rPr lang="en-IN" dirty="0"/>
              <a:t>Parsing table codes</a:t>
            </a:r>
          </a:p>
        </p:txBody>
      </p:sp>
      <p:sp>
        <p:nvSpPr>
          <p:cNvPr id="3" name="Content Placeholder 2">
            <a:extLst>
              <a:ext uri="{FF2B5EF4-FFF2-40B4-BE49-F238E27FC236}">
                <a16:creationId xmlns:a16="http://schemas.microsoft.com/office/drawing/2014/main" id="{556CC5F8-1CA5-416A-E918-B4A7CBBFB473}"/>
              </a:ext>
            </a:extLst>
          </p:cNvPr>
          <p:cNvSpPr>
            <a:spLocks noGrp="1"/>
          </p:cNvSpPr>
          <p:nvPr>
            <p:ph idx="1"/>
          </p:nvPr>
        </p:nvSpPr>
        <p:spPr/>
        <p:txBody>
          <a:bodyPr/>
          <a:lstStyle/>
          <a:p>
            <a:pPr marL="514350" indent="-514350">
              <a:buFont typeface="+mj-lt"/>
              <a:buAutoNum type="arabicPeriod"/>
            </a:pPr>
            <a:r>
              <a:rPr lang="en-IN" dirty="0" err="1"/>
              <a:t>si</a:t>
            </a:r>
            <a:r>
              <a:rPr lang="en-IN" dirty="0"/>
              <a:t> means shift and stack state </a:t>
            </a:r>
            <a:r>
              <a:rPr lang="en-IN" dirty="0" err="1"/>
              <a:t>i</a:t>
            </a:r>
            <a:endParaRPr lang="en-IN" dirty="0"/>
          </a:p>
          <a:p>
            <a:pPr marL="514350" indent="-514350">
              <a:buFont typeface="+mj-lt"/>
              <a:buAutoNum type="arabicPeriod"/>
            </a:pPr>
            <a:r>
              <a:rPr lang="en-IN" dirty="0" err="1"/>
              <a:t>rj</a:t>
            </a:r>
            <a:r>
              <a:rPr lang="en-IN" dirty="0"/>
              <a:t> by reduce by the production numbered j</a:t>
            </a:r>
          </a:p>
          <a:p>
            <a:pPr marL="514350" indent="-514350">
              <a:buFont typeface="+mj-lt"/>
              <a:buAutoNum type="arabicPeriod"/>
            </a:pPr>
            <a:r>
              <a:rPr lang="en-IN" dirty="0"/>
              <a:t>accept means accept</a:t>
            </a:r>
          </a:p>
          <a:p>
            <a:pPr marL="514350" indent="-514350">
              <a:buFont typeface="+mj-lt"/>
              <a:buAutoNum type="arabicPeriod"/>
            </a:pPr>
            <a:r>
              <a:rPr lang="en-IN" dirty="0"/>
              <a:t>blank means error</a:t>
            </a:r>
          </a:p>
          <a:p>
            <a:pPr marL="514350" indent="-514350">
              <a:buFont typeface="+mj-lt"/>
              <a:buAutoNum type="arabicPeriod"/>
            </a:pPr>
            <a:endParaRPr lang="en-IN" dirty="0"/>
          </a:p>
        </p:txBody>
      </p:sp>
    </p:spTree>
    <p:extLst>
      <p:ext uri="{BB962C8B-B14F-4D97-AF65-F5344CB8AC3E}">
        <p14:creationId xmlns:p14="http://schemas.microsoft.com/office/powerpoint/2010/main" val="728734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D8CD-AA7E-4635-5A49-0E23650C2F22}"/>
              </a:ext>
            </a:extLst>
          </p:cNvPr>
          <p:cNvSpPr>
            <a:spLocks noGrp="1"/>
          </p:cNvSpPr>
          <p:nvPr>
            <p:ph type="title"/>
          </p:nvPr>
        </p:nvSpPr>
        <p:spPr/>
        <p:txBody>
          <a:bodyPr/>
          <a:lstStyle/>
          <a:p>
            <a:r>
              <a:rPr lang="en-IN" dirty="0"/>
              <a:t>Parsing table</a:t>
            </a:r>
          </a:p>
        </p:txBody>
      </p:sp>
      <p:graphicFrame>
        <p:nvGraphicFramePr>
          <p:cNvPr id="4" name="Content Placeholder 3">
            <a:extLst>
              <a:ext uri="{FF2B5EF4-FFF2-40B4-BE49-F238E27FC236}">
                <a16:creationId xmlns:a16="http://schemas.microsoft.com/office/drawing/2014/main" id="{476200DF-13A3-4391-75B1-F7A2061F0F22}"/>
              </a:ext>
            </a:extLst>
          </p:cNvPr>
          <p:cNvGraphicFramePr>
            <a:graphicFrameLocks noGrp="1"/>
          </p:cNvGraphicFramePr>
          <p:nvPr>
            <p:ph idx="1"/>
          </p:nvPr>
        </p:nvGraphicFramePr>
        <p:xfrm>
          <a:off x="838200" y="1825625"/>
          <a:ext cx="10515597" cy="370840"/>
        </p:xfrm>
        <a:graphic>
          <a:graphicData uri="http://schemas.openxmlformats.org/drawingml/2006/table">
            <a:tbl>
              <a:tblPr firstRow="1" bandRow="1">
                <a:tableStyleId>{5C22544A-7EE6-4342-B048-85BDC9FD1C3A}</a:tableStyleId>
              </a:tblPr>
              <a:tblGrid>
                <a:gridCol w="1317171">
                  <a:extLst>
                    <a:ext uri="{9D8B030D-6E8A-4147-A177-3AD203B41FA5}">
                      <a16:colId xmlns:a16="http://schemas.microsoft.com/office/drawing/2014/main" val="384063683"/>
                    </a:ext>
                  </a:extLst>
                </a:gridCol>
                <a:gridCol w="5693227">
                  <a:extLst>
                    <a:ext uri="{9D8B030D-6E8A-4147-A177-3AD203B41FA5}">
                      <a16:colId xmlns:a16="http://schemas.microsoft.com/office/drawing/2014/main" val="1572980086"/>
                    </a:ext>
                  </a:extLst>
                </a:gridCol>
                <a:gridCol w="3505199">
                  <a:extLst>
                    <a:ext uri="{9D8B030D-6E8A-4147-A177-3AD203B41FA5}">
                      <a16:colId xmlns:a16="http://schemas.microsoft.com/office/drawing/2014/main" val="3089089809"/>
                    </a:ext>
                  </a:extLst>
                </a:gridCol>
              </a:tblGrid>
              <a:tr h="370840">
                <a:tc>
                  <a:txBody>
                    <a:bodyPr/>
                    <a:lstStyle/>
                    <a:p>
                      <a:pPr algn="ctr"/>
                      <a:r>
                        <a:rPr lang="en-IN" dirty="0"/>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IN" dirty="0"/>
                        <a:t>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IN" dirty="0"/>
                        <a:t>GOTO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849135488"/>
                  </a:ext>
                </a:extLst>
              </a:tr>
            </a:tbl>
          </a:graphicData>
        </a:graphic>
      </p:graphicFrame>
      <p:graphicFrame>
        <p:nvGraphicFramePr>
          <p:cNvPr id="7" name="Table 6">
            <a:extLst>
              <a:ext uri="{FF2B5EF4-FFF2-40B4-BE49-F238E27FC236}">
                <a16:creationId xmlns:a16="http://schemas.microsoft.com/office/drawing/2014/main" id="{88DDBDB3-3748-1EBD-131C-8DA44196B865}"/>
              </a:ext>
            </a:extLst>
          </p:cNvPr>
          <p:cNvGraphicFramePr>
            <a:graphicFrameLocks noGrp="1"/>
          </p:cNvGraphicFramePr>
          <p:nvPr/>
        </p:nvGraphicFramePr>
        <p:xfrm>
          <a:off x="2155370" y="2211009"/>
          <a:ext cx="5682342" cy="4358640"/>
        </p:xfrm>
        <a:graphic>
          <a:graphicData uri="http://schemas.openxmlformats.org/drawingml/2006/table">
            <a:tbl>
              <a:tblPr firstRow="1" bandRow="1">
                <a:tableStyleId>{5C22544A-7EE6-4342-B048-85BDC9FD1C3A}</a:tableStyleId>
              </a:tblPr>
              <a:tblGrid>
                <a:gridCol w="947057">
                  <a:extLst>
                    <a:ext uri="{9D8B030D-6E8A-4147-A177-3AD203B41FA5}">
                      <a16:colId xmlns:a16="http://schemas.microsoft.com/office/drawing/2014/main" val="3424486415"/>
                    </a:ext>
                  </a:extLst>
                </a:gridCol>
                <a:gridCol w="947057">
                  <a:extLst>
                    <a:ext uri="{9D8B030D-6E8A-4147-A177-3AD203B41FA5}">
                      <a16:colId xmlns:a16="http://schemas.microsoft.com/office/drawing/2014/main" val="1119083553"/>
                    </a:ext>
                  </a:extLst>
                </a:gridCol>
                <a:gridCol w="947057">
                  <a:extLst>
                    <a:ext uri="{9D8B030D-6E8A-4147-A177-3AD203B41FA5}">
                      <a16:colId xmlns:a16="http://schemas.microsoft.com/office/drawing/2014/main" val="3748972542"/>
                    </a:ext>
                  </a:extLst>
                </a:gridCol>
                <a:gridCol w="947057">
                  <a:extLst>
                    <a:ext uri="{9D8B030D-6E8A-4147-A177-3AD203B41FA5}">
                      <a16:colId xmlns:a16="http://schemas.microsoft.com/office/drawing/2014/main" val="3003231126"/>
                    </a:ext>
                  </a:extLst>
                </a:gridCol>
                <a:gridCol w="947057">
                  <a:extLst>
                    <a:ext uri="{9D8B030D-6E8A-4147-A177-3AD203B41FA5}">
                      <a16:colId xmlns:a16="http://schemas.microsoft.com/office/drawing/2014/main" val="2449965537"/>
                    </a:ext>
                  </a:extLst>
                </a:gridCol>
                <a:gridCol w="947057">
                  <a:extLst>
                    <a:ext uri="{9D8B030D-6E8A-4147-A177-3AD203B41FA5}">
                      <a16:colId xmlns:a16="http://schemas.microsoft.com/office/drawing/2014/main" val="3071173802"/>
                    </a:ext>
                  </a:extLst>
                </a:gridCol>
              </a:tblGrid>
              <a:tr h="335280">
                <a:tc>
                  <a:txBody>
                    <a:bodyPr/>
                    <a:lstStyle/>
                    <a:p>
                      <a:pPr algn="ctr"/>
                      <a:r>
                        <a:rPr lang="en-IN" sz="1600" dirty="0"/>
                        <a: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7208347"/>
                  </a:ext>
                </a:extLst>
              </a:tr>
              <a:tr h="335280">
                <a:tc>
                  <a:txBody>
                    <a:bodyPr/>
                    <a:lstStyle/>
                    <a:p>
                      <a:pPr algn="ctr"/>
                      <a:r>
                        <a:rPr lang="en-IN" sz="1600" dirty="0"/>
                        <a:t>s5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8648521"/>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accept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6207248"/>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3990879"/>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118671"/>
                  </a:ext>
                </a:extLst>
              </a:tr>
              <a:tr h="335280">
                <a:tc>
                  <a:txBody>
                    <a:bodyPr/>
                    <a:lstStyle/>
                    <a:p>
                      <a:pPr algn="ctr"/>
                      <a:r>
                        <a:rPr lang="en-IN" sz="1600" dirty="0"/>
                        <a:t>s5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396900"/>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869122"/>
                  </a:ext>
                </a:extLst>
              </a:tr>
              <a:tr h="335280">
                <a:tc>
                  <a:txBody>
                    <a:bodyPr/>
                    <a:lstStyle/>
                    <a:p>
                      <a:pPr algn="ctr"/>
                      <a:r>
                        <a:rPr lang="en-IN" sz="1600" dirty="0"/>
                        <a:t>s5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4408405"/>
                  </a:ext>
                </a:extLst>
              </a:tr>
              <a:tr h="335280">
                <a:tc>
                  <a:txBody>
                    <a:bodyPr/>
                    <a:lstStyle/>
                    <a:p>
                      <a:pPr algn="ctr"/>
                      <a:r>
                        <a:rPr lang="en-IN" sz="1600" dirty="0"/>
                        <a:t>s5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4559988"/>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s11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513160"/>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86574"/>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820899"/>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r5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7205081"/>
                  </a:ext>
                </a:extLst>
              </a:tr>
            </a:tbl>
          </a:graphicData>
        </a:graphic>
      </p:graphicFrame>
      <p:graphicFrame>
        <p:nvGraphicFramePr>
          <p:cNvPr id="8" name="Table 7">
            <a:extLst>
              <a:ext uri="{FF2B5EF4-FFF2-40B4-BE49-F238E27FC236}">
                <a16:creationId xmlns:a16="http://schemas.microsoft.com/office/drawing/2014/main" id="{612F159F-4204-E147-55BE-B267FEAEFD78}"/>
              </a:ext>
            </a:extLst>
          </p:cNvPr>
          <p:cNvGraphicFramePr>
            <a:graphicFrameLocks noGrp="1"/>
          </p:cNvGraphicFramePr>
          <p:nvPr/>
        </p:nvGraphicFramePr>
        <p:xfrm>
          <a:off x="7837711" y="2211007"/>
          <a:ext cx="3516084" cy="4358640"/>
        </p:xfrm>
        <a:graphic>
          <a:graphicData uri="http://schemas.openxmlformats.org/drawingml/2006/table">
            <a:tbl>
              <a:tblPr firstRow="1" bandRow="1">
                <a:tableStyleId>{5C22544A-7EE6-4342-B048-85BDC9FD1C3A}</a:tableStyleId>
              </a:tblPr>
              <a:tblGrid>
                <a:gridCol w="1172028">
                  <a:extLst>
                    <a:ext uri="{9D8B030D-6E8A-4147-A177-3AD203B41FA5}">
                      <a16:colId xmlns:a16="http://schemas.microsoft.com/office/drawing/2014/main" val="1235679360"/>
                    </a:ext>
                  </a:extLst>
                </a:gridCol>
                <a:gridCol w="1172028">
                  <a:extLst>
                    <a:ext uri="{9D8B030D-6E8A-4147-A177-3AD203B41FA5}">
                      <a16:colId xmlns:a16="http://schemas.microsoft.com/office/drawing/2014/main" val="3726883518"/>
                    </a:ext>
                  </a:extLst>
                </a:gridCol>
                <a:gridCol w="1172028">
                  <a:extLst>
                    <a:ext uri="{9D8B030D-6E8A-4147-A177-3AD203B41FA5}">
                      <a16:colId xmlns:a16="http://schemas.microsoft.com/office/drawing/2014/main" val="1594750392"/>
                    </a:ext>
                  </a:extLst>
                </a:gridCol>
              </a:tblGrid>
              <a:tr h="335280">
                <a:tc>
                  <a:txBody>
                    <a:bodyPr/>
                    <a:lstStyle/>
                    <a:p>
                      <a:pPr algn="ctr"/>
                      <a:r>
                        <a:rPr lang="en-IN" sz="16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IN" sz="1600" dirty="0"/>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IN" sz="1600"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956399545"/>
                  </a:ext>
                </a:extLst>
              </a:tr>
              <a:tr h="335280">
                <a:tc>
                  <a:txBody>
                    <a:bodyPr/>
                    <a:lstStyle/>
                    <a:p>
                      <a:pPr algn="ctr"/>
                      <a:r>
                        <a:rPr lang="en-IN"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3134568"/>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202833"/>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012211"/>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0887869"/>
                  </a:ext>
                </a:extLst>
              </a:tr>
              <a:tr h="335280">
                <a:tc>
                  <a:txBody>
                    <a:bodyPr/>
                    <a:lstStyle/>
                    <a:p>
                      <a:pPr algn="ctr"/>
                      <a:r>
                        <a:rPr lang="en-IN"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13351"/>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7930986"/>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265887"/>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946935"/>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9297381"/>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6968999"/>
                  </a:ext>
                </a:extLst>
              </a:tr>
              <a:tr h="335280">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7449344"/>
                  </a:ext>
                </a:extLst>
              </a:tr>
              <a:tr h="335280">
                <a:tc>
                  <a:txBody>
                    <a:bodyPr/>
                    <a:lstStyle/>
                    <a:p>
                      <a:pPr algn="ctr"/>
                      <a:endParaRPr lang="en-IN"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523132"/>
                  </a:ext>
                </a:extLst>
              </a:tr>
            </a:tbl>
          </a:graphicData>
        </a:graphic>
      </p:graphicFrame>
      <p:graphicFrame>
        <p:nvGraphicFramePr>
          <p:cNvPr id="9" name="Table 8">
            <a:extLst>
              <a:ext uri="{FF2B5EF4-FFF2-40B4-BE49-F238E27FC236}">
                <a16:creationId xmlns:a16="http://schemas.microsoft.com/office/drawing/2014/main" id="{FF6E93EF-FA9B-6609-C4B8-3106FC0E2EEA}"/>
              </a:ext>
            </a:extLst>
          </p:cNvPr>
          <p:cNvGraphicFramePr>
            <a:graphicFrameLocks noGrp="1"/>
          </p:cNvGraphicFramePr>
          <p:nvPr/>
        </p:nvGraphicFramePr>
        <p:xfrm>
          <a:off x="845457" y="2211006"/>
          <a:ext cx="1309914" cy="4358640"/>
        </p:xfrm>
        <a:graphic>
          <a:graphicData uri="http://schemas.openxmlformats.org/drawingml/2006/table">
            <a:tbl>
              <a:tblPr firstRow="1" bandRow="1">
                <a:tableStyleId>{5C22544A-7EE6-4342-B048-85BDC9FD1C3A}</a:tableStyleId>
              </a:tblPr>
              <a:tblGrid>
                <a:gridCol w="1309914">
                  <a:extLst>
                    <a:ext uri="{9D8B030D-6E8A-4147-A177-3AD203B41FA5}">
                      <a16:colId xmlns:a16="http://schemas.microsoft.com/office/drawing/2014/main" val="4096477941"/>
                    </a:ext>
                  </a:extLst>
                </a:gridCol>
              </a:tblGrid>
              <a:tr h="314678">
                <a:tc>
                  <a:txBody>
                    <a:bodyPr/>
                    <a:lstStyle/>
                    <a:p>
                      <a:pPr algn="ct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866795"/>
                  </a:ext>
                </a:extLst>
              </a:tr>
              <a:tr h="314678">
                <a:tc>
                  <a:txBody>
                    <a:bodyPr/>
                    <a:lstStyle/>
                    <a:p>
                      <a:pPr algn="ctr"/>
                      <a:r>
                        <a:rPr lang="en-IN" sz="16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8180173"/>
                  </a:ext>
                </a:extLst>
              </a:tr>
              <a:tr h="314678">
                <a:tc>
                  <a:txBody>
                    <a:bodyPr/>
                    <a:lstStyle/>
                    <a:p>
                      <a:pPr algn="ctr"/>
                      <a:r>
                        <a:rPr lang="en-IN"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4923535"/>
                  </a:ext>
                </a:extLst>
              </a:tr>
              <a:tr h="314678">
                <a:tc>
                  <a:txBody>
                    <a:bodyPr/>
                    <a:lstStyle/>
                    <a:p>
                      <a:pPr algn="ctr"/>
                      <a:r>
                        <a:rPr lang="en-IN"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0877252"/>
                  </a:ext>
                </a:extLst>
              </a:tr>
              <a:tr h="314678">
                <a:tc>
                  <a:txBody>
                    <a:bodyPr/>
                    <a:lstStyle/>
                    <a:p>
                      <a:pPr algn="ctr"/>
                      <a:r>
                        <a:rPr lang="en-IN"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9526161"/>
                  </a:ext>
                </a:extLst>
              </a:tr>
              <a:tr h="314678">
                <a:tc>
                  <a:txBody>
                    <a:bodyPr/>
                    <a:lstStyle/>
                    <a:p>
                      <a:pPr algn="ctr"/>
                      <a:r>
                        <a:rPr lang="en-IN"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2475971"/>
                  </a:ext>
                </a:extLst>
              </a:tr>
              <a:tr h="314678">
                <a:tc>
                  <a:txBody>
                    <a:bodyPr/>
                    <a:lstStyle/>
                    <a:p>
                      <a:pPr algn="ctr"/>
                      <a:r>
                        <a:rPr lang="en-IN"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3684545"/>
                  </a:ext>
                </a:extLst>
              </a:tr>
              <a:tr h="314678">
                <a:tc>
                  <a:txBody>
                    <a:bodyPr/>
                    <a:lstStyle/>
                    <a:p>
                      <a:pPr algn="ctr"/>
                      <a:r>
                        <a:rPr lang="en-IN"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0551711"/>
                  </a:ext>
                </a:extLst>
              </a:tr>
              <a:tr h="314678">
                <a:tc>
                  <a:txBody>
                    <a:bodyPr/>
                    <a:lstStyle/>
                    <a:p>
                      <a:pPr algn="ctr"/>
                      <a:r>
                        <a:rPr lang="en-IN"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0312158"/>
                  </a:ext>
                </a:extLst>
              </a:tr>
              <a:tr h="314678">
                <a:tc>
                  <a:txBody>
                    <a:bodyPr/>
                    <a:lstStyle/>
                    <a:p>
                      <a:pPr algn="ctr"/>
                      <a:r>
                        <a:rPr lang="en-IN"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155869"/>
                  </a:ext>
                </a:extLst>
              </a:tr>
              <a:tr h="314678">
                <a:tc>
                  <a:txBody>
                    <a:bodyPr/>
                    <a:lstStyle/>
                    <a:p>
                      <a:pPr algn="ctr"/>
                      <a:r>
                        <a:rPr lang="en-IN"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8745131"/>
                  </a:ext>
                </a:extLst>
              </a:tr>
              <a:tr h="314678">
                <a:tc>
                  <a:txBody>
                    <a:bodyPr/>
                    <a:lstStyle/>
                    <a:p>
                      <a:pPr algn="ctr"/>
                      <a:r>
                        <a:rPr lang="en-IN" sz="16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7505615"/>
                  </a:ext>
                </a:extLst>
              </a:tr>
              <a:tr h="314678">
                <a:tc>
                  <a:txBody>
                    <a:bodyPr/>
                    <a:lstStyle/>
                    <a:p>
                      <a:pPr algn="ctr"/>
                      <a:r>
                        <a:rPr lang="en-IN" sz="16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4764979"/>
                  </a:ext>
                </a:extLst>
              </a:tr>
            </a:tbl>
          </a:graphicData>
        </a:graphic>
      </p:graphicFrame>
    </p:spTree>
    <p:extLst>
      <p:ext uri="{BB962C8B-B14F-4D97-AF65-F5344CB8AC3E}">
        <p14:creationId xmlns:p14="http://schemas.microsoft.com/office/powerpoint/2010/main" val="2271612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07AA-997C-4AF7-A9C1-38F62AFC20FA}"/>
              </a:ext>
            </a:extLst>
          </p:cNvPr>
          <p:cNvSpPr>
            <a:spLocks noGrp="1"/>
          </p:cNvSpPr>
          <p:nvPr>
            <p:ph type="title"/>
          </p:nvPr>
        </p:nvSpPr>
        <p:spPr/>
        <p:txBody>
          <a:bodyPr/>
          <a:lstStyle/>
          <a:p>
            <a:r>
              <a:rPr lang="en-US" dirty="0"/>
              <a:t>SLR parsing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27EFC3-7737-4858-B51E-3E81FD36A8B1}"/>
                  </a:ext>
                </a:extLst>
              </p:cNvPr>
              <p:cNvSpPr>
                <a:spLocks noGrp="1"/>
              </p:cNvSpPr>
              <p:nvPr>
                <p:ph idx="1"/>
              </p:nvPr>
            </p:nvSpPr>
            <p:spPr/>
            <p:txBody>
              <a:bodyPr>
                <a:normAutofit fontScale="77500" lnSpcReduction="20000"/>
              </a:bodyPr>
              <a:lstStyle/>
              <a:p>
                <a:pPr marL="0" indent="0">
                  <a:buNone/>
                </a:pPr>
                <a:r>
                  <a:rPr lang="en-US" dirty="0"/>
                  <a:t>let “a” be the first symbol of w$</a:t>
                </a:r>
              </a:p>
              <a:p>
                <a:pPr marL="0" indent="0">
                  <a:buNone/>
                </a:pPr>
                <a:r>
                  <a:rPr lang="en-US" dirty="0"/>
                  <a:t>while (ACTION[s, a] != accept) {</a:t>
                </a:r>
              </a:p>
              <a:p>
                <a:pPr marL="0" indent="0">
                  <a:buNone/>
                </a:pPr>
                <a:r>
                  <a:rPr lang="en-US" dirty="0"/>
                  <a:t>    let s be the state on the top of the stack</a:t>
                </a:r>
              </a:p>
              <a:p>
                <a:pPr marL="0" indent="0">
                  <a:buNone/>
                </a:pPr>
                <a:r>
                  <a:rPr lang="en-US" dirty="0"/>
                  <a:t>    if (ACTION[s, a] = shift t) {</a:t>
                </a:r>
              </a:p>
              <a:p>
                <a:pPr marL="0" indent="0">
                  <a:buNone/>
                </a:pPr>
                <a:r>
                  <a:rPr lang="en-US" dirty="0"/>
                  <a:t>	push t on the stack</a:t>
                </a:r>
              </a:p>
              <a:p>
                <a:pPr marL="0" indent="0">
                  <a:buNone/>
                </a:pPr>
                <a:r>
                  <a:rPr lang="en-US" dirty="0"/>
                  <a:t>           let “a” be the next input symbol</a:t>
                </a:r>
              </a:p>
              <a:p>
                <a:pPr marL="0" indent="0">
                  <a:buNone/>
                </a:pPr>
                <a:r>
                  <a:rPr lang="en-US" dirty="0"/>
                  <a:t>    } else if (ACTION[s, a] = reduce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𝛼</m:t>
                    </m:r>
                  </m:oMath>
                </a14:m>
                <a:r>
                  <a:rPr lang="en-US" dirty="0"/>
                  <a:t>) {</a:t>
                </a:r>
              </a:p>
              <a:p>
                <a:pPr marL="0" indent="0">
                  <a:buNone/>
                </a:pPr>
                <a:r>
                  <a:rPr lang="en-US" dirty="0"/>
                  <a:t>           pop |</a:t>
                </a:r>
                <a14:m>
                  <m:oMath xmlns:m="http://schemas.openxmlformats.org/officeDocument/2006/math">
                    <m:r>
                      <a:rPr lang="en-US" b="0" i="1" smtClean="0">
                        <a:latin typeface="Cambria Math" panose="02040503050406030204" pitchFamily="18" charset="0"/>
                      </a:rPr>
                      <m:t>𝛼</m:t>
                    </m:r>
                  </m:oMath>
                </a14:m>
                <a:r>
                  <a:rPr lang="en-US" dirty="0"/>
                  <a:t>| symbols from the stack</a:t>
                </a:r>
              </a:p>
              <a:p>
                <a:pPr marL="0" indent="0">
                  <a:buNone/>
                </a:pPr>
                <a:r>
                  <a:rPr lang="en-US" dirty="0"/>
                  <a:t>           let state t be the current top of the stack</a:t>
                </a:r>
              </a:p>
              <a:p>
                <a:pPr marL="0" indent="0">
                  <a:buNone/>
                </a:pPr>
                <a:r>
                  <a:rPr lang="en-US" dirty="0"/>
                  <a:t>           push GOTO[t, A] onto the stack</a:t>
                </a:r>
              </a:p>
              <a:p>
                <a:pPr marL="0" indent="0">
                  <a:buNone/>
                </a:pPr>
                <a:r>
                  <a:rPr lang="en-US" dirty="0"/>
                  <a:t>    } else call error-recovery routine;</a:t>
                </a:r>
              </a:p>
              <a:p>
                <a:pPr marL="0" indent="0">
                  <a:buNone/>
                </a:pPr>
                <a:r>
                  <a:rPr lang="en-US" dirty="0"/>
                  <a:t>}</a:t>
                </a:r>
              </a:p>
            </p:txBody>
          </p:sp>
        </mc:Choice>
        <mc:Fallback xmlns="">
          <p:sp>
            <p:nvSpPr>
              <p:cNvPr id="3" name="Content Placeholder 2">
                <a:extLst>
                  <a:ext uri="{FF2B5EF4-FFF2-40B4-BE49-F238E27FC236}">
                    <a16:creationId xmlns:a16="http://schemas.microsoft.com/office/drawing/2014/main" id="{7427EFC3-7737-4858-B51E-3E81FD36A8B1}"/>
                  </a:ext>
                </a:extLst>
              </p:cNvPr>
              <p:cNvSpPr>
                <a:spLocks noGrp="1" noRot="1" noChangeAspect="1" noMove="1" noResize="1" noEditPoints="1" noAdjustHandles="1" noChangeArrowheads="1" noChangeShapeType="1" noTextEdit="1"/>
              </p:cNvSpPr>
              <p:nvPr>
                <p:ph idx="1"/>
              </p:nvPr>
            </p:nvSpPr>
            <p:spPr>
              <a:blipFill>
                <a:blip r:embed="rId3"/>
                <a:stretch>
                  <a:fillRect l="-754" t="-2801" b="-2241"/>
                </a:stretch>
              </a:blipFill>
            </p:spPr>
            <p:txBody>
              <a:bodyPr/>
              <a:lstStyle/>
              <a:p>
                <a:r>
                  <a:rPr lang="en-US">
                    <a:noFill/>
                  </a:rPr>
                  <a:t> </a:t>
                </a:r>
              </a:p>
            </p:txBody>
          </p:sp>
        </mc:Fallback>
      </mc:AlternateContent>
    </p:spTree>
    <p:extLst>
      <p:ext uri="{BB962C8B-B14F-4D97-AF65-F5344CB8AC3E}">
        <p14:creationId xmlns:p14="http://schemas.microsoft.com/office/powerpoint/2010/main" val="169391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D8A1-795D-40BF-9199-6FF65FAF085A}"/>
              </a:ext>
            </a:extLst>
          </p:cNvPr>
          <p:cNvSpPr>
            <a:spLocks noGrp="1"/>
          </p:cNvSpPr>
          <p:nvPr>
            <p:ph type="title"/>
          </p:nvPr>
        </p:nvSpPr>
        <p:spPr/>
        <p:txBody>
          <a:bodyPr/>
          <a:lstStyle/>
          <a:p>
            <a:r>
              <a:rPr lang="en-US" dirty="0"/>
              <a:t>LR(0) automaton (DFA)</a:t>
            </a:r>
          </a:p>
        </p:txBody>
      </p:sp>
      <p:sp>
        <p:nvSpPr>
          <p:cNvPr id="3" name="Content Placeholder 2">
            <a:extLst>
              <a:ext uri="{FF2B5EF4-FFF2-40B4-BE49-F238E27FC236}">
                <a16:creationId xmlns:a16="http://schemas.microsoft.com/office/drawing/2014/main" id="{CFE38828-7F00-466B-9261-82B67DBB52B6}"/>
              </a:ext>
            </a:extLst>
          </p:cNvPr>
          <p:cNvSpPr>
            <a:spLocks noGrp="1"/>
          </p:cNvSpPr>
          <p:nvPr>
            <p:ph idx="1"/>
          </p:nvPr>
        </p:nvSpPr>
        <p:spPr/>
        <p:txBody>
          <a:bodyPr/>
          <a:lstStyle/>
          <a:p>
            <a:r>
              <a:rPr lang="en-US" dirty="0"/>
              <a:t>CLOSURE([S’</a:t>
            </a:r>
            <a:r>
              <a:rPr lang="en-US" dirty="0">
                <a:sym typeface="Wingdings" panose="05000000000000000000" pitchFamily="2" charset="2"/>
              </a:rPr>
              <a:t>.S</a:t>
            </a:r>
            <a:r>
              <a:rPr lang="en-US" dirty="0"/>
              <a:t>]) is the start state</a:t>
            </a:r>
          </a:p>
          <a:p>
            <a:endParaRPr lang="en-US" dirty="0"/>
          </a:p>
          <a:p>
            <a:r>
              <a:rPr lang="en-US" dirty="0"/>
              <a:t>GOTO[I</a:t>
            </a:r>
            <a:r>
              <a:rPr lang="en-US" baseline="-25000" dirty="0"/>
              <a:t>i</a:t>
            </a:r>
            <a:r>
              <a:rPr lang="en-US" dirty="0"/>
              <a:t>, X] is the new state after accepting input X in the state I</a:t>
            </a:r>
            <a:r>
              <a:rPr lang="en-US" baseline="-25000" dirty="0"/>
              <a:t>i</a:t>
            </a:r>
            <a:r>
              <a:rPr lang="en-US" dirty="0"/>
              <a:t>, where I is a set of LR(0) items and X is a grammar symbol</a:t>
            </a:r>
          </a:p>
          <a:p>
            <a:endParaRPr lang="en-US" dirty="0"/>
          </a:p>
          <a:p>
            <a:r>
              <a:rPr lang="en-US" dirty="0"/>
              <a:t>All states are accepting states</a:t>
            </a:r>
          </a:p>
        </p:txBody>
      </p:sp>
    </p:spTree>
    <p:extLst>
      <p:ext uri="{BB962C8B-B14F-4D97-AF65-F5344CB8AC3E}">
        <p14:creationId xmlns:p14="http://schemas.microsoft.com/office/powerpoint/2010/main" val="2521297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53B3-3F76-4458-BD0C-EE405AC86F7A}"/>
              </a:ext>
            </a:extLst>
          </p:cNvPr>
          <p:cNvSpPr>
            <a:spLocks noGrp="1"/>
          </p:cNvSpPr>
          <p:nvPr>
            <p:ph type="title"/>
          </p:nvPr>
        </p:nvSpPr>
        <p:spPr/>
        <p:txBody>
          <a:bodyPr/>
          <a:lstStyle/>
          <a:p>
            <a:r>
              <a:rPr lang="en-US" dirty="0"/>
              <a:t>SLR(1) parsing</a:t>
            </a:r>
          </a:p>
        </p:txBody>
      </p:sp>
      <p:graphicFrame>
        <p:nvGraphicFramePr>
          <p:cNvPr id="5" name="Content Placeholder 4">
            <a:extLst>
              <a:ext uri="{FF2B5EF4-FFF2-40B4-BE49-F238E27FC236}">
                <a16:creationId xmlns:a16="http://schemas.microsoft.com/office/drawing/2014/main" id="{91BF4FE3-9C91-4AFD-9F72-056F8E9D3F1B}"/>
              </a:ext>
            </a:extLst>
          </p:cNvPr>
          <p:cNvGraphicFramePr>
            <a:graphicFrameLocks noGrp="1"/>
          </p:cNvGraphicFramePr>
          <p:nvPr>
            <p:ph sz="half" idx="1"/>
          </p:nvPr>
        </p:nvGraphicFramePr>
        <p:xfrm>
          <a:off x="838200" y="1825625"/>
          <a:ext cx="5181600" cy="40792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1243112"/>
                    </a:ext>
                  </a:extLst>
                </a:gridCol>
                <a:gridCol w="1077686">
                  <a:extLst>
                    <a:ext uri="{9D8B030D-6E8A-4147-A177-3AD203B41FA5}">
                      <a16:colId xmlns:a16="http://schemas.microsoft.com/office/drawing/2014/main" val="1879193399"/>
                    </a:ext>
                  </a:extLst>
                </a:gridCol>
                <a:gridCol w="1088571">
                  <a:extLst>
                    <a:ext uri="{9D8B030D-6E8A-4147-A177-3AD203B41FA5}">
                      <a16:colId xmlns:a16="http://schemas.microsoft.com/office/drawing/2014/main" val="2374264379"/>
                    </a:ext>
                  </a:extLst>
                </a:gridCol>
                <a:gridCol w="2024743">
                  <a:extLst>
                    <a:ext uri="{9D8B030D-6E8A-4147-A177-3AD203B41FA5}">
                      <a16:colId xmlns:a16="http://schemas.microsoft.com/office/drawing/2014/main" val="1319918246"/>
                    </a:ext>
                  </a:extLst>
                </a:gridCol>
              </a:tblGrid>
              <a:tr h="370840">
                <a:tc>
                  <a:txBody>
                    <a:bodyPr/>
                    <a:lstStyle/>
                    <a:p>
                      <a:r>
                        <a:rPr lang="en-US" dirty="0"/>
                        <a:t>STATE</a:t>
                      </a:r>
                    </a:p>
                  </a:txBody>
                  <a:tcPr/>
                </a:tc>
                <a:tc>
                  <a:txBody>
                    <a:bodyPr/>
                    <a:lstStyle/>
                    <a:p>
                      <a:r>
                        <a:rPr lang="en-US" dirty="0"/>
                        <a:t>STACK</a:t>
                      </a:r>
                    </a:p>
                  </a:txBody>
                  <a:tcPr/>
                </a:tc>
                <a:tc>
                  <a:txBody>
                    <a:bodyPr/>
                    <a:lstStyle/>
                    <a:p>
                      <a:r>
                        <a:rPr lang="en-US" dirty="0"/>
                        <a:t>INPUT</a:t>
                      </a:r>
                    </a:p>
                  </a:txBody>
                  <a:tcPr/>
                </a:tc>
                <a:tc>
                  <a:txBody>
                    <a:bodyPr/>
                    <a:lstStyle/>
                    <a:p>
                      <a:r>
                        <a:rPr lang="en-US" dirty="0"/>
                        <a:t>ACTION</a:t>
                      </a:r>
                    </a:p>
                  </a:txBody>
                  <a:tcPr/>
                </a:tc>
                <a:extLst>
                  <a:ext uri="{0D108BD9-81ED-4DB2-BD59-A6C34878D82A}">
                    <a16:rowId xmlns:a16="http://schemas.microsoft.com/office/drawing/2014/main" val="707525380"/>
                  </a:ext>
                </a:extLst>
              </a:tr>
              <a:tr h="370840">
                <a:tc>
                  <a:txBody>
                    <a:bodyPr/>
                    <a:lstStyle/>
                    <a:p>
                      <a:r>
                        <a:rPr lang="en-US" dirty="0"/>
                        <a:t>0</a:t>
                      </a:r>
                    </a:p>
                  </a:txBody>
                  <a:tcPr/>
                </a:tc>
                <a:tc>
                  <a:txBody>
                    <a:bodyPr/>
                    <a:lstStyle/>
                    <a:p>
                      <a:r>
                        <a:rPr lang="en-US" dirty="0"/>
                        <a:t>$</a:t>
                      </a:r>
                    </a:p>
                  </a:txBody>
                  <a:tcPr/>
                </a:tc>
                <a:tc>
                  <a:txBody>
                    <a:bodyPr/>
                    <a:lstStyle/>
                    <a:p>
                      <a:r>
                        <a:rPr lang="en-US" dirty="0"/>
                        <a:t>id * id$</a:t>
                      </a:r>
                    </a:p>
                  </a:txBody>
                  <a:tcPr/>
                </a:tc>
                <a:tc>
                  <a:txBody>
                    <a:bodyPr/>
                    <a:lstStyle/>
                    <a:p>
                      <a:r>
                        <a:rPr lang="en-US" dirty="0"/>
                        <a:t>shift to 5</a:t>
                      </a:r>
                    </a:p>
                  </a:txBody>
                  <a:tcPr/>
                </a:tc>
                <a:extLst>
                  <a:ext uri="{0D108BD9-81ED-4DB2-BD59-A6C34878D82A}">
                    <a16:rowId xmlns:a16="http://schemas.microsoft.com/office/drawing/2014/main" val="459221953"/>
                  </a:ext>
                </a:extLst>
              </a:tr>
              <a:tr h="370840">
                <a:tc>
                  <a:txBody>
                    <a:bodyPr/>
                    <a:lstStyle/>
                    <a:p>
                      <a:r>
                        <a:rPr lang="en-US" dirty="0"/>
                        <a:t>0 5</a:t>
                      </a:r>
                    </a:p>
                  </a:txBody>
                  <a:tcPr/>
                </a:tc>
                <a:tc>
                  <a:txBody>
                    <a:bodyPr/>
                    <a:lstStyle/>
                    <a:p>
                      <a:r>
                        <a:rPr lang="en-US" dirty="0"/>
                        <a:t>$id</a:t>
                      </a:r>
                    </a:p>
                  </a:txBody>
                  <a:tcPr/>
                </a:tc>
                <a:tc>
                  <a:txBody>
                    <a:bodyPr/>
                    <a:lstStyle/>
                    <a:p>
                      <a:r>
                        <a:rPr lang="en-US" dirty="0"/>
                        <a:t>* id$</a:t>
                      </a:r>
                    </a:p>
                  </a:txBody>
                  <a:tcPr/>
                </a:tc>
                <a:tc>
                  <a:txBody>
                    <a:bodyPr/>
                    <a:lstStyle/>
                    <a:p>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1185313117"/>
                  </a:ext>
                </a:extLst>
              </a:tr>
              <a:tr h="370840">
                <a:tc>
                  <a:txBody>
                    <a:bodyPr/>
                    <a:lstStyle/>
                    <a:p>
                      <a:r>
                        <a:rPr lang="en-US" dirty="0"/>
                        <a:t>0 3</a:t>
                      </a:r>
                    </a:p>
                  </a:txBody>
                  <a:tcPr/>
                </a:tc>
                <a:tc>
                  <a:txBody>
                    <a:bodyPr/>
                    <a:lstStyle/>
                    <a:p>
                      <a:r>
                        <a:rPr lang="en-US" dirty="0"/>
                        <a:t>$F</a:t>
                      </a:r>
                    </a:p>
                  </a:txBody>
                  <a:tcPr/>
                </a:tc>
                <a:tc>
                  <a:txBody>
                    <a:bodyPr/>
                    <a:lstStyle/>
                    <a:p>
                      <a:r>
                        <a:rPr lang="en-US" dirty="0"/>
                        <a:t>* id$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T</a:t>
                      </a:r>
                      <a:r>
                        <a:rPr lang="en-US" dirty="0">
                          <a:sym typeface="Wingdings" panose="05000000000000000000" pitchFamily="2" charset="2"/>
                        </a:rPr>
                        <a:t>F</a:t>
                      </a:r>
                      <a:endParaRPr lang="en-US" dirty="0"/>
                    </a:p>
                  </a:txBody>
                  <a:tcPr/>
                </a:tc>
                <a:extLst>
                  <a:ext uri="{0D108BD9-81ED-4DB2-BD59-A6C34878D82A}">
                    <a16:rowId xmlns:a16="http://schemas.microsoft.com/office/drawing/2014/main" val="3458264865"/>
                  </a:ext>
                </a:extLst>
              </a:tr>
              <a:tr h="370840">
                <a:tc>
                  <a:txBody>
                    <a:bodyPr/>
                    <a:lstStyle/>
                    <a:p>
                      <a:r>
                        <a:rPr lang="en-US" dirty="0"/>
                        <a:t>0 2</a:t>
                      </a:r>
                    </a:p>
                  </a:txBody>
                  <a:tcPr/>
                </a:tc>
                <a:tc>
                  <a:txBody>
                    <a:bodyPr/>
                    <a:lstStyle/>
                    <a:p>
                      <a:r>
                        <a:rPr lang="en-US" dirty="0"/>
                        <a:t>$T</a:t>
                      </a:r>
                    </a:p>
                  </a:txBody>
                  <a:tcPr/>
                </a:tc>
                <a:tc>
                  <a:txBody>
                    <a:bodyPr/>
                    <a:lstStyle/>
                    <a:p>
                      <a:r>
                        <a:rPr lang="en-US" dirty="0"/>
                        <a:t>* id$</a:t>
                      </a:r>
                    </a:p>
                  </a:txBody>
                  <a:tcPr/>
                </a:tc>
                <a:tc>
                  <a:txBody>
                    <a:bodyPr/>
                    <a:lstStyle/>
                    <a:p>
                      <a:r>
                        <a:rPr lang="en-US" dirty="0"/>
                        <a:t>shift to 7</a:t>
                      </a:r>
                    </a:p>
                  </a:txBody>
                  <a:tcPr/>
                </a:tc>
                <a:extLst>
                  <a:ext uri="{0D108BD9-81ED-4DB2-BD59-A6C34878D82A}">
                    <a16:rowId xmlns:a16="http://schemas.microsoft.com/office/drawing/2014/main" val="21981379"/>
                  </a:ext>
                </a:extLst>
              </a:tr>
              <a:tr h="370840">
                <a:tc>
                  <a:txBody>
                    <a:bodyPr/>
                    <a:lstStyle/>
                    <a:p>
                      <a:r>
                        <a:rPr lang="en-US" dirty="0"/>
                        <a:t>0 2 7</a:t>
                      </a:r>
                    </a:p>
                  </a:txBody>
                  <a:tcPr/>
                </a:tc>
                <a:tc>
                  <a:txBody>
                    <a:bodyPr/>
                    <a:lstStyle/>
                    <a:p>
                      <a:r>
                        <a:rPr lang="en-US" dirty="0"/>
                        <a:t>$T *</a:t>
                      </a:r>
                    </a:p>
                  </a:txBody>
                  <a:tcPr/>
                </a:tc>
                <a:tc>
                  <a:txBody>
                    <a:bodyPr/>
                    <a:lstStyle/>
                    <a:p>
                      <a:r>
                        <a:rPr lang="en-US" dirty="0"/>
                        <a:t>id$</a:t>
                      </a:r>
                    </a:p>
                  </a:txBody>
                  <a:tcPr/>
                </a:tc>
                <a:tc>
                  <a:txBody>
                    <a:bodyPr/>
                    <a:lstStyle/>
                    <a:p>
                      <a:r>
                        <a:rPr lang="en-US" dirty="0"/>
                        <a:t>shift to 5</a:t>
                      </a:r>
                    </a:p>
                  </a:txBody>
                  <a:tcPr/>
                </a:tc>
                <a:extLst>
                  <a:ext uri="{0D108BD9-81ED-4DB2-BD59-A6C34878D82A}">
                    <a16:rowId xmlns:a16="http://schemas.microsoft.com/office/drawing/2014/main" val="4120263604"/>
                  </a:ext>
                </a:extLst>
              </a:tr>
              <a:tr h="370840">
                <a:tc>
                  <a:txBody>
                    <a:bodyPr/>
                    <a:lstStyle/>
                    <a:p>
                      <a:r>
                        <a:rPr lang="en-US" dirty="0"/>
                        <a:t>0 2 7 5</a:t>
                      </a:r>
                    </a:p>
                  </a:txBody>
                  <a:tcPr/>
                </a:tc>
                <a:tc>
                  <a:txBody>
                    <a:bodyPr/>
                    <a:lstStyle/>
                    <a:p>
                      <a:r>
                        <a:rPr lang="en-US" dirty="0"/>
                        <a:t>$T * id</a:t>
                      </a:r>
                    </a:p>
                  </a:txBody>
                  <a:tcPr/>
                </a:tc>
                <a:tc>
                  <a:txBody>
                    <a:bodyPr/>
                    <a:lstStyle/>
                    <a:p>
                      <a:r>
                        <a:rPr lang="en-US" dirty="0"/>
                        <a:t>$</a:t>
                      </a:r>
                    </a:p>
                  </a:txBody>
                  <a:tcPr/>
                </a:tc>
                <a:tc>
                  <a:txBody>
                    <a:bodyPr/>
                    <a:lstStyle/>
                    <a:p>
                      <a:r>
                        <a:rPr lang="en-US" dirty="0"/>
                        <a:t>reduce by F </a:t>
                      </a:r>
                      <a:r>
                        <a:rPr lang="en-US" dirty="0">
                          <a:sym typeface="Wingdings" panose="05000000000000000000" pitchFamily="2" charset="2"/>
                        </a:rPr>
                        <a:t> id</a:t>
                      </a:r>
                      <a:endParaRPr lang="en-US" dirty="0"/>
                    </a:p>
                  </a:txBody>
                  <a:tcPr/>
                </a:tc>
                <a:extLst>
                  <a:ext uri="{0D108BD9-81ED-4DB2-BD59-A6C34878D82A}">
                    <a16:rowId xmlns:a16="http://schemas.microsoft.com/office/drawing/2014/main" val="1709625476"/>
                  </a:ext>
                </a:extLst>
              </a:tr>
              <a:tr h="370840">
                <a:tc>
                  <a:txBody>
                    <a:bodyPr/>
                    <a:lstStyle/>
                    <a:p>
                      <a:r>
                        <a:rPr lang="en-US" dirty="0"/>
                        <a:t>0 2 7 10</a:t>
                      </a:r>
                    </a:p>
                  </a:txBody>
                  <a:tcPr/>
                </a:tc>
                <a:tc>
                  <a:txBody>
                    <a:bodyPr/>
                    <a:lstStyle/>
                    <a:p>
                      <a:r>
                        <a:rPr lang="en-US" dirty="0"/>
                        <a:t>$T * F</a:t>
                      </a:r>
                    </a:p>
                  </a:txBody>
                  <a:tcPr/>
                </a:tc>
                <a:tc>
                  <a:txBody>
                    <a:bodyPr/>
                    <a:lstStyle/>
                    <a:p>
                      <a:r>
                        <a:rPr lang="en-US" dirty="0"/>
                        <a:t>$</a:t>
                      </a:r>
                    </a:p>
                  </a:txBody>
                  <a:tcPr/>
                </a:tc>
                <a:tc>
                  <a:txBody>
                    <a:bodyPr/>
                    <a:lstStyle/>
                    <a:p>
                      <a:r>
                        <a:rPr lang="en-US" dirty="0"/>
                        <a:t>reduce by T </a:t>
                      </a:r>
                      <a:r>
                        <a:rPr lang="en-US" dirty="0">
                          <a:sym typeface="Wingdings" panose="05000000000000000000" pitchFamily="2" charset="2"/>
                        </a:rPr>
                        <a:t> T* F</a:t>
                      </a:r>
                      <a:endParaRPr lang="en-US" dirty="0"/>
                    </a:p>
                  </a:txBody>
                  <a:tcPr/>
                </a:tc>
                <a:extLst>
                  <a:ext uri="{0D108BD9-81ED-4DB2-BD59-A6C34878D82A}">
                    <a16:rowId xmlns:a16="http://schemas.microsoft.com/office/drawing/2014/main" val="1742229271"/>
                  </a:ext>
                </a:extLst>
              </a:tr>
              <a:tr h="370840">
                <a:tc>
                  <a:txBody>
                    <a:bodyPr/>
                    <a:lstStyle/>
                    <a:p>
                      <a:r>
                        <a:rPr lang="en-US" dirty="0"/>
                        <a:t>0 2</a:t>
                      </a:r>
                    </a:p>
                  </a:txBody>
                  <a:tcPr/>
                </a:tc>
                <a:tc>
                  <a:txBody>
                    <a:bodyPr/>
                    <a:lstStyle/>
                    <a:p>
                      <a:r>
                        <a:rPr lang="en-US" dirty="0"/>
                        <a:t>$T</a:t>
                      </a:r>
                    </a:p>
                  </a:txBody>
                  <a:tcPr/>
                </a:tc>
                <a:tc>
                  <a:txBody>
                    <a:bodyPr/>
                    <a:lstStyle/>
                    <a:p>
                      <a:r>
                        <a:rPr lang="en-US" dirty="0"/>
                        <a:t>$</a:t>
                      </a:r>
                    </a:p>
                  </a:txBody>
                  <a:tcPr/>
                </a:tc>
                <a:tc>
                  <a:txBody>
                    <a:bodyPr/>
                    <a:lstStyle/>
                    <a:p>
                      <a:r>
                        <a:rPr lang="en-US" dirty="0"/>
                        <a:t>reduce by E</a:t>
                      </a:r>
                      <a:r>
                        <a:rPr lang="en-US" dirty="0">
                          <a:sym typeface="Wingdings" panose="05000000000000000000" pitchFamily="2" charset="2"/>
                        </a:rPr>
                        <a:t>T</a:t>
                      </a:r>
                      <a:endParaRPr lang="en-US" dirty="0"/>
                    </a:p>
                  </a:txBody>
                  <a:tcPr/>
                </a:tc>
                <a:extLst>
                  <a:ext uri="{0D108BD9-81ED-4DB2-BD59-A6C34878D82A}">
                    <a16:rowId xmlns:a16="http://schemas.microsoft.com/office/drawing/2014/main" val="761630814"/>
                  </a:ext>
                </a:extLst>
              </a:tr>
              <a:tr h="370840">
                <a:tc>
                  <a:txBody>
                    <a:bodyPr/>
                    <a:lstStyle/>
                    <a:p>
                      <a:r>
                        <a:rPr lang="en-US" dirty="0"/>
                        <a:t>0 1</a:t>
                      </a:r>
                    </a:p>
                  </a:txBody>
                  <a:tcPr/>
                </a:tc>
                <a:tc>
                  <a:txBody>
                    <a:bodyPr/>
                    <a:lstStyle/>
                    <a:p>
                      <a:r>
                        <a:rPr lang="en-US" dirty="0"/>
                        <a:t>$E</a:t>
                      </a:r>
                    </a:p>
                  </a:txBody>
                  <a:tcPr/>
                </a:tc>
                <a:tc>
                  <a:txBody>
                    <a:bodyPr/>
                    <a:lstStyle/>
                    <a:p>
                      <a:r>
                        <a:rPr lang="en-US" dirty="0"/>
                        <a:t>$</a:t>
                      </a:r>
                    </a:p>
                  </a:txBody>
                  <a:tcPr/>
                </a:tc>
                <a:tc>
                  <a:txBody>
                    <a:bodyPr/>
                    <a:lstStyle/>
                    <a:p>
                      <a:r>
                        <a:rPr lang="en-US" dirty="0"/>
                        <a:t>reduce by E’ </a:t>
                      </a:r>
                      <a:r>
                        <a:rPr lang="en-US" dirty="0">
                          <a:sym typeface="Wingdings" panose="05000000000000000000" pitchFamily="2" charset="2"/>
                        </a:rPr>
                        <a:t> E</a:t>
                      </a:r>
                      <a:endParaRPr lang="en-US" dirty="0"/>
                    </a:p>
                  </a:txBody>
                  <a:tcPr/>
                </a:tc>
                <a:extLst>
                  <a:ext uri="{0D108BD9-81ED-4DB2-BD59-A6C34878D82A}">
                    <a16:rowId xmlns:a16="http://schemas.microsoft.com/office/drawing/2014/main" val="3205124568"/>
                  </a:ext>
                </a:extLst>
              </a:tr>
              <a:tr h="370840">
                <a:tc>
                  <a:txBody>
                    <a:bodyPr/>
                    <a:lstStyle/>
                    <a:p>
                      <a:r>
                        <a:rPr lang="en-US" dirty="0"/>
                        <a:t>0</a:t>
                      </a:r>
                    </a:p>
                  </a:txBody>
                  <a:tcPr/>
                </a:tc>
                <a:tc>
                  <a:txBody>
                    <a:bodyPr/>
                    <a:lstStyle/>
                    <a:p>
                      <a:r>
                        <a:rPr lang="en-US" dirty="0"/>
                        <a:t>$E’</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026580135"/>
                  </a:ext>
                </a:extLst>
              </a:tr>
            </a:tbl>
          </a:graphicData>
        </a:graphic>
      </p:graphicFrame>
    </p:spTree>
    <p:extLst>
      <p:ext uri="{BB962C8B-B14F-4D97-AF65-F5344CB8AC3E}">
        <p14:creationId xmlns:p14="http://schemas.microsoft.com/office/powerpoint/2010/main" val="2476881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0D10C-E460-EDDF-BF2F-7A4B42667CCA}"/>
              </a:ext>
            </a:extLst>
          </p:cNvPr>
          <p:cNvSpPr>
            <a:spLocks noGrp="1"/>
          </p:cNvSpPr>
          <p:nvPr>
            <p:ph type="title"/>
          </p:nvPr>
        </p:nvSpPr>
        <p:spPr/>
        <p:txBody>
          <a:bodyPr/>
          <a:lstStyle/>
          <a:p>
            <a:r>
              <a:rPr lang="en-IN" dirty="0"/>
              <a:t>Left-recursive grammar (Exercise)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3498CF-B7BE-7889-D5B6-634FBDF3E032}"/>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𝑆</m:t>
                      </m:r>
                      <m:r>
                        <a:rPr lang="en-IN" b="0" i="1" smtClean="0">
                          <a:latin typeface="Cambria Math" panose="02040503050406030204" pitchFamily="18" charset="0"/>
                        </a:rPr>
                        <m:t> →</m:t>
                      </m:r>
                      <m:r>
                        <a:rPr lang="en-IN" b="0" i="1" smtClean="0">
                          <a:latin typeface="Cambria Math" panose="02040503050406030204" pitchFamily="18" charset="0"/>
                        </a:rPr>
                        <m:t>𝑆𝐴</m:t>
                      </m:r>
                      <m:r>
                        <a:rPr lang="en-IN" b="0" i="1" smtClean="0">
                          <a:latin typeface="Cambria Math" panose="02040503050406030204" pitchFamily="18" charset="0"/>
                        </a:rPr>
                        <m:t> | </m:t>
                      </m:r>
                      <m:r>
                        <a:rPr lang="en-IN" b="0" i="1" smtClean="0">
                          <a:latin typeface="Cambria Math" panose="02040503050406030204" pitchFamily="18" charset="0"/>
                        </a:rPr>
                        <m:t>𝐴</m:t>
                      </m:r>
                    </m:oMath>
                  </m:oMathPara>
                </a14:m>
                <a:endParaRPr lang="en-IN" b="0" dirty="0"/>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𝑎</m:t>
                      </m:r>
                    </m:oMath>
                  </m:oMathPara>
                </a14:m>
                <a:endParaRPr lang="en-IN" dirty="0"/>
              </a:p>
              <a:p>
                <a:pPr marL="0" indent="0">
                  <a:buNone/>
                </a:pPr>
                <a:endParaRPr lang="en-IN" dirty="0"/>
              </a:p>
              <a:p>
                <a:pPr marL="0" indent="0">
                  <a:buNone/>
                </a:pPr>
                <a:r>
                  <a:rPr lang="en-IN" dirty="0"/>
                  <a:t>Write all LR(0) items.</a:t>
                </a:r>
              </a:p>
            </p:txBody>
          </p:sp>
        </mc:Choice>
        <mc:Fallback xmlns="">
          <p:sp>
            <p:nvSpPr>
              <p:cNvPr id="3" name="Content Placeholder 2">
                <a:extLst>
                  <a:ext uri="{FF2B5EF4-FFF2-40B4-BE49-F238E27FC236}">
                    <a16:creationId xmlns:a16="http://schemas.microsoft.com/office/drawing/2014/main" id="{6E3498CF-B7BE-7889-D5B6-634FBDF3E032}"/>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629017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9B25D-34B6-43DC-9FE0-4DDE3F3D5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96C966-803E-F92C-DC3D-3470FD6EAF72}"/>
              </a:ext>
            </a:extLst>
          </p:cNvPr>
          <p:cNvSpPr>
            <a:spLocks noGrp="1"/>
          </p:cNvSpPr>
          <p:nvPr>
            <p:ph type="title"/>
          </p:nvPr>
        </p:nvSpPr>
        <p:spPr/>
        <p:txBody>
          <a:bodyPr/>
          <a:lstStyle/>
          <a:p>
            <a:r>
              <a:rPr lang="en-IN" dirty="0"/>
              <a:t>Left-recursive grammar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A3E3D6B-B6A3-143C-313F-5751E7A9AAE5}"/>
                  </a:ext>
                </a:extLst>
              </p:cNvPr>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𝑆</m:t>
                      </m:r>
                      <m:r>
                        <a:rPr lang="en-IN" b="0" i="1" smtClean="0">
                          <a:latin typeface="Cambria Math" panose="02040503050406030204" pitchFamily="18" charset="0"/>
                        </a:rPr>
                        <m:t> →</m:t>
                      </m:r>
                      <m:r>
                        <a:rPr lang="en-IN" b="0" i="1" smtClean="0">
                          <a:latin typeface="Cambria Math" panose="02040503050406030204" pitchFamily="18" charset="0"/>
                        </a:rPr>
                        <m:t>𝑆𝐴</m:t>
                      </m:r>
                      <m:r>
                        <a:rPr lang="en-IN" b="0" i="1" smtClean="0">
                          <a:latin typeface="Cambria Math" panose="02040503050406030204" pitchFamily="18" charset="0"/>
                        </a:rPr>
                        <m:t> | </m:t>
                      </m:r>
                      <m:r>
                        <a:rPr lang="en-IN" b="0" i="1" smtClean="0">
                          <a:latin typeface="Cambria Math" panose="02040503050406030204" pitchFamily="18" charset="0"/>
                        </a:rPr>
                        <m:t>𝐴</m:t>
                      </m:r>
                    </m:oMath>
                  </m:oMathPara>
                </a14:m>
                <a:endParaRPr lang="en-IN" b="0" dirty="0"/>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𝑎</m:t>
                      </m:r>
                    </m:oMath>
                  </m:oMathPara>
                </a14:m>
                <a:endParaRPr lang="en-IN" dirty="0"/>
              </a:p>
              <a:p>
                <a:pPr marL="0" indent="0">
                  <a:buNone/>
                </a:pPr>
                <a:endParaRPr lang="en-IN" dirty="0"/>
              </a:p>
              <a:p>
                <a:pPr marL="0" indent="0">
                  <a:buNone/>
                </a:pPr>
                <a:r>
                  <a:rPr lang="en-IN" dirty="0"/>
                  <a:t>Write all LR(0) items.</a:t>
                </a:r>
              </a:p>
              <a:p>
                <a:pPr marL="0" indent="0">
                  <a:buNone/>
                </a:pPr>
                <a:r>
                  <a:rPr lang="en-IN" dirty="0"/>
                  <a:t>Build DFA.</a:t>
                </a:r>
              </a:p>
              <a:p>
                <a:pPr marL="0" indent="0">
                  <a:buNone/>
                </a:pPr>
                <a:r>
                  <a:rPr lang="en-IN" dirty="0"/>
                  <a:t>Parse </a:t>
                </a:r>
                <a:r>
                  <a:rPr lang="en-IN" dirty="0" err="1"/>
                  <a:t>aaa</a:t>
                </a:r>
                <a:endParaRPr lang="en-IN" dirty="0"/>
              </a:p>
            </p:txBody>
          </p:sp>
        </mc:Choice>
        <mc:Fallback xmlns="">
          <p:sp>
            <p:nvSpPr>
              <p:cNvPr id="3" name="Content Placeholder 2">
                <a:extLst>
                  <a:ext uri="{FF2B5EF4-FFF2-40B4-BE49-F238E27FC236}">
                    <a16:creationId xmlns:a16="http://schemas.microsoft.com/office/drawing/2014/main" id="{8A3E3D6B-B6A3-143C-313F-5751E7A9AAE5}"/>
                  </a:ext>
                </a:extLst>
              </p:cNvPr>
              <p:cNvSpPr>
                <a:spLocks noGrp="1" noRot="1" noChangeAspect="1" noMove="1" noResize="1" noEditPoints="1" noAdjustHandles="1" noChangeArrowheads="1" noChangeShapeType="1" noTextEdit="1"/>
              </p:cNvSpPr>
              <p:nvPr>
                <p:ph idx="1"/>
              </p:nvPr>
            </p:nvSpPr>
            <p:spPr>
              <a:blipFill>
                <a:blip r:embed="rId3"/>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265085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7C84-EF6A-8BFF-CBF8-5B2A8C6E183A}"/>
              </a:ext>
            </a:extLst>
          </p:cNvPr>
          <p:cNvSpPr>
            <a:spLocks noGrp="1"/>
          </p:cNvSpPr>
          <p:nvPr>
            <p:ph type="title"/>
          </p:nvPr>
        </p:nvSpPr>
        <p:spPr/>
        <p:txBody>
          <a:bodyPr/>
          <a:lstStyle/>
          <a:p>
            <a:r>
              <a:rPr lang="en-IN" dirty="0"/>
              <a:t>Left-recursive grammar</a:t>
            </a:r>
          </a:p>
        </p:txBody>
      </p:sp>
      <p:sp>
        <p:nvSpPr>
          <p:cNvPr id="4" name="Rectangle 3">
            <a:extLst>
              <a:ext uri="{FF2B5EF4-FFF2-40B4-BE49-F238E27FC236}">
                <a16:creationId xmlns:a16="http://schemas.microsoft.com/office/drawing/2014/main" id="{7EF191B7-3A98-9E17-C931-386430CA10F7}"/>
              </a:ext>
            </a:extLst>
          </p:cNvPr>
          <p:cNvSpPr/>
          <p:nvPr/>
        </p:nvSpPr>
        <p:spPr>
          <a:xfrm>
            <a:off x="696687" y="1480458"/>
            <a:ext cx="1240968" cy="1491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0</a:t>
            </a:r>
            <a:endParaRPr lang="en-US" b="1" dirty="0">
              <a:solidFill>
                <a:schemeClr val="tx1"/>
              </a:solidFill>
            </a:endParaRPr>
          </a:p>
          <a:p>
            <a:pPr algn="ctr"/>
            <a:r>
              <a:rPr lang="en-US" dirty="0">
                <a:solidFill>
                  <a:schemeClr val="tx1"/>
                </a:solidFill>
              </a:rPr>
              <a:t>S’ </a:t>
            </a:r>
            <a:r>
              <a:rPr lang="en-US" dirty="0">
                <a:solidFill>
                  <a:schemeClr val="tx1"/>
                </a:solidFill>
                <a:sym typeface="Wingdings" panose="05000000000000000000" pitchFamily="2" charset="2"/>
              </a:rPr>
              <a:t> .S</a:t>
            </a:r>
          </a:p>
          <a:p>
            <a:pPr algn="ctr"/>
            <a:r>
              <a:rPr lang="en-US" dirty="0">
                <a:solidFill>
                  <a:schemeClr val="tx1"/>
                </a:solidFill>
                <a:sym typeface="Wingdings" panose="05000000000000000000" pitchFamily="2" charset="2"/>
              </a:rPr>
              <a:t>S  .SA</a:t>
            </a:r>
          </a:p>
          <a:p>
            <a:pPr algn="ctr"/>
            <a:r>
              <a:rPr lang="en-US" dirty="0">
                <a:solidFill>
                  <a:schemeClr val="tx1"/>
                </a:solidFill>
                <a:sym typeface="Wingdings" panose="05000000000000000000" pitchFamily="2" charset="2"/>
              </a:rPr>
              <a:t>S  .A</a:t>
            </a:r>
          </a:p>
          <a:p>
            <a:pPr algn="ctr"/>
            <a:r>
              <a:rPr lang="en-US" dirty="0">
                <a:solidFill>
                  <a:schemeClr val="tx1"/>
                </a:solidFill>
                <a:sym typeface="Wingdings" panose="05000000000000000000" pitchFamily="2" charset="2"/>
              </a:rPr>
              <a:t>A  .a</a:t>
            </a:r>
            <a:endParaRPr lang="en-US" dirty="0">
              <a:solidFill>
                <a:schemeClr val="tx1"/>
              </a:solidFill>
            </a:endParaRPr>
          </a:p>
        </p:txBody>
      </p:sp>
      <p:sp>
        <p:nvSpPr>
          <p:cNvPr id="5" name="Rectangle 4">
            <a:extLst>
              <a:ext uri="{FF2B5EF4-FFF2-40B4-BE49-F238E27FC236}">
                <a16:creationId xmlns:a16="http://schemas.microsoft.com/office/drawing/2014/main" id="{07C85DF8-C9A0-703A-B161-2AE063B512EB}"/>
              </a:ext>
            </a:extLst>
          </p:cNvPr>
          <p:cNvSpPr/>
          <p:nvPr/>
        </p:nvSpPr>
        <p:spPr>
          <a:xfrm>
            <a:off x="3418114" y="1469575"/>
            <a:ext cx="1240968" cy="11756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1</a:t>
            </a:r>
            <a:endParaRPr lang="en-US" b="1" dirty="0">
              <a:solidFill>
                <a:schemeClr val="tx1"/>
              </a:solidFill>
            </a:endParaRPr>
          </a:p>
          <a:p>
            <a:pPr algn="ctr"/>
            <a:r>
              <a:rPr lang="en-US" dirty="0">
                <a:solidFill>
                  <a:schemeClr val="tx1"/>
                </a:solidFill>
              </a:rPr>
              <a:t>S’ </a:t>
            </a:r>
            <a:r>
              <a:rPr lang="en-US" dirty="0">
                <a:solidFill>
                  <a:schemeClr val="tx1"/>
                </a:solidFill>
                <a:sym typeface="Wingdings" panose="05000000000000000000" pitchFamily="2" charset="2"/>
              </a:rPr>
              <a:t> S.</a:t>
            </a:r>
          </a:p>
          <a:p>
            <a:pPr algn="ctr"/>
            <a:r>
              <a:rPr lang="en-US" dirty="0">
                <a:solidFill>
                  <a:schemeClr val="tx1"/>
                </a:solidFill>
                <a:sym typeface="Wingdings" panose="05000000000000000000" pitchFamily="2" charset="2"/>
              </a:rPr>
              <a:t>S  S.A</a:t>
            </a:r>
          </a:p>
          <a:p>
            <a:pPr algn="ctr"/>
            <a:r>
              <a:rPr lang="en-US" dirty="0">
                <a:solidFill>
                  <a:schemeClr val="tx1"/>
                </a:solidFill>
                <a:sym typeface="Wingdings" panose="05000000000000000000" pitchFamily="2" charset="2"/>
              </a:rPr>
              <a:t>A  .a</a:t>
            </a:r>
            <a:endParaRPr lang="en-US" dirty="0">
              <a:solidFill>
                <a:schemeClr val="tx1"/>
              </a:solidFill>
            </a:endParaRPr>
          </a:p>
        </p:txBody>
      </p:sp>
      <p:sp>
        <p:nvSpPr>
          <p:cNvPr id="6" name="Rectangle 5">
            <a:extLst>
              <a:ext uri="{FF2B5EF4-FFF2-40B4-BE49-F238E27FC236}">
                <a16:creationId xmlns:a16="http://schemas.microsoft.com/office/drawing/2014/main" id="{031E601F-3A51-CF5B-A4B7-947E2C4560DC}"/>
              </a:ext>
            </a:extLst>
          </p:cNvPr>
          <p:cNvSpPr/>
          <p:nvPr/>
        </p:nvSpPr>
        <p:spPr>
          <a:xfrm>
            <a:off x="3461655" y="2950033"/>
            <a:ext cx="1240968" cy="642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2</a:t>
            </a:r>
            <a:endParaRPr lang="en-US"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S  A.</a:t>
            </a:r>
          </a:p>
        </p:txBody>
      </p:sp>
      <p:sp>
        <p:nvSpPr>
          <p:cNvPr id="7" name="Rectangle 6">
            <a:extLst>
              <a:ext uri="{FF2B5EF4-FFF2-40B4-BE49-F238E27FC236}">
                <a16:creationId xmlns:a16="http://schemas.microsoft.com/office/drawing/2014/main" id="{BB6A57A2-9647-4552-3699-2EF10442EAA1}"/>
              </a:ext>
            </a:extLst>
          </p:cNvPr>
          <p:cNvSpPr/>
          <p:nvPr/>
        </p:nvSpPr>
        <p:spPr>
          <a:xfrm>
            <a:off x="3461657" y="4038605"/>
            <a:ext cx="1240968" cy="642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3</a:t>
            </a:r>
            <a:endParaRPr lang="en-US"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A  a.</a:t>
            </a:r>
          </a:p>
        </p:txBody>
      </p:sp>
      <p:sp>
        <p:nvSpPr>
          <p:cNvPr id="8" name="Rectangle 7">
            <a:extLst>
              <a:ext uri="{FF2B5EF4-FFF2-40B4-BE49-F238E27FC236}">
                <a16:creationId xmlns:a16="http://schemas.microsoft.com/office/drawing/2014/main" id="{EEA7E537-F042-CE84-E69A-73987F70FA45}"/>
              </a:ext>
            </a:extLst>
          </p:cNvPr>
          <p:cNvSpPr/>
          <p:nvPr/>
        </p:nvSpPr>
        <p:spPr>
          <a:xfrm>
            <a:off x="6248398" y="1447803"/>
            <a:ext cx="1240968" cy="5660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4</a:t>
            </a:r>
            <a:endParaRPr lang="en-US"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S  SA.</a:t>
            </a:r>
          </a:p>
        </p:txBody>
      </p:sp>
      <p:cxnSp>
        <p:nvCxnSpPr>
          <p:cNvPr id="10" name="Connector: Elbow 9">
            <a:extLst>
              <a:ext uri="{FF2B5EF4-FFF2-40B4-BE49-F238E27FC236}">
                <a16:creationId xmlns:a16="http://schemas.microsoft.com/office/drawing/2014/main" id="{7372AADB-DDCF-FDA2-9904-8DA7928D3641}"/>
              </a:ext>
            </a:extLst>
          </p:cNvPr>
          <p:cNvCxnSpPr>
            <a:stCxn id="5" idx="3"/>
            <a:endCxn id="8" idx="1"/>
          </p:cNvCxnSpPr>
          <p:nvPr/>
        </p:nvCxnSpPr>
        <p:spPr>
          <a:xfrm flipV="1">
            <a:off x="4659082" y="1730830"/>
            <a:ext cx="1589316" cy="3265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BFE9B0F4-03E8-BC7C-B295-C53B39652323}"/>
              </a:ext>
            </a:extLst>
          </p:cNvPr>
          <p:cNvCxnSpPr>
            <a:stCxn id="4" idx="3"/>
            <a:endCxn id="5" idx="1"/>
          </p:cNvCxnSpPr>
          <p:nvPr/>
        </p:nvCxnSpPr>
        <p:spPr>
          <a:xfrm flipV="1">
            <a:off x="1937655" y="2057402"/>
            <a:ext cx="1480459" cy="16872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79013842-2135-79DC-AC5F-F2F1E015BB7F}"/>
              </a:ext>
            </a:extLst>
          </p:cNvPr>
          <p:cNvCxnSpPr>
            <a:stCxn id="4" idx="3"/>
            <a:endCxn id="6" idx="1"/>
          </p:cNvCxnSpPr>
          <p:nvPr/>
        </p:nvCxnSpPr>
        <p:spPr>
          <a:xfrm>
            <a:off x="1937655" y="2226129"/>
            <a:ext cx="1524000" cy="1045031"/>
          </a:xfrm>
          <a:prstGeom prst="bentConnector3">
            <a:avLst>
              <a:gd name="adj1" fmla="val 3785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D5175AF3-F84F-60D8-7F8D-9FB9D926C017}"/>
              </a:ext>
            </a:extLst>
          </p:cNvPr>
          <p:cNvCxnSpPr>
            <a:stCxn id="4" idx="3"/>
            <a:endCxn id="7" idx="1"/>
          </p:cNvCxnSpPr>
          <p:nvPr/>
        </p:nvCxnSpPr>
        <p:spPr>
          <a:xfrm>
            <a:off x="1937655" y="2226129"/>
            <a:ext cx="1524002" cy="2133603"/>
          </a:xfrm>
          <a:prstGeom prst="bentConnector3">
            <a:avLst>
              <a:gd name="adj1" fmla="val 2214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B761DBAB-E29A-49E6-54ED-99851003CE84}"/>
              </a:ext>
            </a:extLst>
          </p:cNvPr>
          <p:cNvCxnSpPr>
            <a:endCxn id="7" idx="3"/>
          </p:cNvCxnSpPr>
          <p:nvPr/>
        </p:nvCxnSpPr>
        <p:spPr>
          <a:xfrm rot="5400000">
            <a:off x="3807276" y="2909207"/>
            <a:ext cx="2345875" cy="5551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F364B77-2BA7-B15B-7A6B-F21BBAD64B48}"/>
              </a:ext>
            </a:extLst>
          </p:cNvPr>
          <p:cNvSpPr txBox="1"/>
          <p:nvPr/>
        </p:nvSpPr>
        <p:spPr>
          <a:xfrm>
            <a:off x="2841173" y="1690688"/>
            <a:ext cx="402766" cy="369332"/>
          </a:xfrm>
          <a:prstGeom prst="rect">
            <a:avLst/>
          </a:prstGeom>
          <a:noFill/>
        </p:spPr>
        <p:txBody>
          <a:bodyPr wrap="square" rtlCol="0">
            <a:spAutoFit/>
          </a:bodyPr>
          <a:lstStyle/>
          <a:p>
            <a:r>
              <a:rPr lang="en-IN" dirty="0"/>
              <a:t>S</a:t>
            </a:r>
          </a:p>
        </p:txBody>
      </p:sp>
      <p:sp>
        <p:nvSpPr>
          <p:cNvPr id="22" name="TextBox 21">
            <a:extLst>
              <a:ext uri="{FF2B5EF4-FFF2-40B4-BE49-F238E27FC236}">
                <a16:creationId xmlns:a16="http://schemas.microsoft.com/office/drawing/2014/main" id="{348F1552-8E52-ED98-48B0-DF451FADF908}"/>
              </a:ext>
            </a:extLst>
          </p:cNvPr>
          <p:cNvSpPr txBox="1"/>
          <p:nvPr/>
        </p:nvSpPr>
        <p:spPr>
          <a:xfrm>
            <a:off x="2906487" y="2942545"/>
            <a:ext cx="402766" cy="369332"/>
          </a:xfrm>
          <a:prstGeom prst="rect">
            <a:avLst/>
          </a:prstGeom>
          <a:noFill/>
        </p:spPr>
        <p:txBody>
          <a:bodyPr wrap="square" rtlCol="0">
            <a:spAutoFit/>
          </a:bodyPr>
          <a:lstStyle/>
          <a:p>
            <a:r>
              <a:rPr lang="en-IN" dirty="0"/>
              <a:t>A</a:t>
            </a:r>
          </a:p>
        </p:txBody>
      </p:sp>
      <p:sp>
        <p:nvSpPr>
          <p:cNvPr id="23" name="TextBox 22">
            <a:extLst>
              <a:ext uri="{FF2B5EF4-FFF2-40B4-BE49-F238E27FC236}">
                <a16:creationId xmlns:a16="http://schemas.microsoft.com/office/drawing/2014/main" id="{2EA8AB24-BA32-77A1-E346-5A0AFAB3D09D}"/>
              </a:ext>
            </a:extLst>
          </p:cNvPr>
          <p:cNvSpPr txBox="1"/>
          <p:nvPr/>
        </p:nvSpPr>
        <p:spPr>
          <a:xfrm>
            <a:off x="2884717" y="3965804"/>
            <a:ext cx="402766" cy="369332"/>
          </a:xfrm>
          <a:prstGeom prst="rect">
            <a:avLst/>
          </a:prstGeom>
          <a:noFill/>
        </p:spPr>
        <p:txBody>
          <a:bodyPr wrap="square" rtlCol="0">
            <a:spAutoFit/>
          </a:bodyPr>
          <a:lstStyle/>
          <a:p>
            <a:r>
              <a:rPr lang="en-IN" dirty="0"/>
              <a:t>a</a:t>
            </a:r>
          </a:p>
        </p:txBody>
      </p:sp>
      <p:sp>
        <p:nvSpPr>
          <p:cNvPr id="24" name="TextBox 23">
            <a:extLst>
              <a:ext uri="{FF2B5EF4-FFF2-40B4-BE49-F238E27FC236}">
                <a16:creationId xmlns:a16="http://schemas.microsoft.com/office/drawing/2014/main" id="{BB28C6BC-08BD-3916-232E-E5B1A273F399}"/>
              </a:ext>
            </a:extLst>
          </p:cNvPr>
          <p:cNvSpPr txBox="1"/>
          <p:nvPr/>
        </p:nvSpPr>
        <p:spPr>
          <a:xfrm>
            <a:off x="4865916" y="3976690"/>
            <a:ext cx="402766" cy="369332"/>
          </a:xfrm>
          <a:prstGeom prst="rect">
            <a:avLst/>
          </a:prstGeom>
          <a:noFill/>
        </p:spPr>
        <p:txBody>
          <a:bodyPr wrap="square" rtlCol="0">
            <a:spAutoFit/>
          </a:bodyPr>
          <a:lstStyle/>
          <a:p>
            <a:r>
              <a:rPr lang="en-IN" dirty="0"/>
              <a:t>a</a:t>
            </a:r>
          </a:p>
        </p:txBody>
      </p:sp>
      <p:sp>
        <p:nvSpPr>
          <p:cNvPr id="25" name="TextBox 24">
            <a:extLst>
              <a:ext uri="{FF2B5EF4-FFF2-40B4-BE49-F238E27FC236}">
                <a16:creationId xmlns:a16="http://schemas.microsoft.com/office/drawing/2014/main" id="{09D486FD-3A75-258B-26B4-13D16DF43034}"/>
              </a:ext>
            </a:extLst>
          </p:cNvPr>
          <p:cNvSpPr txBox="1"/>
          <p:nvPr/>
        </p:nvSpPr>
        <p:spPr>
          <a:xfrm>
            <a:off x="5649688" y="1364119"/>
            <a:ext cx="402766" cy="369332"/>
          </a:xfrm>
          <a:prstGeom prst="rect">
            <a:avLst/>
          </a:prstGeom>
          <a:noFill/>
        </p:spPr>
        <p:txBody>
          <a:bodyPr wrap="square" rtlCol="0">
            <a:spAutoFit/>
          </a:bodyPr>
          <a:lstStyle/>
          <a:p>
            <a:r>
              <a:rPr lang="en-IN" dirty="0"/>
              <a:t>A</a:t>
            </a:r>
          </a:p>
        </p:txBody>
      </p: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5857C66F-0AD8-7B95-BACD-6ABBAD6F562E}"/>
                  </a:ext>
                </a:extLst>
              </p:cNvPr>
              <p:cNvSpPr txBox="1"/>
              <p:nvPr/>
            </p:nvSpPr>
            <p:spPr>
              <a:xfrm>
                <a:off x="6945086" y="3429000"/>
                <a:ext cx="4245428" cy="646331"/>
              </a:xfrm>
              <a:prstGeom prst="rect">
                <a:avLst/>
              </a:prstGeom>
              <a:noFill/>
            </p:spPr>
            <p:txBody>
              <a:bodyPr wrap="square" rtlCol="0">
                <a:spAutoFit/>
              </a:bodyPr>
              <a:lstStyle/>
              <a:p>
                <a:r>
                  <a:rPr lang="en-IN" dirty="0"/>
                  <a:t>No shift reduce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r>
                      <a:rPr lang="en-IN" b="0" i="1" smtClean="0">
                        <a:latin typeface="Cambria Math" panose="02040503050406030204" pitchFamily="18" charset="0"/>
                      </a:rPr>
                      <m:t>,</m:t>
                    </m:r>
                  </m:oMath>
                </a14:m>
                <a:r>
                  <a:rPr lang="en-IN" dirty="0"/>
                  <a:t> because FOLLOW(S’) = {$}</a:t>
                </a:r>
              </a:p>
            </p:txBody>
          </p:sp>
        </mc:Choice>
        <mc:Fallback>
          <p:sp>
            <p:nvSpPr>
              <p:cNvPr id="26" name="TextBox 25">
                <a:extLst>
                  <a:ext uri="{FF2B5EF4-FFF2-40B4-BE49-F238E27FC236}">
                    <a16:creationId xmlns:a16="http://schemas.microsoft.com/office/drawing/2014/main" id="{5857C66F-0AD8-7B95-BACD-6ABBAD6F562E}"/>
                  </a:ext>
                </a:extLst>
              </p:cNvPr>
              <p:cNvSpPr txBox="1">
                <a:spLocks noRot="1" noChangeAspect="1" noMove="1" noResize="1" noEditPoints="1" noAdjustHandles="1" noChangeArrowheads="1" noChangeShapeType="1" noTextEdit="1"/>
              </p:cNvSpPr>
              <p:nvPr/>
            </p:nvSpPr>
            <p:spPr>
              <a:xfrm>
                <a:off x="6945086" y="3429000"/>
                <a:ext cx="4245428" cy="646331"/>
              </a:xfrm>
              <a:prstGeom prst="rect">
                <a:avLst/>
              </a:prstGeom>
              <a:blipFill>
                <a:blip r:embed="rId3"/>
                <a:stretch>
                  <a:fillRect l="-1148" t="-5660" b="-13208"/>
                </a:stretch>
              </a:blipFill>
            </p:spPr>
            <p:txBody>
              <a:bodyPr/>
              <a:lstStyle/>
              <a:p>
                <a:r>
                  <a:rPr lang="en-IN">
                    <a:noFill/>
                  </a:rPr>
                  <a:t> </a:t>
                </a:r>
              </a:p>
            </p:txBody>
          </p:sp>
        </mc:Fallback>
      </mc:AlternateContent>
    </p:spTree>
    <p:extLst>
      <p:ext uri="{BB962C8B-B14F-4D97-AF65-F5344CB8AC3E}">
        <p14:creationId xmlns:p14="http://schemas.microsoft.com/office/powerpoint/2010/main" val="441753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80FCC-D511-0E16-0956-6D0EDBA35F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858B8F-4083-0D41-2497-C39DB26ACC70}"/>
              </a:ext>
            </a:extLst>
          </p:cNvPr>
          <p:cNvSpPr>
            <a:spLocks noGrp="1"/>
          </p:cNvSpPr>
          <p:nvPr>
            <p:ph type="title"/>
          </p:nvPr>
        </p:nvSpPr>
        <p:spPr/>
        <p:txBody>
          <a:bodyPr/>
          <a:lstStyle/>
          <a:p>
            <a:r>
              <a:rPr lang="en-US" dirty="0"/>
              <a:t>SLR(1) parsing</a:t>
            </a:r>
          </a:p>
        </p:txBody>
      </p:sp>
      <p:graphicFrame>
        <p:nvGraphicFramePr>
          <p:cNvPr id="5" name="Content Placeholder 4">
            <a:extLst>
              <a:ext uri="{FF2B5EF4-FFF2-40B4-BE49-F238E27FC236}">
                <a16:creationId xmlns:a16="http://schemas.microsoft.com/office/drawing/2014/main" id="{18164508-2C22-4762-8637-37DDBD1908B4}"/>
              </a:ext>
            </a:extLst>
          </p:cNvPr>
          <p:cNvGraphicFramePr>
            <a:graphicFrameLocks noGrp="1"/>
          </p:cNvGraphicFramePr>
          <p:nvPr>
            <p:ph sz="half" idx="1"/>
            <p:extLst>
              <p:ext uri="{D42A27DB-BD31-4B8C-83A1-F6EECF244321}">
                <p14:modId xmlns:p14="http://schemas.microsoft.com/office/powerpoint/2010/main" val="4044533881"/>
              </p:ext>
            </p:extLst>
          </p:nvPr>
        </p:nvGraphicFramePr>
        <p:xfrm>
          <a:off x="838200" y="1825625"/>
          <a:ext cx="5181600" cy="44500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1243112"/>
                    </a:ext>
                  </a:extLst>
                </a:gridCol>
                <a:gridCol w="1077686">
                  <a:extLst>
                    <a:ext uri="{9D8B030D-6E8A-4147-A177-3AD203B41FA5}">
                      <a16:colId xmlns:a16="http://schemas.microsoft.com/office/drawing/2014/main" val="1879193399"/>
                    </a:ext>
                  </a:extLst>
                </a:gridCol>
                <a:gridCol w="1088571">
                  <a:extLst>
                    <a:ext uri="{9D8B030D-6E8A-4147-A177-3AD203B41FA5}">
                      <a16:colId xmlns:a16="http://schemas.microsoft.com/office/drawing/2014/main" val="2374264379"/>
                    </a:ext>
                  </a:extLst>
                </a:gridCol>
                <a:gridCol w="2024743">
                  <a:extLst>
                    <a:ext uri="{9D8B030D-6E8A-4147-A177-3AD203B41FA5}">
                      <a16:colId xmlns:a16="http://schemas.microsoft.com/office/drawing/2014/main" val="1319918246"/>
                    </a:ext>
                  </a:extLst>
                </a:gridCol>
              </a:tblGrid>
              <a:tr h="370840">
                <a:tc>
                  <a:txBody>
                    <a:bodyPr/>
                    <a:lstStyle/>
                    <a:p>
                      <a:r>
                        <a:rPr lang="en-US" dirty="0"/>
                        <a:t>STATE</a:t>
                      </a:r>
                    </a:p>
                  </a:txBody>
                  <a:tcPr/>
                </a:tc>
                <a:tc>
                  <a:txBody>
                    <a:bodyPr/>
                    <a:lstStyle/>
                    <a:p>
                      <a:r>
                        <a:rPr lang="en-US" dirty="0"/>
                        <a:t>STACK</a:t>
                      </a:r>
                    </a:p>
                  </a:txBody>
                  <a:tcPr/>
                </a:tc>
                <a:tc>
                  <a:txBody>
                    <a:bodyPr/>
                    <a:lstStyle/>
                    <a:p>
                      <a:r>
                        <a:rPr lang="en-US" dirty="0"/>
                        <a:t>INPUT</a:t>
                      </a:r>
                    </a:p>
                  </a:txBody>
                  <a:tcPr/>
                </a:tc>
                <a:tc>
                  <a:txBody>
                    <a:bodyPr/>
                    <a:lstStyle/>
                    <a:p>
                      <a:r>
                        <a:rPr lang="en-US" dirty="0"/>
                        <a:t>ACTION</a:t>
                      </a:r>
                    </a:p>
                  </a:txBody>
                  <a:tcPr/>
                </a:tc>
                <a:extLst>
                  <a:ext uri="{0D108BD9-81ED-4DB2-BD59-A6C34878D82A}">
                    <a16:rowId xmlns:a16="http://schemas.microsoft.com/office/drawing/2014/main" val="707525380"/>
                  </a:ext>
                </a:extLst>
              </a:tr>
              <a:tr h="370840">
                <a:tc>
                  <a:txBody>
                    <a:bodyPr/>
                    <a:lstStyle/>
                    <a:p>
                      <a:r>
                        <a:rPr lang="en-US" dirty="0"/>
                        <a:t>0</a:t>
                      </a:r>
                    </a:p>
                  </a:txBody>
                  <a:tcPr/>
                </a:tc>
                <a:tc>
                  <a:txBody>
                    <a:bodyPr/>
                    <a:lstStyle/>
                    <a:p>
                      <a:r>
                        <a:rPr lang="en-US" dirty="0"/>
                        <a:t>$</a:t>
                      </a:r>
                    </a:p>
                  </a:txBody>
                  <a:tcPr/>
                </a:tc>
                <a:tc>
                  <a:txBody>
                    <a:bodyPr/>
                    <a:lstStyle/>
                    <a:p>
                      <a:r>
                        <a:rPr lang="en-US" dirty="0"/>
                        <a:t>a </a:t>
                      </a:r>
                      <a:r>
                        <a:rPr lang="en-US" dirty="0" err="1"/>
                        <a:t>a</a:t>
                      </a:r>
                      <a:r>
                        <a:rPr lang="en-US" dirty="0"/>
                        <a:t> </a:t>
                      </a:r>
                      <a:r>
                        <a:rPr lang="en-US" dirty="0" err="1"/>
                        <a:t>a</a:t>
                      </a:r>
                      <a:r>
                        <a:rPr lang="en-US" dirty="0"/>
                        <a:t> $</a:t>
                      </a:r>
                    </a:p>
                  </a:txBody>
                  <a:tcPr/>
                </a:tc>
                <a:tc>
                  <a:txBody>
                    <a:bodyPr/>
                    <a:lstStyle/>
                    <a:p>
                      <a:r>
                        <a:rPr lang="en-US" dirty="0"/>
                        <a:t>shift to 3</a:t>
                      </a:r>
                    </a:p>
                  </a:txBody>
                  <a:tcPr/>
                </a:tc>
                <a:extLst>
                  <a:ext uri="{0D108BD9-81ED-4DB2-BD59-A6C34878D82A}">
                    <a16:rowId xmlns:a16="http://schemas.microsoft.com/office/drawing/2014/main" val="459221953"/>
                  </a:ext>
                </a:extLst>
              </a:tr>
              <a:tr h="370840">
                <a:tc>
                  <a:txBody>
                    <a:bodyPr/>
                    <a:lstStyle/>
                    <a:p>
                      <a:r>
                        <a:rPr lang="en-US" dirty="0"/>
                        <a:t>0 3</a:t>
                      </a:r>
                    </a:p>
                  </a:txBody>
                  <a:tcPr/>
                </a:tc>
                <a:tc>
                  <a:txBody>
                    <a:bodyPr/>
                    <a:lstStyle/>
                    <a:p>
                      <a:r>
                        <a:rPr lang="en-US" dirty="0"/>
                        <a:t>$ a</a:t>
                      </a:r>
                    </a:p>
                  </a:txBody>
                  <a:tcPr/>
                </a:tc>
                <a:tc>
                  <a:txBody>
                    <a:bodyPr/>
                    <a:lstStyle/>
                    <a:p>
                      <a:r>
                        <a:rPr lang="en-US" dirty="0"/>
                        <a:t>a </a:t>
                      </a:r>
                      <a:r>
                        <a:rPr lang="en-US" dirty="0" err="1"/>
                        <a:t>a</a:t>
                      </a:r>
                      <a:r>
                        <a:rPr lang="en-US"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A </a:t>
                      </a:r>
                      <a:r>
                        <a:rPr lang="en-US" dirty="0">
                          <a:sym typeface="Wingdings" panose="05000000000000000000" pitchFamily="2" charset="2"/>
                        </a:rPr>
                        <a:t> a.</a:t>
                      </a:r>
                      <a:endParaRPr lang="en-US" dirty="0"/>
                    </a:p>
                  </a:txBody>
                  <a:tcPr/>
                </a:tc>
                <a:extLst>
                  <a:ext uri="{0D108BD9-81ED-4DB2-BD59-A6C34878D82A}">
                    <a16:rowId xmlns:a16="http://schemas.microsoft.com/office/drawing/2014/main" val="3458264865"/>
                  </a:ext>
                </a:extLst>
              </a:tr>
              <a:tr h="370840">
                <a:tc>
                  <a:txBody>
                    <a:bodyPr/>
                    <a:lstStyle/>
                    <a:p>
                      <a:r>
                        <a:rPr lang="en-US" dirty="0"/>
                        <a:t>0 2</a:t>
                      </a:r>
                    </a:p>
                  </a:txBody>
                  <a:tcPr/>
                </a:tc>
                <a:tc>
                  <a:txBody>
                    <a:bodyPr/>
                    <a:lstStyle/>
                    <a:p>
                      <a:r>
                        <a:rPr lang="en-US" dirty="0"/>
                        <a:t>$ A</a:t>
                      </a:r>
                    </a:p>
                  </a:txBody>
                  <a:tcPr/>
                </a:tc>
                <a:tc>
                  <a:txBody>
                    <a:bodyPr/>
                    <a:lstStyle/>
                    <a:p>
                      <a:r>
                        <a:rPr lang="en-US" dirty="0"/>
                        <a:t>a </a:t>
                      </a:r>
                      <a:r>
                        <a:rPr lang="en-US" dirty="0" err="1"/>
                        <a:t>a</a:t>
                      </a:r>
                      <a:r>
                        <a:rPr lang="en-US"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S </a:t>
                      </a:r>
                      <a:r>
                        <a:rPr lang="en-US" dirty="0">
                          <a:sym typeface="Wingdings" panose="05000000000000000000" pitchFamily="2" charset="2"/>
                        </a:rPr>
                        <a:t> A.</a:t>
                      </a:r>
                      <a:endParaRPr lang="en-US" dirty="0"/>
                    </a:p>
                  </a:txBody>
                  <a:tcPr/>
                </a:tc>
                <a:extLst>
                  <a:ext uri="{0D108BD9-81ED-4DB2-BD59-A6C34878D82A}">
                    <a16:rowId xmlns:a16="http://schemas.microsoft.com/office/drawing/2014/main" val="21981379"/>
                  </a:ext>
                </a:extLst>
              </a:tr>
              <a:tr h="370840">
                <a:tc>
                  <a:txBody>
                    <a:bodyPr/>
                    <a:lstStyle/>
                    <a:p>
                      <a:r>
                        <a:rPr lang="en-US" dirty="0"/>
                        <a:t>0 1</a:t>
                      </a:r>
                    </a:p>
                  </a:txBody>
                  <a:tcPr/>
                </a:tc>
                <a:tc>
                  <a:txBody>
                    <a:bodyPr/>
                    <a:lstStyle/>
                    <a:p>
                      <a:r>
                        <a:rPr lang="en-US" dirty="0"/>
                        <a:t>$ S</a:t>
                      </a:r>
                    </a:p>
                  </a:txBody>
                  <a:tcPr/>
                </a:tc>
                <a:tc>
                  <a:txBody>
                    <a:bodyPr/>
                    <a:lstStyle/>
                    <a:p>
                      <a:r>
                        <a:rPr lang="en-US" dirty="0"/>
                        <a:t>a </a:t>
                      </a:r>
                      <a:r>
                        <a:rPr lang="en-US" dirty="0" err="1"/>
                        <a:t>a</a:t>
                      </a:r>
                      <a:r>
                        <a:rPr lang="en-US" dirty="0"/>
                        <a:t> $</a:t>
                      </a:r>
                    </a:p>
                  </a:txBody>
                  <a:tcPr/>
                </a:tc>
                <a:tc>
                  <a:txBody>
                    <a:bodyPr/>
                    <a:lstStyle/>
                    <a:p>
                      <a:r>
                        <a:rPr lang="en-US" dirty="0"/>
                        <a:t>shift to 3</a:t>
                      </a:r>
                    </a:p>
                  </a:txBody>
                  <a:tcPr/>
                </a:tc>
                <a:extLst>
                  <a:ext uri="{0D108BD9-81ED-4DB2-BD59-A6C34878D82A}">
                    <a16:rowId xmlns:a16="http://schemas.microsoft.com/office/drawing/2014/main" val="4120263604"/>
                  </a:ext>
                </a:extLst>
              </a:tr>
              <a:tr h="370840">
                <a:tc>
                  <a:txBody>
                    <a:bodyPr/>
                    <a:lstStyle/>
                    <a:p>
                      <a:r>
                        <a:rPr lang="en-US" dirty="0"/>
                        <a:t>0 1 3</a:t>
                      </a:r>
                    </a:p>
                  </a:txBody>
                  <a:tcPr/>
                </a:tc>
                <a:tc>
                  <a:txBody>
                    <a:bodyPr/>
                    <a:lstStyle/>
                    <a:p>
                      <a:r>
                        <a:rPr lang="en-US" dirty="0"/>
                        <a:t>$ S a</a:t>
                      </a:r>
                    </a:p>
                  </a:txBody>
                  <a:tcPr/>
                </a:tc>
                <a:tc>
                  <a:txBody>
                    <a:bodyPr/>
                    <a:lstStyle/>
                    <a:p>
                      <a:r>
                        <a:rPr lang="en-US" dirty="0"/>
                        <a:t>a $</a:t>
                      </a:r>
                    </a:p>
                  </a:txBody>
                  <a:tcPr/>
                </a:tc>
                <a:tc>
                  <a:txBody>
                    <a:bodyPr/>
                    <a:lstStyle/>
                    <a:p>
                      <a:r>
                        <a:rPr lang="en-US" dirty="0"/>
                        <a:t>reduce by S </a:t>
                      </a:r>
                      <a:r>
                        <a:rPr lang="en-US" dirty="0">
                          <a:sym typeface="Wingdings" panose="05000000000000000000" pitchFamily="2" charset="2"/>
                        </a:rPr>
                        <a:t> A.</a:t>
                      </a:r>
                      <a:endParaRPr lang="en-US" dirty="0"/>
                    </a:p>
                  </a:txBody>
                  <a:tcPr/>
                </a:tc>
                <a:extLst>
                  <a:ext uri="{0D108BD9-81ED-4DB2-BD59-A6C34878D82A}">
                    <a16:rowId xmlns:a16="http://schemas.microsoft.com/office/drawing/2014/main" val="1709625476"/>
                  </a:ext>
                </a:extLst>
              </a:tr>
              <a:tr h="370840">
                <a:tc>
                  <a:txBody>
                    <a:bodyPr/>
                    <a:lstStyle/>
                    <a:p>
                      <a:r>
                        <a:rPr lang="en-US" dirty="0"/>
                        <a:t>0 1 4</a:t>
                      </a:r>
                    </a:p>
                  </a:txBody>
                  <a:tcPr/>
                </a:tc>
                <a:tc>
                  <a:txBody>
                    <a:bodyPr/>
                    <a:lstStyle/>
                    <a:p>
                      <a:r>
                        <a:rPr lang="en-US" dirty="0"/>
                        <a:t>$ S A</a:t>
                      </a:r>
                    </a:p>
                  </a:txBody>
                  <a:tcPr/>
                </a:tc>
                <a:tc>
                  <a:txBody>
                    <a:bodyPr/>
                    <a:lstStyle/>
                    <a:p>
                      <a:r>
                        <a:rPr lang="en-US" dirty="0"/>
                        <a:t>a $</a:t>
                      </a:r>
                    </a:p>
                  </a:txBody>
                  <a:tcPr/>
                </a:tc>
                <a:tc>
                  <a:txBody>
                    <a:bodyPr/>
                    <a:lstStyle/>
                    <a:p>
                      <a:r>
                        <a:rPr lang="en-US" dirty="0"/>
                        <a:t>reduce by S </a:t>
                      </a:r>
                      <a:r>
                        <a:rPr lang="en-US" dirty="0">
                          <a:sym typeface="Wingdings" panose="05000000000000000000" pitchFamily="2" charset="2"/>
                        </a:rPr>
                        <a:t> SA.</a:t>
                      </a:r>
                      <a:endParaRPr lang="en-US" dirty="0"/>
                    </a:p>
                  </a:txBody>
                  <a:tcPr/>
                </a:tc>
                <a:extLst>
                  <a:ext uri="{0D108BD9-81ED-4DB2-BD59-A6C34878D82A}">
                    <a16:rowId xmlns:a16="http://schemas.microsoft.com/office/drawing/2014/main" val="1742229271"/>
                  </a:ext>
                </a:extLst>
              </a:tr>
              <a:tr h="370840">
                <a:tc>
                  <a:txBody>
                    <a:bodyPr/>
                    <a:lstStyle/>
                    <a:p>
                      <a:r>
                        <a:rPr lang="en-US" dirty="0"/>
                        <a:t>0 1</a:t>
                      </a:r>
                    </a:p>
                  </a:txBody>
                  <a:tcPr/>
                </a:tc>
                <a:tc>
                  <a:txBody>
                    <a:bodyPr/>
                    <a:lstStyle/>
                    <a:p>
                      <a:r>
                        <a:rPr lang="en-US" dirty="0"/>
                        <a:t>$ S</a:t>
                      </a:r>
                    </a:p>
                  </a:txBody>
                  <a:tcPr/>
                </a:tc>
                <a:tc>
                  <a:txBody>
                    <a:bodyPr/>
                    <a:lstStyle/>
                    <a:p>
                      <a:r>
                        <a:rPr lang="en-US" dirty="0"/>
                        <a:t>a $</a:t>
                      </a:r>
                    </a:p>
                  </a:txBody>
                  <a:tcPr/>
                </a:tc>
                <a:tc>
                  <a:txBody>
                    <a:bodyPr/>
                    <a:lstStyle/>
                    <a:p>
                      <a:r>
                        <a:rPr lang="en-US" dirty="0"/>
                        <a:t>shift to 3</a:t>
                      </a:r>
                    </a:p>
                  </a:txBody>
                  <a:tcPr/>
                </a:tc>
                <a:extLst>
                  <a:ext uri="{0D108BD9-81ED-4DB2-BD59-A6C34878D82A}">
                    <a16:rowId xmlns:a16="http://schemas.microsoft.com/office/drawing/2014/main" val="761630814"/>
                  </a:ext>
                </a:extLst>
              </a:tr>
              <a:tr h="370840">
                <a:tc>
                  <a:txBody>
                    <a:bodyPr/>
                    <a:lstStyle/>
                    <a:p>
                      <a:r>
                        <a:rPr lang="en-US" dirty="0"/>
                        <a:t>0 1 3</a:t>
                      </a:r>
                    </a:p>
                  </a:txBody>
                  <a:tcPr/>
                </a:tc>
                <a:tc>
                  <a:txBody>
                    <a:bodyPr/>
                    <a:lstStyle/>
                    <a:p>
                      <a:r>
                        <a:rPr lang="en-US" dirty="0"/>
                        <a:t>$ S a</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S </a:t>
                      </a:r>
                      <a:r>
                        <a:rPr lang="en-US" dirty="0">
                          <a:sym typeface="Wingdings" panose="05000000000000000000" pitchFamily="2" charset="2"/>
                        </a:rPr>
                        <a:t> A.</a:t>
                      </a:r>
                      <a:endParaRPr lang="en-US" dirty="0"/>
                    </a:p>
                  </a:txBody>
                  <a:tcPr/>
                </a:tc>
                <a:extLst>
                  <a:ext uri="{0D108BD9-81ED-4DB2-BD59-A6C34878D82A}">
                    <a16:rowId xmlns:a16="http://schemas.microsoft.com/office/drawing/2014/main" val="3205124568"/>
                  </a:ext>
                </a:extLst>
              </a:tr>
              <a:tr h="370840">
                <a:tc>
                  <a:txBody>
                    <a:bodyPr/>
                    <a:lstStyle/>
                    <a:p>
                      <a:r>
                        <a:rPr lang="en-US" dirty="0"/>
                        <a:t>0 1 4</a:t>
                      </a:r>
                    </a:p>
                  </a:txBody>
                  <a:tcPr/>
                </a:tc>
                <a:tc>
                  <a:txBody>
                    <a:bodyPr/>
                    <a:lstStyle/>
                    <a:p>
                      <a:r>
                        <a:rPr lang="en-US" dirty="0"/>
                        <a:t>$ S A</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S </a:t>
                      </a:r>
                      <a:r>
                        <a:rPr lang="en-US" dirty="0">
                          <a:sym typeface="Wingdings" panose="05000000000000000000" pitchFamily="2" charset="2"/>
                        </a:rPr>
                        <a:t> SA.</a:t>
                      </a:r>
                      <a:endParaRPr lang="en-US" dirty="0"/>
                    </a:p>
                  </a:txBody>
                  <a:tcPr/>
                </a:tc>
                <a:extLst>
                  <a:ext uri="{0D108BD9-81ED-4DB2-BD59-A6C34878D82A}">
                    <a16:rowId xmlns:a16="http://schemas.microsoft.com/office/drawing/2014/main" val="3026580135"/>
                  </a:ext>
                </a:extLst>
              </a:tr>
              <a:tr h="370840">
                <a:tc>
                  <a:txBody>
                    <a:bodyPr/>
                    <a:lstStyle/>
                    <a:p>
                      <a:r>
                        <a:rPr lang="en-US" dirty="0"/>
                        <a:t>0 1</a:t>
                      </a:r>
                    </a:p>
                  </a:txBody>
                  <a:tcPr/>
                </a:tc>
                <a:tc>
                  <a:txBody>
                    <a:bodyPr/>
                    <a:lstStyle/>
                    <a:p>
                      <a:r>
                        <a:rPr lang="en-US" dirty="0"/>
                        <a:t>$ S</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by S’ </a:t>
                      </a:r>
                      <a:r>
                        <a:rPr lang="en-US" dirty="0">
                          <a:sym typeface="Wingdings" panose="05000000000000000000" pitchFamily="2" charset="2"/>
                        </a:rPr>
                        <a:t> S.</a:t>
                      </a:r>
                      <a:endParaRPr lang="en-US" dirty="0"/>
                    </a:p>
                  </a:txBody>
                  <a:tcPr/>
                </a:tc>
                <a:extLst>
                  <a:ext uri="{0D108BD9-81ED-4DB2-BD59-A6C34878D82A}">
                    <a16:rowId xmlns:a16="http://schemas.microsoft.com/office/drawing/2014/main" val="3244122001"/>
                  </a:ext>
                </a:extLst>
              </a:tr>
              <a:tr h="370840">
                <a:tc>
                  <a:txBody>
                    <a:bodyPr/>
                    <a:lstStyle/>
                    <a:p>
                      <a:endParaRPr lang="en-US" dirty="0"/>
                    </a:p>
                  </a:txBody>
                  <a:tcPr/>
                </a:tc>
                <a:tc>
                  <a:txBody>
                    <a:bodyPr/>
                    <a:lstStyle/>
                    <a:p>
                      <a:r>
                        <a:rPr lang="en-US" dirty="0"/>
                        <a:t>$S’</a:t>
                      </a:r>
                    </a:p>
                  </a:txBody>
                  <a:tcPr/>
                </a:tc>
                <a:tc>
                  <a:txBody>
                    <a:bodyPr/>
                    <a:lstStyle/>
                    <a:p>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Accept</a:t>
                      </a:r>
                    </a:p>
                  </a:txBody>
                  <a:tcPr/>
                </a:tc>
                <a:extLst>
                  <a:ext uri="{0D108BD9-81ED-4DB2-BD59-A6C34878D82A}">
                    <a16:rowId xmlns:a16="http://schemas.microsoft.com/office/drawing/2014/main" val="3189912648"/>
                  </a:ext>
                </a:extLst>
              </a:tr>
            </a:tbl>
          </a:graphicData>
        </a:graphic>
      </p:graphicFrame>
    </p:spTree>
    <p:extLst>
      <p:ext uri="{BB962C8B-B14F-4D97-AF65-F5344CB8AC3E}">
        <p14:creationId xmlns:p14="http://schemas.microsoft.com/office/powerpoint/2010/main" val="3012082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65D7-359F-EB88-8437-1417BA712543}"/>
              </a:ext>
            </a:extLst>
          </p:cNvPr>
          <p:cNvSpPr>
            <a:spLocks noGrp="1"/>
          </p:cNvSpPr>
          <p:nvPr>
            <p:ph type="title"/>
          </p:nvPr>
        </p:nvSpPr>
        <p:spPr/>
        <p:txBody>
          <a:bodyPr/>
          <a:lstStyle/>
          <a:p>
            <a:r>
              <a:rPr lang="en-IN" dirty="0"/>
              <a:t>Ambiguous grammars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FAB07A6-A1A6-0FD7-3E10-EFCDD0882526}"/>
                  </a:ext>
                </a:extLst>
              </p:cNvPr>
              <p:cNvSpPr>
                <a:spLocks noGrp="1"/>
              </p:cNvSpPr>
              <p:nvPr>
                <p:ph idx="1"/>
              </p:nvPr>
            </p:nvSpPr>
            <p:spPr/>
            <p:txBody>
              <a:bodyPr/>
              <a:lstStyle/>
              <a:p>
                <a:r>
                  <a:rPr lang="en-IN" dirty="0"/>
                  <a:t>Compute the set of LR(0) items for the following grammar</a:t>
                </a:r>
              </a:p>
              <a:p>
                <a:endParaRPr lang="en-IN" dirty="0"/>
              </a:p>
              <a:p>
                <a:pPr marL="0" indent="0">
                  <a:buNone/>
                </a:pPr>
                <a:r>
                  <a:rPr lang="en-IN" dirty="0"/>
                  <a:t>E </a:t>
                </a:r>
                <a14:m>
                  <m:oMath xmlns:m="http://schemas.openxmlformats.org/officeDocument/2006/math">
                    <m:r>
                      <a:rPr lang="en-IN" b="0" i="1" smtClean="0">
                        <a:latin typeface="Cambria Math" panose="02040503050406030204" pitchFamily="18" charset="0"/>
                      </a:rPr>
                      <m:t>→</m:t>
                    </m:r>
                  </m:oMath>
                </a14:m>
                <a:r>
                  <a:rPr lang="en-IN" dirty="0"/>
                  <a:t> E + E | E * E | (E) | id</a:t>
                </a:r>
              </a:p>
            </p:txBody>
          </p:sp>
        </mc:Choice>
        <mc:Fallback xmlns="">
          <p:sp>
            <p:nvSpPr>
              <p:cNvPr id="3" name="Content Placeholder 2">
                <a:extLst>
                  <a:ext uri="{FF2B5EF4-FFF2-40B4-BE49-F238E27FC236}">
                    <a16:creationId xmlns:a16="http://schemas.microsoft.com/office/drawing/2014/main" id="{DFAB07A6-A1A6-0FD7-3E10-EFCDD0882526}"/>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1684587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12A5E-6D75-0A0B-AE99-1B710197C1A4}"/>
              </a:ext>
            </a:extLst>
          </p:cNvPr>
          <p:cNvSpPr>
            <a:spLocks noGrp="1"/>
          </p:cNvSpPr>
          <p:nvPr>
            <p:ph type="title"/>
          </p:nvPr>
        </p:nvSpPr>
        <p:spPr/>
        <p:txBody>
          <a:bodyPr/>
          <a:lstStyle/>
          <a:p>
            <a:r>
              <a:rPr lang="en-IN" dirty="0"/>
              <a:t>Ambiguous grammar</a:t>
            </a:r>
          </a:p>
        </p:txBody>
      </p:sp>
      <p:sp>
        <p:nvSpPr>
          <p:cNvPr id="3" name="Content Placeholder 2">
            <a:extLst>
              <a:ext uri="{FF2B5EF4-FFF2-40B4-BE49-F238E27FC236}">
                <a16:creationId xmlns:a16="http://schemas.microsoft.com/office/drawing/2014/main" id="{916C8A21-6A41-4F89-A624-B21E701F69B1}"/>
              </a:ext>
            </a:extLst>
          </p:cNvPr>
          <p:cNvSpPr>
            <a:spLocks noGrp="1"/>
          </p:cNvSpPr>
          <p:nvPr>
            <p:ph idx="1"/>
          </p:nvPr>
        </p:nvSpPr>
        <p:spPr/>
        <p:txBody>
          <a:bodyPr/>
          <a:lstStyle/>
          <a:p>
            <a:pPr marL="0" indent="0">
              <a:buNone/>
            </a:pPr>
            <a:endParaRPr lang="en-IN" dirty="0"/>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2EB343A-778B-94A6-2FF1-F8581444B28B}"/>
                  </a:ext>
                </a:extLst>
              </p:cNvPr>
              <p:cNvSpPr/>
              <p:nvPr/>
            </p:nvSpPr>
            <p:spPr>
              <a:xfrm>
                <a:off x="566056" y="1513113"/>
                <a:ext cx="1785257" cy="203562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.id</a:t>
                </a:r>
              </a:p>
            </p:txBody>
          </p:sp>
        </mc:Choice>
        <mc:Fallback xmlns="">
          <p:sp>
            <p:nvSpPr>
              <p:cNvPr id="4" name="Rectangle 3">
                <a:extLst>
                  <a:ext uri="{FF2B5EF4-FFF2-40B4-BE49-F238E27FC236}">
                    <a16:creationId xmlns:a16="http://schemas.microsoft.com/office/drawing/2014/main" id="{62EB343A-778B-94A6-2FF1-F8581444B28B}"/>
                  </a:ext>
                </a:extLst>
              </p:cNvPr>
              <p:cNvSpPr>
                <a:spLocks noRot="1" noChangeAspect="1" noMove="1" noResize="1" noEditPoints="1" noAdjustHandles="1" noChangeArrowheads="1" noChangeShapeType="1" noTextEdit="1"/>
              </p:cNvSpPr>
              <p:nvPr/>
            </p:nvSpPr>
            <p:spPr>
              <a:xfrm>
                <a:off x="566056" y="1513113"/>
                <a:ext cx="1785257" cy="2035629"/>
              </a:xfrm>
              <a:prstGeom prst="rect">
                <a:avLst/>
              </a:prstGeom>
              <a:blipFill>
                <a:blip r:embed="rId3"/>
                <a:stretch>
                  <a:fillRect l="-5085" b="-386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30A67B7-CA3A-667B-827C-E67AFED8C91A}"/>
                  </a:ext>
                </a:extLst>
              </p:cNvPr>
              <p:cNvSpPr/>
              <p:nvPr/>
            </p:nvSpPr>
            <p:spPr>
              <a:xfrm>
                <a:off x="2808512" y="1523999"/>
                <a:ext cx="1785257" cy="132556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p:txBody>
          </p:sp>
        </mc:Choice>
        <mc:Fallback xmlns="">
          <p:sp>
            <p:nvSpPr>
              <p:cNvPr id="5" name="Rectangle 4">
                <a:extLst>
                  <a:ext uri="{FF2B5EF4-FFF2-40B4-BE49-F238E27FC236}">
                    <a16:creationId xmlns:a16="http://schemas.microsoft.com/office/drawing/2014/main" id="{430A67B7-CA3A-667B-827C-E67AFED8C91A}"/>
                  </a:ext>
                </a:extLst>
              </p:cNvPr>
              <p:cNvSpPr>
                <a:spLocks noRot="1" noChangeAspect="1" noMove="1" noResize="1" noEditPoints="1" noAdjustHandles="1" noChangeArrowheads="1" noChangeShapeType="1" noTextEdit="1"/>
              </p:cNvSpPr>
              <p:nvPr/>
            </p:nvSpPr>
            <p:spPr>
              <a:xfrm>
                <a:off x="2808512" y="1523999"/>
                <a:ext cx="1785257" cy="1325563"/>
              </a:xfrm>
              <a:prstGeom prst="rect">
                <a:avLst/>
              </a:prstGeom>
              <a:blipFill>
                <a:blip r:embed="rId4"/>
                <a:stretch>
                  <a:fillRect l="-5085" b="-502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2A7B6756-30B5-5AB6-E262-F9D5B3AB94C8}"/>
                  </a:ext>
                </a:extLst>
              </p:cNvPr>
              <p:cNvSpPr/>
              <p:nvPr/>
            </p:nvSpPr>
            <p:spPr>
              <a:xfrm>
                <a:off x="5181593" y="1523999"/>
                <a:ext cx="1785257" cy="203562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.id</a:t>
                </a:r>
              </a:p>
            </p:txBody>
          </p:sp>
        </mc:Choice>
        <mc:Fallback xmlns="">
          <p:sp>
            <p:nvSpPr>
              <p:cNvPr id="6" name="Rectangle 5">
                <a:extLst>
                  <a:ext uri="{FF2B5EF4-FFF2-40B4-BE49-F238E27FC236}">
                    <a16:creationId xmlns:a16="http://schemas.microsoft.com/office/drawing/2014/main" id="{2A7B6756-30B5-5AB6-E262-F9D5B3AB94C8}"/>
                  </a:ext>
                </a:extLst>
              </p:cNvPr>
              <p:cNvSpPr>
                <a:spLocks noRot="1" noChangeAspect="1" noMove="1" noResize="1" noEditPoints="1" noAdjustHandles="1" noChangeArrowheads="1" noChangeShapeType="1" noTextEdit="1"/>
              </p:cNvSpPr>
              <p:nvPr/>
            </p:nvSpPr>
            <p:spPr>
              <a:xfrm>
                <a:off x="5181593" y="1523999"/>
                <a:ext cx="1785257" cy="2035629"/>
              </a:xfrm>
              <a:prstGeom prst="rect">
                <a:avLst/>
              </a:prstGeom>
              <a:blipFill>
                <a:blip r:embed="rId5"/>
                <a:stretch>
                  <a:fillRect l="-5085" b="-357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33410071-8006-70E1-0964-DBF376A9A16E}"/>
                  </a:ext>
                </a:extLst>
              </p:cNvPr>
              <p:cNvSpPr/>
              <p:nvPr/>
            </p:nvSpPr>
            <p:spPr>
              <a:xfrm>
                <a:off x="7434933" y="1632856"/>
                <a:ext cx="1328067" cy="46808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id.</a:t>
                </a:r>
              </a:p>
            </p:txBody>
          </p:sp>
        </mc:Choice>
        <mc:Fallback xmlns="">
          <p:sp>
            <p:nvSpPr>
              <p:cNvPr id="7" name="Rectangle 6">
                <a:extLst>
                  <a:ext uri="{FF2B5EF4-FFF2-40B4-BE49-F238E27FC236}">
                    <a16:creationId xmlns:a16="http://schemas.microsoft.com/office/drawing/2014/main" id="{33410071-8006-70E1-0964-DBF376A9A16E}"/>
                  </a:ext>
                </a:extLst>
              </p:cNvPr>
              <p:cNvSpPr>
                <a:spLocks noRot="1" noChangeAspect="1" noMove="1" noResize="1" noEditPoints="1" noAdjustHandles="1" noChangeArrowheads="1" noChangeShapeType="1" noTextEdit="1"/>
              </p:cNvSpPr>
              <p:nvPr/>
            </p:nvSpPr>
            <p:spPr>
              <a:xfrm>
                <a:off x="7434933" y="1632856"/>
                <a:ext cx="1328067" cy="468087"/>
              </a:xfrm>
              <a:prstGeom prst="rect">
                <a:avLst/>
              </a:prstGeom>
              <a:blipFill>
                <a:blip r:embed="rId6"/>
                <a:stretch>
                  <a:fillRect l="-6818" t="-7595" b="-2658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B1B3EA91-9EAA-95A0-98D8-B76A607A316F}"/>
                  </a:ext>
                </a:extLst>
              </p:cNvPr>
              <p:cNvSpPr/>
              <p:nvPr/>
            </p:nvSpPr>
            <p:spPr>
              <a:xfrm>
                <a:off x="522514" y="4027712"/>
                <a:ext cx="1785257" cy="203562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.id</a:t>
                </a:r>
              </a:p>
            </p:txBody>
          </p:sp>
        </mc:Choice>
        <mc:Fallback xmlns="">
          <p:sp>
            <p:nvSpPr>
              <p:cNvPr id="8" name="Rectangle 7">
                <a:extLst>
                  <a:ext uri="{FF2B5EF4-FFF2-40B4-BE49-F238E27FC236}">
                    <a16:creationId xmlns:a16="http://schemas.microsoft.com/office/drawing/2014/main" id="{B1B3EA91-9EAA-95A0-98D8-B76A607A316F}"/>
                  </a:ext>
                </a:extLst>
              </p:cNvPr>
              <p:cNvSpPr>
                <a:spLocks noRot="1" noChangeAspect="1" noMove="1" noResize="1" noEditPoints="1" noAdjustHandles="1" noChangeArrowheads="1" noChangeShapeType="1" noTextEdit="1"/>
              </p:cNvSpPr>
              <p:nvPr/>
            </p:nvSpPr>
            <p:spPr>
              <a:xfrm>
                <a:off x="522514" y="4027712"/>
                <a:ext cx="1785257" cy="2035629"/>
              </a:xfrm>
              <a:prstGeom prst="rect">
                <a:avLst/>
              </a:prstGeom>
              <a:blipFill>
                <a:blip r:embed="rId7"/>
                <a:stretch>
                  <a:fillRect l="-5085" b="-357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CD332C3-EAC1-09BB-6CE4-EBF12665C19F}"/>
                  </a:ext>
                </a:extLst>
              </p:cNvPr>
              <p:cNvSpPr/>
              <p:nvPr/>
            </p:nvSpPr>
            <p:spPr>
              <a:xfrm>
                <a:off x="2808513" y="4005941"/>
                <a:ext cx="1894114" cy="132556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p:txBody>
          </p:sp>
        </mc:Choice>
        <mc:Fallback xmlns="">
          <p:sp>
            <p:nvSpPr>
              <p:cNvPr id="9" name="Rectangle 8">
                <a:extLst>
                  <a:ext uri="{FF2B5EF4-FFF2-40B4-BE49-F238E27FC236}">
                    <a16:creationId xmlns:a16="http://schemas.microsoft.com/office/drawing/2014/main" id="{CCD332C3-EAC1-09BB-6CE4-EBF12665C19F}"/>
                  </a:ext>
                </a:extLst>
              </p:cNvPr>
              <p:cNvSpPr>
                <a:spLocks noRot="1" noChangeAspect="1" noMove="1" noResize="1" noEditPoints="1" noAdjustHandles="1" noChangeArrowheads="1" noChangeShapeType="1" noTextEdit="1"/>
              </p:cNvSpPr>
              <p:nvPr/>
            </p:nvSpPr>
            <p:spPr>
              <a:xfrm>
                <a:off x="2808513" y="4005941"/>
                <a:ext cx="1894114" cy="1325563"/>
              </a:xfrm>
              <a:prstGeom prst="rect">
                <a:avLst/>
              </a:prstGeom>
              <a:blipFill>
                <a:blip r:embed="rId8"/>
                <a:stretch>
                  <a:fillRect l="-4808" b="-454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3F8A0298-9673-447E-6894-3B16C360428A}"/>
                  </a:ext>
                </a:extLst>
              </p:cNvPr>
              <p:cNvSpPr/>
              <p:nvPr/>
            </p:nvSpPr>
            <p:spPr>
              <a:xfrm>
                <a:off x="5203369" y="4027712"/>
                <a:ext cx="1894114" cy="140426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p:txBody>
          </p:sp>
        </mc:Choice>
        <mc:Fallback xmlns="">
          <p:sp>
            <p:nvSpPr>
              <p:cNvPr id="10" name="Rectangle 9">
                <a:extLst>
                  <a:ext uri="{FF2B5EF4-FFF2-40B4-BE49-F238E27FC236}">
                    <a16:creationId xmlns:a16="http://schemas.microsoft.com/office/drawing/2014/main" id="{3F8A0298-9673-447E-6894-3B16C360428A}"/>
                  </a:ext>
                </a:extLst>
              </p:cNvPr>
              <p:cNvSpPr>
                <a:spLocks noRot="1" noChangeAspect="1" noMove="1" noResize="1" noEditPoints="1" noAdjustHandles="1" noChangeArrowheads="1" noChangeShapeType="1" noTextEdit="1"/>
              </p:cNvSpPr>
              <p:nvPr/>
            </p:nvSpPr>
            <p:spPr>
              <a:xfrm>
                <a:off x="5203369" y="4027712"/>
                <a:ext cx="1894114" cy="1404260"/>
              </a:xfrm>
              <a:prstGeom prst="rect">
                <a:avLst/>
              </a:prstGeom>
              <a:blipFill>
                <a:blip r:embed="rId9"/>
                <a:stretch>
                  <a:fillRect l="-4808" b="-172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30884A17-7373-FED6-361B-9E3C3FD5C291}"/>
                  </a:ext>
                </a:extLst>
              </p:cNvPr>
              <p:cNvSpPr/>
              <p:nvPr/>
            </p:nvSpPr>
            <p:spPr>
              <a:xfrm>
                <a:off x="7489369" y="4060369"/>
                <a:ext cx="1665518" cy="137160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p:txBody>
          </p:sp>
        </mc:Choice>
        <mc:Fallback xmlns="">
          <p:sp>
            <p:nvSpPr>
              <p:cNvPr id="11" name="Rectangle 10">
                <a:extLst>
                  <a:ext uri="{FF2B5EF4-FFF2-40B4-BE49-F238E27FC236}">
                    <a16:creationId xmlns:a16="http://schemas.microsoft.com/office/drawing/2014/main" id="{30884A17-7373-FED6-361B-9E3C3FD5C291}"/>
                  </a:ext>
                </a:extLst>
              </p:cNvPr>
              <p:cNvSpPr>
                <a:spLocks noRot="1" noChangeAspect="1" noMove="1" noResize="1" noEditPoints="1" noAdjustHandles="1" noChangeArrowheads="1" noChangeShapeType="1" noTextEdit="1"/>
              </p:cNvSpPr>
              <p:nvPr/>
            </p:nvSpPr>
            <p:spPr>
              <a:xfrm>
                <a:off x="7489369" y="4060369"/>
                <a:ext cx="1665518" cy="1371604"/>
              </a:xfrm>
              <a:prstGeom prst="rect">
                <a:avLst/>
              </a:prstGeom>
              <a:blipFill>
                <a:blip r:embed="rId10"/>
                <a:stretch>
                  <a:fillRect l="-5455" b="-308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D343C50-297B-3028-C5E4-6568E37AF6E3}"/>
                  </a:ext>
                </a:extLst>
              </p:cNvPr>
              <p:cNvSpPr/>
              <p:nvPr/>
            </p:nvSpPr>
            <p:spPr>
              <a:xfrm>
                <a:off x="9622968" y="3984169"/>
                <a:ext cx="1545776" cy="59871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p:txBody>
          </p:sp>
        </mc:Choice>
        <mc:Fallback xmlns="">
          <p:sp>
            <p:nvSpPr>
              <p:cNvPr id="12" name="Rectangle 11">
                <a:extLst>
                  <a:ext uri="{FF2B5EF4-FFF2-40B4-BE49-F238E27FC236}">
                    <a16:creationId xmlns:a16="http://schemas.microsoft.com/office/drawing/2014/main" id="{ED343C50-297B-3028-C5E4-6568E37AF6E3}"/>
                  </a:ext>
                </a:extLst>
              </p:cNvPr>
              <p:cNvSpPr>
                <a:spLocks noRot="1" noChangeAspect="1" noMove="1" noResize="1" noEditPoints="1" noAdjustHandles="1" noChangeArrowheads="1" noChangeShapeType="1" noTextEdit="1"/>
              </p:cNvSpPr>
              <p:nvPr/>
            </p:nvSpPr>
            <p:spPr>
              <a:xfrm>
                <a:off x="9622968" y="3984169"/>
                <a:ext cx="1545776" cy="598717"/>
              </a:xfrm>
              <a:prstGeom prst="rect">
                <a:avLst/>
              </a:prstGeom>
              <a:blipFill>
                <a:blip r:embed="rId11"/>
                <a:stretch>
                  <a:fillRect l="-5882" b="-1000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FACDA6B6-9121-4A32-1828-CFAB88B44678}"/>
                  </a:ext>
                </a:extLst>
              </p:cNvPr>
              <p:cNvSpPr/>
              <p:nvPr/>
            </p:nvSpPr>
            <p:spPr>
              <a:xfrm>
                <a:off x="9612075" y="1589313"/>
                <a:ext cx="1785257" cy="203562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 *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.(E)</a:t>
                </a:r>
              </a:p>
              <a:p>
                <a:r>
                  <a:rPr lang="en-IN" sz="2400" dirty="0">
                    <a:solidFill>
                      <a:schemeClr val="tx1"/>
                    </a:solidFill>
                  </a:rPr>
                  <a:t>E </a:t>
                </a:r>
                <a14:m>
                  <m:oMath xmlns:m="http://schemas.openxmlformats.org/officeDocument/2006/math">
                    <m:r>
                      <a:rPr lang="en-IN" sz="2400" b="0" i="1" smtClean="0">
                        <a:solidFill>
                          <a:schemeClr val="tx1"/>
                        </a:solidFill>
                        <a:latin typeface="Cambria Math" panose="02040503050406030204" pitchFamily="18" charset="0"/>
                      </a:rPr>
                      <m:t>→</m:t>
                    </m:r>
                  </m:oMath>
                </a14:m>
                <a:r>
                  <a:rPr lang="en-IN" sz="2400" dirty="0">
                    <a:solidFill>
                      <a:schemeClr val="tx1"/>
                    </a:solidFill>
                  </a:rPr>
                  <a:t> .id</a:t>
                </a:r>
              </a:p>
            </p:txBody>
          </p:sp>
        </mc:Choice>
        <mc:Fallback xmlns="">
          <p:sp>
            <p:nvSpPr>
              <p:cNvPr id="13" name="Rectangle 12">
                <a:extLst>
                  <a:ext uri="{FF2B5EF4-FFF2-40B4-BE49-F238E27FC236}">
                    <a16:creationId xmlns:a16="http://schemas.microsoft.com/office/drawing/2014/main" id="{FACDA6B6-9121-4A32-1828-CFAB88B44678}"/>
                  </a:ext>
                </a:extLst>
              </p:cNvPr>
              <p:cNvSpPr>
                <a:spLocks noRot="1" noChangeAspect="1" noMove="1" noResize="1" noEditPoints="1" noAdjustHandles="1" noChangeArrowheads="1" noChangeShapeType="1" noTextEdit="1"/>
              </p:cNvSpPr>
              <p:nvPr/>
            </p:nvSpPr>
            <p:spPr>
              <a:xfrm>
                <a:off x="9612075" y="1589313"/>
                <a:ext cx="1785257" cy="2035629"/>
              </a:xfrm>
              <a:prstGeom prst="rect">
                <a:avLst/>
              </a:prstGeom>
              <a:blipFill>
                <a:blip r:embed="rId12"/>
                <a:stretch>
                  <a:fillRect l="-5085" b="-357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B620745-9516-FA3F-976D-91318B177FED}"/>
                  </a:ext>
                </a:extLst>
              </p:cNvPr>
              <p:cNvSpPr txBox="1"/>
              <p:nvPr/>
            </p:nvSpPr>
            <p:spPr>
              <a:xfrm>
                <a:off x="1752606" y="1486581"/>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0</m:t>
                          </m:r>
                        </m:sub>
                      </m:sSub>
                    </m:oMath>
                  </m:oMathPara>
                </a14:m>
                <a:endParaRPr lang="en-IN" sz="2400" dirty="0"/>
              </a:p>
            </p:txBody>
          </p:sp>
        </mc:Choice>
        <mc:Fallback xmlns="">
          <p:sp>
            <p:nvSpPr>
              <p:cNvPr id="14" name="TextBox 13">
                <a:extLst>
                  <a:ext uri="{FF2B5EF4-FFF2-40B4-BE49-F238E27FC236}">
                    <a16:creationId xmlns:a16="http://schemas.microsoft.com/office/drawing/2014/main" id="{5B620745-9516-FA3F-976D-91318B177FED}"/>
                  </a:ext>
                </a:extLst>
              </p:cNvPr>
              <p:cNvSpPr txBox="1">
                <a:spLocks noRot="1" noChangeAspect="1" noMove="1" noResize="1" noEditPoints="1" noAdjustHandles="1" noChangeArrowheads="1" noChangeShapeType="1" noTextEdit="1"/>
              </p:cNvSpPr>
              <p:nvPr/>
            </p:nvSpPr>
            <p:spPr>
              <a:xfrm>
                <a:off x="1752606" y="1486581"/>
                <a:ext cx="653143" cy="461665"/>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771F6437-6C89-B38E-C706-4F8C9339163D}"/>
                  </a:ext>
                </a:extLst>
              </p:cNvPr>
              <p:cNvSpPr txBox="1"/>
              <p:nvPr/>
            </p:nvSpPr>
            <p:spPr>
              <a:xfrm>
                <a:off x="4136576" y="1508352"/>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1</m:t>
                          </m:r>
                        </m:sub>
                      </m:sSub>
                    </m:oMath>
                  </m:oMathPara>
                </a14:m>
                <a:endParaRPr lang="en-IN" sz="2400" dirty="0"/>
              </a:p>
            </p:txBody>
          </p:sp>
        </mc:Choice>
        <mc:Fallback xmlns="">
          <p:sp>
            <p:nvSpPr>
              <p:cNvPr id="15" name="TextBox 14">
                <a:extLst>
                  <a:ext uri="{FF2B5EF4-FFF2-40B4-BE49-F238E27FC236}">
                    <a16:creationId xmlns:a16="http://schemas.microsoft.com/office/drawing/2014/main" id="{771F6437-6C89-B38E-C706-4F8C9339163D}"/>
                  </a:ext>
                </a:extLst>
              </p:cNvPr>
              <p:cNvSpPr txBox="1">
                <a:spLocks noRot="1" noChangeAspect="1" noMove="1" noResize="1" noEditPoints="1" noAdjustHandles="1" noChangeArrowheads="1" noChangeShapeType="1" noTextEdit="1"/>
              </p:cNvSpPr>
              <p:nvPr/>
            </p:nvSpPr>
            <p:spPr>
              <a:xfrm>
                <a:off x="4136576" y="1508352"/>
                <a:ext cx="653143" cy="461665"/>
              </a:xfrm>
              <a:prstGeom prst="rect">
                <a:avLst/>
              </a:prstGeom>
              <a:blipFill>
                <a:blip r:embed="rId14"/>
                <a:stretch>
                  <a:fillRect b="-131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62C62A5-B59B-3AB1-CC47-E39EF040FD14}"/>
                  </a:ext>
                </a:extLst>
              </p:cNvPr>
              <p:cNvSpPr txBox="1"/>
              <p:nvPr/>
            </p:nvSpPr>
            <p:spPr>
              <a:xfrm>
                <a:off x="6389918" y="1584552"/>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2</m:t>
                          </m:r>
                        </m:sub>
                      </m:sSub>
                    </m:oMath>
                  </m:oMathPara>
                </a14:m>
                <a:endParaRPr lang="en-IN" sz="2400" dirty="0"/>
              </a:p>
            </p:txBody>
          </p:sp>
        </mc:Choice>
        <mc:Fallback xmlns="">
          <p:sp>
            <p:nvSpPr>
              <p:cNvPr id="16" name="TextBox 15">
                <a:extLst>
                  <a:ext uri="{FF2B5EF4-FFF2-40B4-BE49-F238E27FC236}">
                    <a16:creationId xmlns:a16="http://schemas.microsoft.com/office/drawing/2014/main" id="{B62C62A5-B59B-3AB1-CC47-E39EF040FD14}"/>
                  </a:ext>
                </a:extLst>
              </p:cNvPr>
              <p:cNvSpPr txBox="1">
                <a:spLocks noRot="1" noChangeAspect="1" noMove="1" noResize="1" noEditPoints="1" noAdjustHandles="1" noChangeArrowheads="1" noChangeShapeType="1" noTextEdit="1"/>
              </p:cNvSpPr>
              <p:nvPr/>
            </p:nvSpPr>
            <p:spPr>
              <a:xfrm>
                <a:off x="6389918" y="1584552"/>
                <a:ext cx="653143" cy="461665"/>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2987D08-BFA2-A3E9-9E6F-D30D8011E59B}"/>
                  </a:ext>
                </a:extLst>
              </p:cNvPr>
              <p:cNvSpPr txBox="1"/>
              <p:nvPr/>
            </p:nvSpPr>
            <p:spPr>
              <a:xfrm>
                <a:off x="8251375" y="1584552"/>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3</m:t>
                          </m:r>
                        </m:sub>
                      </m:sSub>
                    </m:oMath>
                  </m:oMathPara>
                </a14:m>
                <a:endParaRPr lang="en-IN" sz="2400" dirty="0"/>
              </a:p>
            </p:txBody>
          </p:sp>
        </mc:Choice>
        <mc:Fallback xmlns="">
          <p:sp>
            <p:nvSpPr>
              <p:cNvPr id="17" name="TextBox 16">
                <a:extLst>
                  <a:ext uri="{FF2B5EF4-FFF2-40B4-BE49-F238E27FC236}">
                    <a16:creationId xmlns:a16="http://schemas.microsoft.com/office/drawing/2014/main" id="{D2987D08-BFA2-A3E9-9E6F-D30D8011E59B}"/>
                  </a:ext>
                </a:extLst>
              </p:cNvPr>
              <p:cNvSpPr txBox="1">
                <a:spLocks noRot="1" noChangeAspect="1" noMove="1" noResize="1" noEditPoints="1" noAdjustHandles="1" noChangeArrowheads="1" noChangeShapeType="1" noTextEdit="1"/>
              </p:cNvSpPr>
              <p:nvPr/>
            </p:nvSpPr>
            <p:spPr>
              <a:xfrm>
                <a:off x="8251375" y="1584552"/>
                <a:ext cx="653143" cy="461665"/>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056E7F5A-FA5D-CC2E-5983-8A934456C3E9}"/>
                  </a:ext>
                </a:extLst>
              </p:cNvPr>
              <p:cNvSpPr txBox="1"/>
              <p:nvPr/>
            </p:nvSpPr>
            <p:spPr>
              <a:xfrm>
                <a:off x="10885716" y="1551896"/>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4</m:t>
                          </m:r>
                        </m:sub>
                      </m:sSub>
                    </m:oMath>
                  </m:oMathPara>
                </a14:m>
                <a:endParaRPr lang="en-IN" sz="2400" dirty="0"/>
              </a:p>
            </p:txBody>
          </p:sp>
        </mc:Choice>
        <mc:Fallback xmlns="">
          <p:sp>
            <p:nvSpPr>
              <p:cNvPr id="18" name="TextBox 17">
                <a:extLst>
                  <a:ext uri="{FF2B5EF4-FFF2-40B4-BE49-F238E27FC236}">
                    <a16:creationId xmlns:a16="http://schemas.microsoft.com/office/drawing/2014/main" id="{056E7F5A-FA5D-CC2E-5983-8A934456C3E9}"/>
                  </a:ext>
                </a:extLst>
              </p:cNvPr>
              <p:cNvSpPr txBox="1">
                <a:spLocks noRot="1" noChangeAspect="1" noMove="1" noResize="1" noEditPoints="1" noAdjustHandles="1" noChangeArrowheads="1" noChangeShapeType="1" noTextEdit="1"/>
              </p:cNvSpPr>
              <p:nvPr/>
            </p:nvSpPr>
            <p:spPr>
              <a:xfrm>
                <a:off x="10885716" y="1551896"/>
                <a:ext cx="653143" cy="461665"/>
              </a:xfrm>
              <a:prstGeom prst="rect">
                <a:avLst/>
              </a:prstGeom>
              <a:blipFill>
                <a:blip r:embed="rId17"/>
                <a:stretch>
                  <a:fillRect b="-1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F71961F-03AB-F7EA-E2B4-CED4DFB98EDF}"/>
                  </a:ext>
                </a:extLst>
              </p:cNvPr>
              <p:cNvSpPr txBox="1"/>
              <p:nvPr/>
            </p:nvSpPr>
            <p:spPr>
              <a:xfrm>
                <a:off x="1774385" y="4012067"/>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5</m:t>
                          </m:r>
                        </m:sub>
                      </m:sSub>
                    </m:oMath>
                  </m:oMathPara>
                </a14:m>
                <a:endParaRPr lang="en-IN" sz="2400" dirty="0"/>
              </a:p>
            </p:txBody>
          </p:sp>
        </mc:Choice>
        <mc:Fallback xmlns="">
          <p:sp>
            <p:nvSpPr>
              <p:cNvPr id="19" name="TextBox 18">
                <a:extLst>
                  <a:ext uri="{FF2B5EF4-FFF2-40B4-BE49-F238E27FC236}">
                    <a16:creationId xmlns:a16="http://schemas.microsoft.com/office/drawing/2014/main" id="{FF71961F-03AB-F7EA-E2B4-CED4DFB98EDF}"/>
                  </a:ext>
                </a:extLst>
              </p:cNvPr>
              <p:cNvSpPr txBox="1">
                <a:spLocks noRot="1" noChangeAspect="1" noMove="1" noResize="1" noEditPoints="1" noAdjustHandles="1" noChangeArrowheads="1" noChangeShapeType="1" noTextEdit="1"/>
              </p:cNvSpPr>
              <p:nvPr/>
            </p:nvSpPr>
            <p:spPr>
              <a:xfrm>
                <a:off x="1774385" y="4012067"/>
                <a:ext cx="653143" cy="461665"/>
              </a:xfrm>
              <a:prstGeom prst="rect">
                <a:avLst/>
              </a:prstGeom>
              <a:blipFill>
                <a:blip r:embed="rId18"/>
                <a:stretch>
                  <a:fillRect b="-131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8491F6D-4716-5001-F542-63907928566B}"/>
                  </a:ext>
                </a:extLst>
              </p:cNvPr>
              <p:cNvSpPr txBox="1"/>
              <p:nvPr/>
            </p:nvSpPr>
            <p:spPr>
              <a:xfrm>
                <a:off x="4169241" y="3957639"/>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6</m:t>
                          </m:r>
                        </m:sub>
                      </m:sSub>
                    </m:oMath>
                  </m:oMathPara>
                </a14:m>
                <a:endParaRPr lang="en-IN" sz="2400" dirty="0"/>
              </a:p>
            </p:txBody>
          </p:sp>
        </mc:Choice>
        <mc:Fallback xmlns="">
          <p:sp>
            <p:nvSpPr>
              <p:cNvPr id="20" name="TextBox 19">
                <a:extLst>
                  <a:ext uri="{FF2B5EF4-FFF2-40B4-BE49-F238E27FC236}">
                    <a16:creationId xmlns:a16="http://schemas.microsoft.com/office/drawing/2014/main" id="{E8491F6D-4716-5001-F542-63907928566B}"/>
                  </a:ext>
                </a:extLst>
              </p:cNvPr>
              <p:cNvSpPr txBox="1">
                <a:spLocks noRot="1" noChangeAspect="1" noMove="1" noResize="1" noEditPoints="1" noAdjustHandles="1" noChangeArrowheads="1" noChangeShapeType="1" noTextEdit="1"/>
              </p:cNvSpPr>
              <p:nvPr/>
            </p:nvSpPr>
            <p:spPr>
              <a:xfrm>
                <a:off x="4169241" y="3957639"/>
                <a:ext cx="653143" cy="461665"/>
              </a:xfrm>
              <a:prstGeom prst="rect">
                <a:avLst/>
              </a:prstGeom>
              <a:blipFill>
                <a:blip r:embed="rId19"/>
                <a:stretch>
                  <a:fillRect b="-131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26855DCB-0B13-3877-816E-2111FD144775}"/>
                  </a:ext>
                </a:extLst>
              </p:cNvPr>
              <p:cNvSpPr txBox="1"/>
              <p:nvPr/>
            </p:nvSpPr>
            <p:spPr>
              <a:xfrm>
                <a:off x="6542326" y="3968525"/>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7</m:t>
                          </m:r>
                        </m:sub>
                      </m:sSub>
                    </m:oMath>
                  </m:oMathPara>
                </a14:m>
                <a:endParaRPr lang="en-IN" sz="2400" dirty="0"/>
              </a:p>
            </p:txBody>
          </p:sp>
        </mc:Choice>
        <mc:Fallback xmlns="">
          <p:sp>
            <p:nvSpPr>
              <p:cNvPr id="21" name="TextBox 20">
                <a:extLst>
                  <a:ext uri="{FF2B5EF4-FFF2-40B4-BE49-F238E27FC236}">
                    <a16:creationId xmlns:a16="http://schemas.microsoft.com/office/drawing/2014/main" id="{26855DCB-0B13-3877-816E-2111FD144775}"/>
                  </a:ext>
                </a:extLst>
              </p:cNvPr>
              <p:cNvSpPr txBox="1">
                <a:spLocks noRot="1" noChangeAspect="1" noMove="1" noResize="1" noEditPoints="1" noAdjustHandles="1" noChangeArrowheads="1" noChangeShapeType="1" noTextEdit="1"/>
              </p:cNvSpPr>
              <p:nvPr/>
            </p:nvSpPr>
            <p:spPr>
              <a:xfrm>
                <a:off x="6542326" y="3968525"/>
                <a:ext cx="653143" cy="461665"/>
              </a:xfrm>
              <a:prstGeom prst="rect">
                <a:avLst/>
              </a:prstGeom>
              <a:blipFill>
                <a:blip r:embed="rId20"/>
                <a:stretch>
                  <a:fillRect b="-131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0F15251-D6B0-9FB5-831F-2659D343FF36}"/>
                  </a:ext>
                </a:extLst>
              </p:cNvPr>
              <p:cNvSpPr txBox="1"/>
              <p:nvPr/>
            </p:nvSpPr>
            <p:spPr>
              <a:xfrm>
                <a:off x="8686810" y="4033838"/>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8</m:t>
                          </m:r>
                        </m:sub>
                      </m:sSub>
                    </m:oMath>
                  </m:oMathPara>
                </a14:m>
                <a:endParaRPr lang="en-IN" sz="2400" dirty="0"/>
              </a:p>
            </p:txBody>
          </p:sp>
        </mc:Choice>
        <mc:Fallback xmlns="">
          <p:sp>
            <p:nvSpPr>
              <p:cNvPr id="22" name="TextBox 21">
                <a:extLst>
                  <a:ext uri="{FF2B5EF4-FFF2-40B4-BE49-F238E27FC236}">
                    <a16:creationId xmlns:a16="http://schemas.microsoft.com/office/drawing/2014/main" id="{70F15251-D6B0-9FB5-831F-2659D343FF36}"/>
                  </a:ext>
                </a:extLst>
              </p:cNvPr>
              <p:cNvSpPr txBox="1">
                <a:spLocks noRot="1" noChangeAspect="1" noMove="1" noResize="1" noEditPoints="1" noAdjustHandles="1" noChangeArrowheads="1" noChangeShapeType="1" noTextEdit="1"/>
              </p:cNvSpPr>
              <p:nvPr/>
            </p:nvSpPr>
            <p:spPr>
              <a:xfrm>
                <a:off x="8686810" y="4033838"/>
                <a:ext cx="653143" cy="461665"/>
              </a:xfrm>
              <a:prstGeom prst="rect">
                <a:avLst/>
              </a:prstGeom>
              <a:blipFill>
                <a:blip r:embed="rId21"/>
                <a:stretch>
                  <a:fillRect b="-1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79F5B0AF-B215-6A58-82AD-DB1B967FA1C3}"/>
                  </a:ext>
                </a:extLst>
              </p:cNvPr>
              <p:cNvSpPr txBox="1"/>
              <p:nvPr/>
            </p:nvSpPr>
            <p:spPr>
              <a:xfrm>
                <a:off x="10689782" y="3892324"/>
                <a:ext cx="653143"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400" b="0" i="1" smtClean="0">
                              <a:solidFill>
                                <a:schemeClr val="accent1"/>
                              </a:solidFill>
                              <a:latin typeface="Cambria Math" panose="02040503050406030204" pitchFamily="18" charset="0"/>
                            </a:rPr>
                          </m:ctrlPr>
                        </m:sSubPr>
                        <m:e>
                          <m:r>
                            <a:rPr lang="en-IN" sz="2400" b="0" i="1" smtClean="0">
                              <a:solidFill>
                                <a:schemeClr val="accent1"/>
                              </a:solidFill>
                              <a:latin typeface="Cambria Math" panose="02040503050406030204" pitchFamily="18" charset="0"/>
                            </a:rPr>
                            <m:t>𝐼</m:t>
                          </m:r>
                        </m:e>
                        <m:sub>
                          <m:r>
                            <a:rPr lang="en-IN" sz="2400" b="0" i="1" smtClean="0">
                              <a:solidFill>
                                <a:schemeClr val="accent1"/>
                              </a:solidFill>
                              <a:latin typeface="Cambria Math" panose="02040503050406030204" pitchFamily="18" charset="0"/>
                            </a:rPr>
                            <m:t>9</m:t>
                          </m:r>
                        </m:sub>
                      </m:sSub>
                    </m:oMath>
                  </m:oMathPara>
                </a14:m>
                <a:endParaRPr lang="en-IN" sz="2400" dirty="0"/>
              </a:p>
            </p:txBody>
          </p:sp>
        </mc:Choice>
        <mc:Fallback xmlns="">
          <p:sp>
            <p:nvSpPr>
              <p:cNvPr id="23" name="TextBox 22">
                <a:extLst>
                  <a:ext uri="{FF2B5EF4-FFF2-40B4-BE49-F238E27FC236}">
                    <a16:creationId xmlns:a16="http://schemas.microsoft.com/office/drawing/2014/main" id="{79F5B0AF-B215-6A58-82AD-DB1B967FA1C3}"/>
                  </a:ext>
                </a:extLst>
              </p:cNvPr>
              <p:cNvSpPr txBox="1">
                <a:spLocks noRot="1" noChangeAspect="1" noMove="1" noResize="1" noEditPoints="1" noAdjustHandles="1" noChangeArrowheads="1" noChangeShapeType="1" noTextEdit="1"/>
              </p:cNvSpPr>
              <p:nvPr/>
            </p:nvSpPr>
            <p:spPr>
              <a:xfrm>
                <a:off x="10689782" y="3892324"/>
                <a:ext cx="653143" cy="461665"/>
              </a:xfrm>
              <a:prstGeom prst="rect">
                <a:avLst/>
              </a:prstGeom>
              <a:blipFill>
                <a:blip r:embed="rId22"/>
                <a:stretch>
                  <a:fillRect b="-1333"/>
                </a:stretch>
              </a:blipFill>
            </p:spPr>
            <p:txBody>
              <a:bodyPr/>
              <a:lstStyle/>
              <a:p>
                <a:r>
                  <a:rPr lang="en-IN">
                    <a:noFill/>
                  </a:rPr>
                  <a:t> </a:t>
                </a:r>
              </a:p>
            </p:txBody>
          </p:sp>
        </mc:Fallback>
      </mc:AlternateContent>
    </p:spTree>
    <p:extLst>
      <p:ext uri="{BB962C8B-B14F-4D97-AF65-F5344CB8AC3E}">
        <p14:creationId xmlns:p14="http://schemas.microsoft.com/office/powerpoint/2010/main" val="3159681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35E46-60E7-FB69-ADB8-3F1C37D348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D3CEB0-E35A-9379-FAF4-8B175A826FF7}"/>
              </a:ext>
            </a:extLst>
          </p:cNvPr>
          <p:cNvSpPr>
            <a:spLocks noGrp="1"/>
          </p:cNvSpPr>
          <p:nvPr>
            <p:ph type="title"/>
          </p:nvPr>
        </p:nvSpPr>
        <p:spPr/>
        <p:txBody>
          <a:bodyPr/>
          <a:lstStyle/>
          <a:p>
            <a:r>
              <a:rPr lang="en-IN" dirty="0"/>
              <a:t>Ambiguous grammar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748990-E45B-4B1C-D4BD-CEF4242FB663}"/>
                  </a:ext>
                </a:extLst>
              </p:cNvPr>
              <p:cNvSpPr>
                <a:spLocks noGrp="1"/>
              </p:cNvSpPr>
              <p:nvPr>
                <p:ph idx="1"/>
              </p:nvPr>
            </p:nvSpPr>
            <p:spPr/>
            <p:txBody>
              <a:bodyPr/>
              <a:lstStyle/>
              <a:p>
                <a:r>
                  <a:rPr lang="en-IN" dirty="0"/>
                  <a:t>The shift-reduce conflict could be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7</m:t>
                        </m:r>
                      </m:sub>
                    </m:sSub>
                  </m:oMath>
                </a14:m>
                <a:r>
                  <a:rPr lang="en-IN" dirty="0"/>
                  <a:t>, or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8</m:t>
                        </m:r>
                      </m:sub>
                    </m:sSub>
                  </m:oMath>
                </a14:m>
                <a:endParaRPr lang="en-IN" dirty="0"/>
              </a:p>
              <a:p>
                <a:endParaRPr lang="en-IN" dirty="0"/>
              </a:p>
              <a:p>
                <a:r>
                  <a:rPr lang="en-IN" dirty="0"/>
                  <a:t>FOLLOW(E’) = {$}, FOLLOW(E) = {$, +, *, )}</a:t>
                </a:r>
              </a:p>
              <a:p>
                <a:endParaRPr lang="en-IN" dirty="0"/>
              </a:p>
              <a:p>
                <a:r>
                  <a:rPr lang="en-IN" dirty="0"/>
                  <a:t>No shift-reduce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oMath>
                </a14:m>
                <a:endParaRPr lang="en-IN" dirty="0"/>
              </a:p>
              <a:p>
                <a:pPr lvl="1"/>
                <a:r>
                  <a:rPr lang="en-IN" dirty="0"/>
                  <a:t>Shift if the next input symbol is + or *</a:t>
                </a:r>
              </a:p>
              <a:p>
                <a:pPr lvl="1"/>
                <a:r>
                  <a:rPr lang="en-IN" dirty="0"/>
                  <a:t>Reduce if the next input symbol is $</a:t>
                </a:r>
              </a:p>
              <a:p>
                <a:endParaRPr lang="en-IN" dirty="0"/>
              </a:p>
            </p:txBody>
          </p:sp>
        </mc:Choice>
        <mc:Fallback xmlns="">
          <p:sp>
            <p:nvSpPr>
              <p:cNvPr id="3" name="Content Placeholder 2">
                <a:extLst>
                  <a:ext uri="{FF2B5EF4-FFF2-40B4-BE49-F238E27FC236}">
                    <a16:creationId xmlns:a16="http://schemas.microsoft.com/office/drawing/2014/main" id="{8B748990-E45B-4B1C-D4BD-CEF4242FB66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39727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C41F-2A22-D16D-EE89-8C0AF0AB9719}"/>
              </a:ext>
            </a:extLst>
          </p:cNvPr>
          <p:cNvSpPr>
            <a:spLocks noGrp="1"/>
          </p:cNvSpPr>
          <p:nvPr>
            <p:ph type="title"/>
          </p:nvPr>
        </p:nvSpPr>
        <p:spPr/>
        <p:txBody>
          <a:bodyPr/>
          <a:lstStyle/>
          <a:p>
            <a:r>
              <a:rPr lang="en-IN" dirty="0"/>
              <a:t>Ambiguous grammar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6C9EEC-35CF-501D-EA3F-90FD38BD835D}"/>
                  </a:ext>
                </a:extLst>
              </p:cNvPr>
              <p:cNvSpPr>
                <a:spLocks noGrp="1"/>
              </p:cNvSpPr>
              <p:nvPr>
                <p:ph idx="1"/>
              </p:nvPr>
            </p:nvSpPr>
            <p:spPr/>
            <p:txBody>
              <a:bodyPr>
                <a:normAutofit fontScale="85000" lnSpcReduction="20000"/>
              </a:bodyPr>
              <a:lstStyle/>
              <a:p>
                <a:r>
                  <a:rPr lang="en-IN" dirty="0"/>
                  <a:t>The shift-reduce conflict could be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7</m:t>
                        </m:r>
                      </m:sub>
                    </m:sSub>
                  </m:oMath>
                </a14:m>
                <a:r>
                  <a:rPr lang="en-IN" dirty="0"/>
                  <a:t>, or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8</m:t>
                        </m:r>
                      </m:sub>
                    </m:sSub>
                  </m:oMath>
                </a14:m>
                <a:endParaRPr lang="en-IN" dirty="0"/>
              </a:p>
              <a:p>
                <a:endParaRPr lang="en-IN" dirty="0"/>
              </a:p>
              <a:p>
                <a:r>
                  <a:rPr lang="en-IN" dirty="0"/>
                  <a:t>FOLLOW(E’) = {$}, FOLLOW(E) = {$, +, *, )}</a:t>
                </a:r>
              </a:p>
              <a:p>
                <a:endParaRPr lang="en-IN" dirty="0"/>
              </a:p>
              <a:p>
                <a:r>
                  <a:rPr lang="en-IN" dirty="0"/>
                  <a:t>Shift-reduce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7</m:t>
                        </m:r>
                      </m:sub>
                    </m:sSub>
                  </m:oMath>
                </a14:m>
                <a:endParaRPr lang="en-IN" dirty="0"/>
              </a:p>
              <a:p>
                <a:pPr lvl="1"/>
                <a:r>
                  <a:rPr lang="en-IN" dirty="0"/>
                  <a:t>Shift if the next input symbol is + or *</a:t>
                </a:r>
              </a:p>
              <a:p>
                <a:pPr lvl="1"/>
                <a:r>
                  <a:rPr lang="en-IN" dirty="0"/>
                  <a:t>Reduce if the next input symbol is in {$, +, *, )} and the top of the stack is E + E</a:t>
                </a:r>
              </a:p>
              <a:p>
                <a:pPr lvl="1"/>
                <a:endParaRPr lang="en-IN" dirty="0"/>
              </a:p>
              <a:p>
                <a:r>
                  <a:rPr lang="en-IN" dirty="0"/>
                  <a:t>Resolving the conflict</a:t>
                </a:r>
              </a:p>
              <a:p>
                <a:pPr lvl="1"/>
                <a:r>
                  <a:rPr lang="en-IN" dirty="0"/>
                  <a:t>If * has higher precedence than +</a:t>
                </a:r>
              </a:p>
              <a:p>
                <a:pPr lvl="2"/>
                <a:r>
                  <a:rPr lang="en-IN" dirty="0"/>
                  <a:t>When the next symbol is *, we can shift without ambiguity</a:t>
                </a:r>
              </a:p>
              <a:p>
                <a:pPr lvl="1"/>
                <a:r>
                  <a:rPr lang="en-IN" dirty="0"/>
                  <a:t>If + is left associative</a:t>
                </a:r>
              </a:p>
              <a:p>
                <a:pPr lvl="2"/>
                <a:r>
                  <a:rPr lang="en-IN" dirty="0"/>
                  <a:t>When the next symbol is +, we can reduce without ambiguity</a:t>
                </a:r>
              </a:p>
              <a:p>
                <a:endParaRPr lang="en-IN" dirty="0"/>
              </a:p>
            </p:txBody>
          </p:sp>
        </mc:Choice>
        <mc:Fallback xmlns="">
          <p:sp>
            <p:nvSpPr>
              <p:cNvPr id="3" name="Content Placeholder 2">
                <a:extLst>
                  <a:ext uri="{FF2B5EF4-FFF2-40B4-BE49-F238E27FC236}">
                    <a16:creationId xmlns:a16="http://schemas.microsoft.com/office/drawing/2014/main" id="{E26C9EEC-35CF-501D-EA3F-90FD38BD835D}"/>
                  </a:ext>
                </a:extLst>
              </p:cNvPr>
              <p:cNvSpPr>
                <a:spLocks noGrp="1" noRot="1" noChangeAspect="1" noMove="1" noResize="1" noEditPoints="1" noAdjustHandles="1" noChangeArrowheads="1" noChangeShapeType="1" noTextEdit="1"/>
              </p:cNvSpPr>
              <p:nvPr>
                <p:ph idx="1"/>
              </p:nvPr>
            </p:nvSpPr>
            <p:spPr>
              <a:blipFill>
                <a:blip r:embed="rId3"/>
                <a:stretch>
                  <a:fillRect l="-812" t="-3221"/>
                </a:stretch>
              </a:blipFill>
            </p:spPr>
            <p:txBody>
              <a:bodyPr/>
              <a:lstStyle/>
              <a:p>
                <a:r>
                  <a:rPr lang="en-IN">
                    <a:noFill/>
                  </a:rPr>
                  <a:t> </a:t>
                </a:r>
              </a:p>
            </p:txBody>
          </p:sp>
        </mc:Fallback>
      </mc:AlternateContent>
    </p:spTree>
    <p:extLst>
      <p:ext uri="{BB962C8B-B14F-4D97-AF65-F5344CB8AC3E}">
        <p14:creationId xmlns:p14="http://schemas.microsoft.com/office/powerpoint/2010/main" val="483322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A39C2-09B3-F78A-6963-3878188A7E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6EACE6-EB6B-70EA-056E-823A523D1904}"/>
              </a:ext>
            </a:extLst>
          </p:cNvPr>
          <p:cNvSpPr>
            <a:spLocks noGrp="1"/>
          </p:cNvSpPr>
          <p:nvPr>
            <p:ph type="title"/>
          </p:nvPr>
        </p:nvSpPr>
        <p:spPr/>
        <p:txBody>
          <a:bodyPr/>
          <a:lstStyle/>
          <a:p>
            <a:r>
              <a:rPr lang="en-IN" dirty="0"/>
              <a:t>Ambiguous grammar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309CB97-4CAE-7B1F-E3B0-68583BD07D79}"/>
                  </a:ext>
                </a:extLst>
              </p:cNvPr>
              <p:cNvSpPr>
                <a:spLocks noGrp="1"/>
              </p:cNvSpPr>
              <p:nvPr>
                <p:ph idx="1"/>
              </p:nvPr>
            </p:nvSpPr>
            <p:spPr/>
            <p:txBody>
              <a:bodyPr>
                <a:normAutofit fontScale="85000" lnSpcReduction="20000"/>
              </a:bodyPr>
              <a:lstStyle/>
              <a:p>
                <a:r>
                  <a:rPr lang="en-IN" dirty="0"/>
                  <a:t>The shift-reduce conflict could be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1</m:t>
                        </m:r>
                      </m:sub>
                    </m:sSub>
                  </m:oMath>
                </a14:m>
                <a:r>
                  <a:rPr lang="en-IN" dirty="0"/>
                  <a:t>,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7</m:t>
                        </m:r>
                      </m:sub>
                    </m:sSub>
                  </m:oMath>
                </a14:m>
                <a:r>
                  <a:rPr lang="en-IN" dirty="0"/>
                  <a:t>, or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8</m:t>
                        </m:r>
                      </m:sub>
                    </m:sSub>
                  </m:oMath>
                </a14:m>
                <a:endParaRPr lang="en-IN" dirty="0"/>
              </a:p>
              <a:p>
                <a:endParaRPr lang="en-IN" dirty="0"/>
              </a:p>
              <a:p>
                <a:r>
                  <a:rPr lang="en-IN" dirty="0"/>
                  <a:t>FOLLOW(E’) = {$}, FOLLOW(E) = {$, +, *, )}</a:t>
                </a:r>
              </a:p>
              <a:p>
                <a:endParaRPr lang="en-IN" dirty="0"/>
              </a:p>
              <a:p>
                <a:r>
                  <a:rPr lang="en-IN" dirty="0"/>
                  <a:t>Shift-reduce conflict in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𝐼</m:t>
                        </m:r>
                      </m:e>
                      <m:sub>
                        <m:r>
                          <a:rPr lang="en-IN" b="0" i="1" smtClean="0">
                            <a:latin typeface="Cambria Math" panose="02040503050406030204" pitchFamily="18" charset="0"/>
                          </a:rPr>
                          <m:t>8</m:t>
                        </m:r>
                      </m:sub>
                    </m:sSub>
                  </m:oMath>
                </a14:m>
                <a:endParaRPr lang="en-IN" dirty="0"/>
              </a:p>
              <a:p>
                <a:pPr lvl="1"/>
                <a:r>
                  <a:rPr lang="en-IN" dirty="0"/>
                  <a:t>Shift if the next input symbol is + or *</a:t>
                </a:r>
              </a:p>
              <a:p>
                <a:pPr lvl="1"/>
                <a:r>
                  <a:rPr lang="en-IN" dirty="0"/>
                  <a:t>Reduce if the next input symbol is in {$, +, *, )} and the top of the stack is E * E</a:t>
                </a:r>
              </a:p>
              <a:p>
                <a:pPr lvl="1"/>
                <a:endParaRPr lang="en-IN" dirty="0"/>
              </a:p>
              <a:p>
                <a:r>
                  <a:rPr lang="en-IN" dirty="0"/>
                  <a:t>Resolving the conflict</a:t>
                </a:r>
              </a:p>
              <a:p>
                <a:pPr lvl="1"/>
                <a:r>
                  <a:rPr lang="en-IN" dirty="0"/>
                  <a:t>If * has higher precedence than +</a:t>
                </a:r>
              </a:p>
              <a:p>
                <a:pPr lvl="2"/>
                <a:r>
                  <a:rPr lang="en-IN" dirty="0"/>
                  <a:t>When the next symbol is +, we can reduce without ambiguity</a:t>
                </a:r>
              </a:p>
              <a:p>
                <a:pPr lvl="1"/>
                <a:r>
                  <a:rPr lang="en-IN" dirty="0"/>
                  <a:t>If * is left associative</a:t>
                </a:r>
              </a:p>
              <a:p>
                <a:pPr lvl="2"/>
                <a:r>
                  <a:rPr lang="en-IN" dirty="0"/>
                  <a:t>When the next symbol is *, we can reduce without ambiguity</a:t>
                </a:r>
              </a:p>
              <a:p>
                <a:endParaRPr lang="en-IN" dirty="0"/>
              </a:p>
            </p:txBody>
          </p:sp>
        </mc:Choice>
        <mc:Fallback xmlns="">
          <p:sp>
            <p:nvSpPr>
              <p:cNvPr id="3" name="Content Placeholder 2">
                <a:extLst>
                  <a:ext uri="{FF2B5EF4-FFF2-40B4-BE49-F238E27FC236}">
                    <a16:creationId xmlns:a16="http://schemas.microsoft.com/office/drawing/2014/main" id="{F309CB97-4CAE-7B1F-E3B0-68583BD07D79}"/>
                  </a:ext>
                </a:extLst>
              </p:cNvPr>
              <p:cNvSpPr>
                <a:spLocks noGrp="1" noRot="1" noChangeAspect="1" noMove="1" noResize="1" noEditPoints="1" noAdjustHandles="1" noChangeArrowheads="1" noChangeShapeType="1" noTextEdit="1"/>
              </p:cNvSpPr>
              <p:nvPr>
                <p:ph idx="1"/>
              </p:nvPr>
            </p:nvSpPr>
            <p:spPr>
              <a:blipFill>
                <a:blip r:embed="rId3"/>
                <a:stretch>
                  <a:fillRect l="-812" t="-3221"/>
                </a:stretch>
              </a:blipFill>
            </p:spPr>
            <p:txBody>
              <a:bodyPr/>
              <a:lstStyle/>
              <a:p>
                <a:r>
                  <a:rPr lang="en-IN">
                    <a:noFill/>
                  </a:rPr>
                  <a:t> </a:t>
                </a:r>
              </a:p>
            </p:txBody>
          </p:sp>
        </mc:Fallback>
      </mc:AlternateContent>
    </p:spTree>
    <p:extLst>
      <p:ext uri="{BB962C8B-B14F-4D97-AF65-F5344CB8AC3E}">
        <p14:creationId xmlns:p14="http://schemas.microsoft.com/office/powerpoint/2010/main" val="169175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D4955E-93F3-EF8A-734D-2D61DA8FD9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8B7E1B-D220-E45C-5A70-94FCDA143CD1}"/>
              </a:ext>
            </a:extLst>
          </p:cNvPr>
          <p:cNvSpPr>
            <a:spLocks noGrp="1"/>
          </p:cNvSpPr>
          <p:nvPr>
            <p:ph type="title"/>
          </p:nvPr>
        </p:nvSpPr>
        <p:spPr/>
        <p:txBody>
          <a:bodyPr/>
          <a:lstStyle/>
          <a:p>
            <a:r>
              <a:rPr lang="en-US" dirty="0"/>
              <a:t>LR(0) automaton (DFA)</a:t>
            </a:r>
          </a:p>
        </p:txBody>
      </p:sp>
      <p:sp>
        <p:nvSpPr>
          <p:cNvPr id="3" name="Content Placeholder 2">
            <a:extLst>
              <a:ext uri="{FF2B5EF4-FFF2-40B4-BE49-F238E27FC236}">
                <a16:creationId xmlns:a16="http://schemas.microsoft.com/office/drawing/2014/main" id="{1A288383-6BFD-91DC-98AB-8EAE31D8AB72}"/>
              </a:ext>
            </a:extLst>
          </p:cNvPr>
          <p:cNvSpPr>
            <a:spLocks noGrp="1"/>
          </p:cNvSpPr>
          <p:nvPr>
            <p:ph idx="1"/>
          </p:nvPr>
        </p:nvSpPr>
        <p:spPr/>
        <p:txBody>
          <a:bodyPr>
            <a:normAutofit fontScale="77500" lnSpcReduction="20000"/>
          </a:bodyPr>
          <a:lstStyle/>
          <a:p>
            <a:pPr marL="0" indent="0">
              <a:buNone/>
            </a:pPr>
            <a:r>
              <a:rPr lang="en-US" dirty="0"/>
              <a:t>void DFA(G’) {</a:t>
            </a:r>
          </a:p>
          <a:p>
            <a:pPr marL="0" indent="0">
              <a:buNone/>
            </a:pPr>
            <a:r>
              <a:rPr lang="en-US" dirty="0"/>
              <a:t>    C = {CLOSURE({[S’ -&gt; .S]})};</a:t>
            </a:r>
          </a:p>
          <a:p>
            <a:pPr marL="0" indent="0">
              <a:buNone/>
            </a:pPr>
            <a:r>
              <a:rPr lang="en-US" dirty="0"/>
              <a:t>    </a:t>
            </a:r>
            <a:r>
              <a:rPr lang="en-US" b="1" dirty="0"/>
              <a:t>repeat</a:t>
            </a:r>
          </a:p>
          <a:p>
            <a:pPr marL="0" indent="0">
              <a:buNone/>
            </a:pPr>
            <a:r>
              <a:rPr lang="en-US" dirty="0"/>
              <a:t>        changed = False</a:t>
            </a:r>
          </a:p>
          <a:p>
            <a:pPr marL="0" indent="0">
              <a:buNone/>
            </a:pPr>
            <a:r>
              <a:rPr lang="en-US" dirty="0"/>
              <a:t>        </a:t>
            </a:r>
            <a:r>
              <a:rPr lang="en-US" b="1" dirty="0"/>
              <a:t>for</a:t>
            </a:r>
            <a:r>
              <a:rPr lang="en-US" dirty="0"/>
              <a:t> (each set of items I in C)</a:t>
            </a:r>
          </a:p>
          <a:p>
            <a:pPr marL="0" indent="0">
              <a:buNone/>
            </a:pPr>
            <a:r>
              <a:rPr lang="en-US" dirty="0"/>
              <a:t>             </a:t>
            </a:r>
            <a:r>
              <a:rPr lang="en-US" b="1" dirty="0"/>
              <a:t>for</a:t>
            </a:r>
            <a:r>
              <a:rPr lang="en-US" dirty="0"/>
              <a:t> (each grammar symbol X)</a:t>
            </a:r>
          </a:p>
          <a:p>
            <a:pPr marL="0" indent="0">
              <a:buNone/>
            </a:pPr>
            <a:r>
              <a:rPr lang="en-US" dirty="0"/>
              <a:t>                  </a:t>
            </a:r>
            <a:r>
              <a:rPr lang="en-US" b="1" dirty="0"/>
              <a:t>if</a:t>
            </a:r>
            <a:r>
              <a:rPr lang="en-US" dirty="0"/>
              <a:t> (GOTO(I, X) is not empty and not in C) {</a:t>
            </a:r>
          </a:p>
          <a:p>
            <a:pPr marL="0" indent="0">
              <a:buNone/>
            </a:pPr>
            <a:r>
              <a:rPr lang="en-US" dirty="0"/>
              <a:t>                      add GOTO(I, X) to C;</a:t>
            </a:r>
          </a:p>
          <a:p>
            <a:pPr marL="0" indent="0">
              <a:buNone/>
            </a:pPr>
            <a:r>
              <a:rPr lang="en-US" dirty="0"/>
              <a:t>                      changed = True;</a:t>
            </a:r>
          </a:p>
          <a:p>
            <a:pPr marL="0" indent="0">
              <a:buNone/>
            </a:pPr>
            <a:r>
              <a:rPr lang="en-US" dirty="0"/>
              <a:t>                  }</a:t>
            </a:r>
          </a:p>
          <a:p>
            <a:pPr marL="0" indent="0">
              <a:buNone/>
            </a:pPr>
            <a:r>
              <a:rPr lang="en-US" dirty="0"/>
              <a:t>    </a:t>
            </a:r>
            <a:r>
              <a:rPr lang="en-US" b="1" dirty="0"/>
              <a:t>until</a:t>
            </a:r>
            <a:r>
              <a:rPr lang="en-US" dirty="0"/>
              <a:t> changed != False</a:t>
            </a:r>
          </a:p>
          <a:p>
            <a:pPr marL="0" indent="0">
              <a:buNone/>
            </a:pPr>
            <a:r>
              <a:rPr lang="en-US" dirty="0"/>
              <a:t>}</a:t>
            </a:r>
          </a:p>
        </p:txBody>
      </p:sp>
    </p:spTree>
    <p:extLst>
      <p:ext uri="{BB962C8B-B14F-4D97-AF65-F5344CB8AC3E}">
        <p14:creationId xmlns:p14="http://schemas.microsoft.com/office/powerpoint/2010/main" val="1088761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0D22-651F-C743-FE47-74A3E0B1ECFF}"/>
              </a:ext>
            </a:extLst>
          </p:cNvPr>
          <p:cNvSpPr>
            <a:spLocks noGrp="1"/>
          </p:cNvSpPr>
          <p:nvPr>
            <p:ph type="title"/>
          </p:nvPr>
        </p:nvSpPr>
        <p:spPr/>
        <p:txBody>
          <a:bodyPr/>
          <a:lstStyle/>
          <a:p>
            <a:r>
              <a:rPr lang="en-IN" dirty="0"/>
              <a:t>Parser generators</a:t>
            </a:r>
          </a:p>
        </p:txBody>
      </p:sp>
      <p:sp>
        <p:nvSpPr>
          <p:cNvPr id="3" name="Content Placeholder 2">
            <a:extLst>
              <a:ext uri="{FF2B5EF4-FFF2-40B4-BE49-F238E27FC236}">
                <a16:creationId xmlns:a16="http://schemas.microsoft.com/office/drawing/2014/main" id="{E6CCA423-2B90-E4B8-B7D5-EE38F3E05F91}"/>
              </a:ext>
            </a:extLst>
          </p:cNvPr>
          <p:cNvSpPr>
            <a:spLocks noGrp="1"/>
          </p:cNvSpPr>
          <p:nvPr>
            <p:ph idx="1"/>
          </p:nvPr>
        </p:nvSpPr>
        <p:spPr/>
        <p:txBody>
          <a:bodyPr/>
          <a:lstStyle/>
          <a:p>
            <a:r>
              <a:rPr lang="en-US" dirty="0"/>
              <a:t>For ambiguous grammars, modern parser generators allow users to specify the precedence and associativity of grammar constructs to resolve conflicts</a:t>
            </a:r>
            <a:endParaRPr lang="en-IN" dirty="0"/>
          </a:p>
        </p:txBody>
      </p:sp>
    </p:spTree>
    <p:extLst>
      <p:ext uri="{BB962C8B-B14F-4D97-AF65-F5344CB8AC3E}">
        <p14:creationId xmlns:p14="http://schemas.microsoft.com/office/powerpoint/2010/main" val="2552775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41B5B-0C30-A7EF-B1DD-08FFF71464DA}"/>
              </a:ext>
            </a:extLst>
          </p:cNvPr>
          <p:cNvSpPr>
            <a:spLocks noGrp="1"/>
          </p:cNvSpPr>
          <p:nvPr>
            <p:ph type="title"/>
          </p:nvPr>
        </p:nvSpPr>
        <p:spPr/>
        <p:txBody>
          <a:bodyPr/>
          <a:lstStyle/>
          <a:p>
            <a:r>
              <a:rPr lang="en-IN" dirty="0"/>
              <a:t>LR(1) items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6C1C9FA-F671-6704-9C36-7F3AC766F936}"/>
                  </a:ext>
                </a:extLst>
              </p:cNvPr>
              <p:cNvSpPr>
                <a:spLocks noGrp="1"/>
              </p:cNvSpPr>
              <p:nvPr>
                <p:ph idx="1"/>
              </p:nvPr>
            </p:nvSpPr>
            <p:spPr/>
            <p:txBody>
              <a:bodyPr>
                <a:normAutofit fontScale="92500" lnSpcReduction="20000"/>
              </a:bodyPr>
              <a:lstStyle/>
              <a:p>
                <a:r>
                  <a:rPr lang="en-IN" dirty="0"/>
                  <a:t>In SLR(1) parsing algorithm, we reduce by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𝛼</m:t>
                    </m:r>
                  </m:oMath>
                </a14:m>
                <a:r>
                  <a:rPr lang="en-IN" dirty="0"/>
                  <a:t> if the DFA state contains the item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 →</m:t>
                    </m:r>
                    <m:r>
                      <a:rPr lang="en-IN" b="0" i="1" smtClean="0">
                        <a:latin typeface="Cambria Math" panose="02040503050406030204" pitchFamily="18" charset="0"/>
                      </a:rPr>
                      <m:t>𝛼</m:t>
                    </m:r>
                    <m:r>
                      <a:rPr lang="en-IN" b="0" i="1" smtClean="0">
                        <a:latin typeface="Cambria Math" panose="02040503050406030204" pitchFamily="18" charset="0"/>
                      </a:rPr>
                      <m:t>.</m:t>
                    </m:r>
                  </m:oMath>
                </a14:m>
                <a:r>
                  <a:rPr lang="en-IN" dirty="0"/>
                  <a:t> and the next symbol, say </a:t>
                </a:r>
                <a14:m>
                  <m:oMath xmlns:m="http://schemas.openxmlformats.org/officeDocument/2006/math">
                    <m:r>
                      <a:rPr lang="en-IN" b="0" i="1" smtClean="0">
                        <a:latin typeface="Cambria Math" panose="02040503050406030204" pitchFamily="18" charset="0"/>
                      </a:rPr>
                      <m:t>𝑎</m:t>
                    </m:r>
                  </m:oMath>
                </a14:m>
                <a:r>
                  <a:rPr lang="en-IN" dirty="0"/>
                  <a:t>, belongs to </a:t>
                </a:r>
                <a14:m>
                  <m:oMath xmlns:m="http://schemas.openxmlformats.org/officeDocument/2006/math">
                    <m:r>
                      <a:rPr lang="en-IN" b="0" i="1" smtClean="0">
                        <a:latin typeface="Cambria Math" panose="02040503050406030204" pitchFamily="18" charset="0"/>
                      </a:rPr>
                      <m:t>𝑓𝑜𝑙𝑙𝑜𝑤</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oMath>
                </a14:m>
                <a:r>
                  <a:rPr lang="en-IN" dirty="0"/>
                  <a:t>. Suppose the top of the stack contains </a:t>
                </a:r>
                <a14:m>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𝐴</m:t>
                    </m:r>
                  </m:oMath>
                </a14:m>
                <a:r>
                  <a:rPr lang="en-IN" dirty="0"/>
                  <a:t> at this point. However, even if </a:t>
                </a:r>
                <a14:m>
                  <m:oMath xmlns:m="http://schemas.openxmlformats.org/officeDocument/2006/math">
                    <m:r>
                      <a:rPr lang="en-IN" b="0" i="1" smtClean="0">
                        <a:latin typeface="Cambria Math" panose="02040503050406030204" pitchFamily="18" charset="0"/>
                      </a:rPr>
                      <m:t>𝑎</m:t>
                    </m:r>
                    <m:r>
                      <a:rPr lang="en-IN" b="0" i="1" smtClean="0">
                        <a:latin typeface="Cambria Math" panose="02040503050406030204" pitchFamily="18" charset="0"/>
                      </a:rPr>
                      <m:t>∈</m:t>
                    </m:r>
                    <m:r>
                      <a:rPr lang="en-IN" b="0" i="1" smtClean="0">
                        <a:latin typeface="Cambria Math" panose="02040503050406030204" pitchFamily="18" charset="0"/>
                      </a:rPr>
                      <m:t>𝑓𝑜𝑙𝑙𝑜𝑤</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oMath>
                </a14:m>
                <a:r>
                  <a:rPr lang="en-IN" dirty="0"/>
                  <a:t>, it’s possible that </a:t>
                </a:r>
                <a14:m>
                  <m:oMath xmlns:m="http://schemas.openxmlformats.org/officeDocument/2006/math">
                    <m:r>
                      <a:rPr lang="en-IN" b="0" i="1" dirty="0" smtClean="0">
                        <a:latin typeface="Cambria Math" panose="02040503050406030204" pitchFamily="18" charset="0"/>
                      </a:rPr>
                      <m:t>𝑎</m:t>
                    </m:r>
                  </m:oMath>
                </a14:m>
                <a:r>
                  <a:rPr lang="en-IN" dirty="0"/>
                  <a:t> never actually follows </a:t>
                </a:r>
                <a14:m>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𝐴</m:t>
                    </m:r>
                  </m:oMath>
                </a14:m>
                <a:r>
                  <a:rPr lang="en-IN" dirty="0"/>
                  <a:t> in the rightmost-derivation. </a:t>
                </a:r>
              </a:p>
              <a:p>
                <a:endParaRPr lang="en-IN" dirty="0"/>
              </a:p>
              <a:p>
                <a:r>
                  <a:rPr lang="en-IN" dirty="0"/>
                  <a:t>Since SLR(1) parser doesn’t account for the above fact, it may lead to unnecessary shift-reduce conflicts if the there also a shift action on </a:t>
                </a:r>
                <a14:m>
                  <m:oMath xmlns:m="http://schemas.openxmlformats.org/officeDocument/2006/math">
                    <m:r>
                      <a:rPr lang="en-IN" b="0" i="1" smtClean="0">
                        <a:latin typeface="Cambria Math" panose="02040503050406030204" pitchFamily="18" charset="0"/>
                      </a:rPr>
                      <m:t>𝑎</m:t>
                    </m:r>
                  </m:oMath>
                </a14:m>
                <a:r>
                  <a:rPr lang="en-IN" dirty="0"/>
                  <a:t>. </a:t>
                </a:r>
              </a:p>
              <a:p>
                <a:endParaRPr lang="en-IN" dirty="0"/>
              </a:p>
              <a:p>
                <a:r>
                  <a:rPr lang="en-IN" dirty="0"/>
                  <a:t>The LR(1) parser addresses this issue by incorporating lookahead symbols. An LR(1) item consists of an LR(0) item along with a lookahead symbol, written as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𝛼</m:t>
                    </m:r>
                    <m:r>
                      <a:rPr lang="en-IN" b="0" i="1" smtClean="0">
                        <a:latin typeface="Cambria Math" panose="02040503050406030204" pitchFamily="18" charset="0"/>
                      </a:rPr>
                      <m:t>., </m:t>
                    </m:r>
                    <m:r>
                      <a:rPr lang="en-IN" b="0" i="1" smtClean="0">
                        <a:latin typeface="Cambria Math" panose="02040503050406030204" pitchFamily="18" charset="0"/>
                      </a:rPr>
                      <m:t>𝑏</m:t>
                    </m:r>
                  </m:oMath>
                </a14:m>
                <a:r>
                  <a:rPr lang="en-IN" dirty="0"/>
                  <a:t>]. It means that we can reduce by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𝛼</m:t>
                    </m:r>
                  </m:oMath>
                </a14:m>
                <a:r>
                  <a:rPr lang="en-IN" dirty="0"/>
                  <a:t> only if the next symbol is </a:t>
                </a:r>
                <a14:m>
                  <m:oMath xmlns:m="http://schemas.openxmlformats.org/officeDocument/2006/math">
                    <m:r>
                      <a:rPr lang="en-IN" b="0" i="1" smtClean="0">
                        <a:latin typeface="Cambria Math" panose="02040503050406030204" pitchFamily="18" charset="0"/>
                      </a:rPr>
                      <m:t>𝑏</m:t>
                    </m:r>
                  </m:oMath>
                </a14:m>
                <a:r>
                  <a:rPr lang="en-IN" dirty="0"/>
                  <a:t>.</a:t>
                </a:r>
              </a:p>
            </p:txBody>
          </p:sp>
        </mc:Choice>
        <mc:Fallback xmlns="">
          <p:sp>
            <p:nvSpPr>
              <p:cNvPr id="3" name="Content Placeholder 2">
                <a:extLst>
                  <a:ext uri="{FF2B5EF4-FFF2-40B4-BE49-F238E27FC236}">
                    <a16:creationId xmlns:a16="http://schemas.microsoft.com/office/drawing/2014/main" id="{16C1C9FA-F671-6704-9C36-7F3AC766F936}"/>
                  </a:ext>
                </a:extLst>
              </p:cNvPr>
              <p:cNvSpPr>
                <a:spLocks noGrp="1" noRot="1" noChangeAspect="1" noMove="1" noResize="1" noEditPoints="1" noAdjustHandles="1" noChangeArrowheads="1" noChangeShapeType="1" noTextEdit="1"/>
              </p:cNvSpPr>
              <p:nvPr>
                <p:ph idx="1"/>
              </p:nvPr>
            </p:nvSpPr>
            <p:spPr>
              <a:blipFill>
                <a:blip r:embed="rId3"/>
                <a:stretch>
                  <a:fillRect l="-928" t="-3501" b="-700"/>
                </a:stretch>
              </a:blipFill>
            </p:spPr>
            <p:txBody>
              <a:bodyPr/>
              <a:lstStyle/>
              <a:p>
                <a:r>
                  <a:rPr lang="en-IN">
                    <a:noFill/>
                  </a:rPr>
                  <a:t> </a:t>
                </a:r>
              </a:p>
            </p:txBody>
          </p:sp>
        </mc:Fallback>
      </mc:AlternateContent>
    </p:spTree>
    <p:extLst>
      <p:ext uri="{BB962C8B-B14F-4D97-AF65-F5344CB8AC3E}">
        <p14:creationId xmlns:p14="http://schemas.microsoft.com/office/powerpoint/2010/main" val="6857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A6A61-C6D7-4F4F-8208-6D52EEF46D14}"/>
              </a:ext>
            </a:extLst>
          </p:cNvPr>
          <p:cNvSpPr>
            <a:spLocks noGrp="1"/>
          </p:cNvSpPr>
          <p:nvPr>
            <p:ph type="title"/>
          </p:nvPr>
        </p:nvSpPr>
        <p:spPr/>
        <p:txBody>
          <a:bodyPr/>
          <a:lstStyle/>
          <a:p>
            <a:r>
              <a:rPr lang="en-US" dirty="0"/>
              <a:t>A hierarchy of grammar classes</a:t>
            </a:r>
          </a:p>
        </p:txBody>
      </p:sp>
      <p:sp>
        <p:nvSpPr>
          <p:cNvPr id="3" name="Content Placeholder 2">
            <a:extLst>
              <a:ext uri="{FF2B5EF4-FFF2-40B4-BE49-F238E27FC236}">
                <a16:creationId xmlns:a16="http://schemas.microsoft.com/office/drawing/2014/main" id="{3B0C1E3A-0EC3-45F6-BBBA-7EC907294D66}"/>
              </a:ext>
            </a:extLst>
          </p:cNvPr>
          <p:cNvSpPr>
            <a:spLocks noGrp="1"/>
          </p:cNvSpPr>
          <p:nvPr>
            <p:ph idx="1"/>
          </p:nvPr>
        </p:nvSpPr>
        <p:spPr>
          <a:xfrm>
            <a:off x="838200" y="1825625"/>
            <a:ext cx="10515600" cy="4313918"/>
          </a:xfrm>
        </p:spPr>
        <p:txBody>
          <a:bodyPr/>
          <a:lstStyle/>
          <a:p>
            <a:pPr marL="0" indent="0">
              <a:buNone/>
            </a:pPr>
            <a:endParaRPr lang="en-US" dirty="0"/>
          </a:p>
        </p:txBody>
      </p:sp>
      <p:sp>
        <p:nvSpPr>
          <p:cNvPr id="4" name="Oval 3">
            <a:extLst>
              <a:ext uri="{FF2B5EF4-FFF2-40B4-BE49-F238E27FC236}">
                <a16:creationId xmlns:a16="http://schemas.microsoft.com/office/drawing/2014/main" id="{AC4A1D1B-5DB7-4AF6-B738-465ADFF423EA}"/>
              </a:ext>
            </a:extLst>
          </p:cNvPr>
          <p:cNvSpPr/>
          <p:nvPr/>
        </p:nvSpPr>
        <p:spPr>
          <a:xfrm>
            <a:off x="3831765" y="3810000"/>
            <a:ext cx="772891" cy="4346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7F2BC21-01DF-436C-81EE-0FF329388C18}"/>
              </a:ext>
            </a:extLst>
          </p:cNvPr>
          <p:cNvSpPr/>
          <p:nvPr/>
        </p:nvSpPr>
        <p:spPr>
          <a:xfrm>
            <a:off x="3581402" y="3690258"/>
            <a:ext cx="1948542" cy="707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5B1532F-1082-4589-BFBA-17DFE339EE82}"/>
              </a:ext>
            </a:extLst>
          </p:cNvPr>
          <p:cNvSpPr/>
          <p:nvPr/>
        </p:nvSpPr>
        <p:spPr>
          <a:xfrm>
            <a:off x="3472543" y="3222170"/>
            <a:ext cx="2438398" cy="13062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18191F9-82EB-44EE-95C9-E49DB4A84CC6}"/>
              </a:ext>
            </a:extLst>
          </p:cNvPr>
          <p:cNvSpPr/>
          <p:nvPr/>
        </p:nvSpPr>
        <p:spPr>
          <a:xfrm>
            <a:off x="3298370" y="2916593"/>
            <a:ext cx="3200401" cy="17207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8982A0-E2FA-4535-B9C9-C9588E503B28}"/>
              </a:ext>
            </a:extLst>
          </p:cNvPr>
          <p:cNvSpPr/>
          <p:nvPr/>
        </p:nvSpPr>
        <p:spPr>
          <a:xfrm>
            <a:off x="3135085" y="2438399"/>
            <a:ext cx="3559630" cy="2612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06BAC6-B425-4823-BD0B-7F76B33D2E75}"/>
              </a:ext>
            </a:extLst>
          </p:cNvPr>
          <p:cNvSpPr/>
          <p:nvPr/>
        </p:nvSpPr>
        <p:spPr>
          <a:xfrm>
            <a:off x="3069771" y="1915886"/>
            <a:ext cx="3962400" cy="37882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CE1FBD6-323D-4548-951E-74CE1DE4FB20}"/>
              </a:ext>
            </a:extLst>
          </p:cNvPr>
          <p:cNvSpPr txBox="1"/>
          <p:nvPr/>
        </p:nvSpPr>
        <p:spPr>
          <a:xfrm>
            <a:off x="3973285" y="3875315"/>
            <a:ext cx="805543" cy="369332"/>
          </a:xfrm>
          <a:prstGeom prst="rect">
            <a:avLst/>
          </a:prstGeom>
          <a:noFill/>
        </p:spPr>
        <p:txBody>
          <a:bodyPr wrap="square" rtlCol="0">
            <a:spAutoFit/>
          </a:bodyPr>
          <a:lstStyle/>
          <a:p>
            <a:r>
              <a:rPr lang="en-US" b="1" dirty="0"/>
              <a:t>LL(0)</a:t>
            </a:r>
          </a:p>
        </p:txBody>
      </p:sp>
      <p:sp>
        <p:nvSpPr>
          <p:cNvPr id="12" name="TextBox 11">
            <a:extLst>
              <a:ext uri="{FF2B5EF4-FFF2-40B4-BE49-F238E27FC236}">
                <a16:creationId xmlns:a16="http://schemas.microsoft.com/office/drawing/2014/main" id="{A6720BC1-39D5-4D76-9051-A98A163C1CBA}"/>
              </a:ext>
            </a:extLst>
          </p:cNvPr>
          <p:cNvSpPr txBox="1"/>
          <p:nvPr/>
        </p:nvSpPr>
        <p:spPr>
          <a:xfrm>
            <a:off x="4865916" y="3864429"/>
            <a:ext cx="772886" cy="369334"/>
          </a:xfrm>
          <a:prstGeom prst="rect">
            <a:avLst/>
          </a:prstGeom>
          <a:noFill/>
        </p:spPr>
        <p:txBody>
          <a:bodyPr wrap="square" rtlCol="0">
            <a:spAutoFit/>
          </a:bodyPr>
          <a:lstStyle/>
          <a:p>
            <a:r>
              <a:rPr lang="en-US" b="1" dirty="0"/>
              <a:t>LR(0)</a:t>
            </a:r>
          </a:p>
        </p:txBody>
      </p:sp>
      <p:sp>
        <p:nvSpPr>
          <p:cNvPr id="13" name="TextBox 12">
            <a:extLst>
              <a:ext uri="{FF2B5EF4-FFF2-40B4-BE49-F238E27FC236}">
                <a16:creationId xmlns:a16="http://schemas.microsoft.com/office/drawing/2014/main" id="{A13479A6-2208-4440-9BE4-901C73FE8163}"/>
              </a:ext>
            </a:extLst>
          </p:cNvPr>
          <p:cNvSpPr txBox="1"/>
          <p:nvPr/>
        </p:nvSpPr>
        <p:spPr>
          <a:xfrm>
            <a:off x="4898572" y="3341916"/>
            <a:ext cx="805543" cy="369332"/>
          </a:xfrm>
          <a:prstGeom prst="rect">
            <a:avLst/>
          </a:prstGeom>
          <a:noFill/>
        </p:spPr>
        <p:txBody>
          <a:bodyPr wrap="square" rtlCol="0">
            <a:spAutoFit/>
          </a:bodyPr>
          <a:lstStyle/>
          <a:p>
            <a:r>
              <a:rPr lang="en-US" b="1" dirty="0"/>
              <a:t>SLR</a:t>
            </a:r>
          </a:p>
        </p:txBody>
      </p:sp>
      <p:sp>
        <p:nvSpPr>
          <p:cNvPr id="14" name="TextBox 13">
            <a:extLst>
              <a:ext uri="{FF2B5EF4-FFF2-40B4-BE49-F238E27FC236}">
                <a16:creationId xmlns:a16="http://schemas.microsoft.com/office/drawing/2014/main" id="{7466982D-8DAF-4248-9ECD-29DB5AEB6AE4}"/>
              </a:ext>
            </a:extLst>
          </p:cNvPr>
          <p:cNvSpPr txBox="1"/>
          <p:nvPr/>
        </p:nvSpPr>
        <p:spPr>
          <a:xfrm>
            <a:off x="4702628" y="2950031"/>
            <a:ext cx="1077684" cy="369332"/>
          </a:xfrm>
          <a:prstGeom prst="rect">
            <a:avLst/>
          </a:prstGeom>
          <a:noFill/>
        </p:spPr>
        <p:txBody>
          <a:bodyPr wrap="square" rtlCol="0">
            <a:spAutoFit/>
          </a:bodyPr>
          <a:lstStyle/>
          <a:p>
            <a:r>
              <a:rPr lang="en-US" b="1" dirty="0"/>
              <a:t>LALR(1)</a:t>
            </a:r>
          </a:p>
        </p:txBody>
      </p:sp>
      <p:sp>
        <p:nvSpPr>
          <p:cNvPr id="15" name="TextBox 14">
            <a:extLst>
              <a:ext uri="{FF2B5EF4-FFF2-40B4-BE49-F238E27FC236}">
                <a16:creationId xmlns:a16="http://schemas.microsoft.com/office/drawing/2014/main" id="{45694D5B-31FE-4E47-BA85-A60C8088CF5C}"/>
              </a:ext>
            </a:extLst>
          </p:cNvPr>
          <p:cNvSpPr txBox="1"/>
          <p:nvPr/>
        </p:nvSpPr>
        <p:spPr>
          <a:xfrm>
            <a:off x="4844142" y="2547260"/>
            <a:ext cx="1077684" cy="369332"/>
          </a:xfrm>
          <a:prstGeom prst="rect">
            <a:avLst/>
          </a:prstGeom>
          <a:noFill/>
        </p:spPr>
        <p:txBody>
          <a:bodyPr wrap="square" rtlCol="0">
            <a:spAutoFit/>
          </a:bodyPr>
          <a:lstStyle/>
          <a:p>
            <a:r>
              <a:rPr lang="en-US" b="1" dirty="0"/>
              <a:t>LR(1)</a:t>
            </a:r>
          </a:p>
        </p:txBody>
      </p:sp>
      <p:sp>
        <p:nvSpPr>
          <p:cNvPr id="16" name="TextBox 15">
            <a:extLst>
              <a:ext uri="{FF2B5EF4-FFF2-40B4-BE49-F238E27FC236}">
                <a16:creationId xmlns:a16="http://schemas.microsoft.com/office/drawing/2014/main" id="{52221055-E6AC-4B06-847E-94FC89A9CB6D}"/>
              </a:ext>
            </a:extLst>
          </p:cNvPr>
          <p:cNvSpPr txBox="1"/>
          <p:nvPr/>
        </p:nvSpPr>
        <p:spPr>
          <a:xfrm>
            <a:off x="4833257" y="2013861"/>
            <a:ext cx="1077684" cy="369332"/>
          </a:xfrm>
          <a:prstGeom prst="rect">
            <a:avLst/>
          </a:prstGeom>
          <a:noFill/>
        </p:spPr>
        <p:txBody>
          <a:bodyPr wrap="square" rtlCol="0">
            <a:spAutoFit/>
          </a:bodyPr>
          <a:lstStyle/>
          <a:p>
            <a:r>
              <a:rPr lang="en-US" b="1" dirty="0"/>
              <a:t>LR(k)</a:t>
            </a:r>
          </a:p>
        </p:txBody>
      </p:sp>
      <p:sp>
        <p:nvSpPr>
          <p:cNvPr id="17" name="TextBox 16">
            <a:extLst>
              <a:ext uri="{FF2B5EF4-FFF2-40B4-BE49-F238E27FC236}">
                <a16:creationId xmlns:a16="http://schemas.microsoft.com/office/drawing/2014/main" id="{89FEDFDD-02D5-402F-ABB0-056CD428776F}"/>
              </a:ext>
            </a:extLst>
          </p:cNvPr>
          <p:cNvSpPr txBox="1"/>
          <p:nvPr/>
        </p:nvSpPr>
        <p:spPr>
          <a:xfrm>
            <a:off x="3918857" y="2634347"/>
            <a:ext cx="1077684" cy="369332"/>
          </a:xfrm>
          <a:prstGeom prst="rect">
            <a:avLst/>
          </a:prstGeom>
          <a:noFill/>
        </p:spPr>
        <p:txBody>
          <a:bodyPr wrap="square" rtlCol="0">
            <a:spAutoFit/>
          </a:bodyPr>
          <a:lstStyle/>
          <a:p>
            <a:r>
              <a:rPr lang="en-US" b="1" dirty="0"/>
              <a:t>LL(1)</a:t>
            </a:r>
          </a:p>
        </p:txBody>
      </p:sp>
      <p:sp>
        <p:nvSpPr>
          <p:cNvPr id="18" name="TextBox 17">
            <a:extLst>
              <a:ext uri="{FF2B5EF4-FFF2-40B4-BE49-F238E27FC236}">
                <a16:creationId xmlns:a16="http://schemas.microsoft.com/office/drawing/2014/main" id="{757569D9-E0E7-424A-BBC4-BCA0B52B6DB7}"/>
              </a:ext>
            </a:extLst>
          </p:cNvPr>
          <p:cNvSpPr txBox="1"/>
          <p:nvPr/>
        </p:nvSpPr>
        <p:spPr>
          <a:xfrm>
            <a:off x="3940624" y="2177150"/>
            <a:ext cx="1077684" cy="369332"/>
          </a:xfrm>
          <a:prstGeom prst="rect">
            <a:avLst/>
          </a:prstGeom>
          <a:noFill/>
        </p:spPr>
        <p:txBody>
          <a:bodyPr wrap="square" rtlCol="0">
            <a:spAutoFit/>
          </a:bodyPr>
          <a:lstStyle/>
          <a:p>
            <a:r>
              <a:rPr lang="en-US" b="1" dirty="0"/>
              <a:t>LL(k)</a:t>
            </a:r>
          </a:p>
        </p:txBody>
      </p:sp>
      <p:sp>
        <p:nvSpPr>
          <p:cNvPr id="20" name="Oval 19">
            <a:extLst>
              <a:ext uri="{FF2B5EF4-FFF2-40B4-BE49-F238E27FC236}">
                <a16:creationId xmlns:a16="http://schemas.microsoft.com/office/drawing/2014/main" id="{AF940D21-18D8-44DA-A6DC-E748163C3EA3}"/>
              </a:ext>
            </a:extLst>
          </p:cNvPr>
          <p:cNvSpPr/>
          <p:nvPr/>
        </p:nvSpPr>
        <p:spPr>
          <a:xfrm>
            <a:off x="3809997" y="2593199"/>
            <a:ext cx="827315" cy="22291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44EFFF5-EAED-453A-9A76-FB0E765919EE}"/>
              </a:ext>
            </a:extLst>
          </p:cNvPr>
          <p:cNvSpPr/>
          <p:nvPr/>
        </p:nvSpPr>
        <p:spPr>
          <a:xfrm>
            <a:off x="3592285" y="2144483"/>
            <a:ext cx="1284517" cy="32221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1C096A1-7955-45DC-A483-E1742FB6BF73}"/>
              </a:ext>
            </a:extLst>
          </p:cNvPr>
          <p:cNvSpPr/>
          <p:nvPr/>
        </p:nvSpPr>
        <p:spPr>
          <a:xfrm>
            <a:off x="2759527" y="1872345"/>
            <a:ext cx="7407730" cy="4158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5FFA6E07-A91F-46DC-A09F-FCC6BF1B81CF}"/>
              </a:ext>
            </a:extLst>
          </p:cNvPr>
          <p:cNvCxnSpPr/>
          <p:nvPr/>
        </p:nvCxnSpPr>
        <p:spPr>
          <a:xfrm>
            <a:off x="8218714" y="1894114"/>
            <a:ext cx="0" cy="4125685"/>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DEE692E-9430-4E99-8EA5-E2812A74097E}"/>
              </a:ext>
            </a:extLst>
          </p:cNvPr>
          <p:cNvSpPr txBox="1"/>
          <p:nvPr/>
        </p:nvSpPr>
        <p:spPr>
          <a:xfrm>
            <a:off x="8654144" y="3395568"/>
            <a:ext cx="2481942" cy="646331"/>
          </a:xfrm>
          <a:prstGeom prst="rect">
            <a:avLst/>
          </a:prstGeom>
          <a:noFill/>
        </p:spPr>
        <p:txBody>
          <a:bodyPr wrap="square" rtlCol="0">
            <a:spAutoFit/>
          </a:bodyPr>
          <a:lstStyle/>
          <a:p>
            <a:r>
              <a:rPr lang="en-US" dirty="0"/>
              <a:t>Ambiguous</a:t>
            </a:r>
          </a:p>
          <a:p>
            <a:r>
              <a:rPr lang="en-US" dirty="0"/>
              <a:t>Grammars</a:t>
            </a:r>
          </a:p>
        </p:txBody>
      </p:sp>
      <p:sp>
        <p:nvSpPr>
          <p:cNvPr id="27" name="TextBox 26">
            <a:extLst>
              <a:ext uri="{FF2B5EF4-FFF2-40B4-BE49-F238E27FC236}">
                <a16:creationId xmlns:a16="http://schemas.microsoft.com/office/drawing/2014/main" id="{E83B5219-4096-45C8-A238-CADB0116E62D}"/>
              </a:ext>
            </a:extLst>
          </p:cNvPr>
          <p:cNvSpPr txBox="1"/>
          <p:nvPr/>
        </p:nvSpPr>
        <p:spPr>
          <a:xfrm>
            <a:off x="6760031" y="5104626"/>
            <a:ext cx="2481942" cy="646331"/>
          </a:xfrm>
          <a:prstGeom prst="rect">
            <a:avLst/>
          </a:prstGeom>
          <a:noFill/>
        </p:spPr>
        <p:txBody>
          <a:bodyPr wrap="square" rtlCol="0">
            <a:spAutoFit/>
          </a:bodyPr>
          <a:lstStyle/>
          <a:p>
            <a:r>
              <a:rPr lang="en-US" dirty="0"/>
              <a:t>Unambiguous</a:t>
            </a:r>
          </a:p>
          <a:p>
            <a:r>
              <a:rPr lang="en-US" dirty="0"/>
              <a:t>Grammars</a:t>
            </a:r>
          </a:p>
        </p:txBody>
      </p:sp>
    </p:spTree>
    <p:extLst>
      <p:ext uri="{BB962C8B-B14F-4D97-AF65-F5344CB8AC3E}">
        <p14:creationId xmlns:p14="http://schemas.microsoft.com/office/powerpoint/2010/main" val="29855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2424-7D4C-4562-99E7-C91E38FE0303}"/>
              </a:ext>
            </a:extLst>
          </p:cNvPr>
          <p:cNvSpPr>
            <a:spLocks noGrp="1"/>
          </p:cNvSpPr>
          <p:nvPr>
            <p:ph type="title"/>
          </p:nvPr>
        </p:nvSpPr>
        <p:spPr/>
        <p:txBody>
          <a:bodyPr/>
          <a:lstStyle/>
          <a:p>
            <a:r>
              <a:rPr lang="en-US" dirty="0"/>
              <a:t>LR(0) automaton</a:t>
            </a:r>
          </a:p>
        </p:txBody>
      </p:sp>
      <p:sp>
        <p:nvSpPr>
          <p:cNvPr id="3" name="Content Placeholder 2">
            <a:extLst>
              <a:ext uri="{FF2B5EF4-FFF2-40B4-BE49-F238E27FC236}">
                <a16:creationId xmlns:a16="http://schemas.microsoft.com/office/drawing/2014/main" id="{9132502D-76F0-41B3-8434-2FD86CD5508B}"/>
              </a:ext>
            </a:extLst>
          </p:cNvPr>
          <p:cNvSpPr>
            <a:spLocks noGrp="1"/>
          </p:cNvSpPr>
          <p:nvPr>
            <p:ph idx="1"/>
          </p:nvPr>
        </p:nvSpPr>
        <p:spPr/>
        <p:txBody>
          <a:bodyPr/>
          <a:lstStyle/>
          <a:p>
            <a:pPr marL="0" indent="0">
              <a:buNone/>
            </a:pPr>
            <a:r>
              <a:rPr lang="en-US" dirty="0"/>
              <a:t>E’ </a:t>
            </a:r>
            <a:r>
              <a:rPr lang="en-US" dirty="0">
                <a:sym typeface="Wingdings" panose="05000000000000000000" pitchFamily="2" charset="2"/>
              </a:rPr>
              <a:t> E</a:t>
            </a:r>
          </a:p>
          <a:p>
            <a:pPr marL="0" indent="0">
              <a:buNone/>
            </a:pPr>
            <a:r>
              <a:rPr lang="en-US" dirty="0"/>
              <a:t>E </a:t>
            </a:r>
            <a:r>
              <a:rPr lang="en-US" dirty="0">
                <a:sym typeface="Wingdings" panose="05000000000000000000" pitchFamily="2" charset="2"/>
              </a:rPr>
              <a:t> E + T | T</a:t>
            </a:r>
          </a:p>
          <a:p>
            <a:pPr marL="0" indent="0">
              <a:buNone/>
            </a:pPr>
            <a:r>
              <a:rPr lang="en-US" dirty="0">
                <a:sym typeface="Wingdings" panose="05000000000000000000" pitchFamily="2" charset="2"/>
              </a:rPr>
              <a:t>T  T * F | F</a:t>
            </a:r>
          </a:p>
          <a:p>
            <a:pPr marL="0" indent="0">
              <a:buNone/>
            </a:pPr>
            <a:r>
              <a:rPr lang="en-US" dirty="0">
                <a:sym typeface="Wingdings" panose="05000000000000000000" pitchFamily="2" charset="2"/>
              </a:rPr>
              <a:t>F  (E) | id</a:t>
            </a:r>
            <a:endParaRPr lang="en-US" dirty="0"/>
          </a:p>
          <a:p>
            <a:pPr marL="0" indent="0">
              <a:buNone/>
            </a:pPr>
            <a:endParaRPr lang="en-US" dirty="0"/>
          </a:p>
        </p:txBody>
      </p:sp>
    </p:spTree>
    <p:extLst>
      <p:ext uri="{BB962C8B-B14F-4D97-AF65-F5344CB8AC3E}">
        <p14:creationId xmlns:p14="http://schemas.microsoft.com/office/powerpoint/2010/main" val="39166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2DAC-8F08-4042-B975-46B4C2FFABD5}"/>
              </a:ext>
            </a:extLst>
          </p:cNvPr>
          <p:cNvSpPr>
            <a:spLocks noGrp="1"/>
          </p:cNvSpPr>
          <p:nvPr>
            <p:ph type="title"/>
          </p:nvPr>
        </p:nvSpPr>
        <p:spPr/>
        <p:txBody>
          <a:bodyPr/>
          <a:lstStyle/>
          <a:p>
            <a:r>
              <a:rPr lang="en-US" dirty="0"/>
              <a:t>DFA</a:t>
            </a:r>
          </a:p>
        </p:txBody>
      </p:sp>
      <p:sp>
        <p:nvSpPr>
          <p:cNvPr id="4" name="Rectangle 3">
            <a:extLst>
              <a:ext uri="{FF2B5EF4-FFF2-40B4-BE49-F238E27FC236}">
                <a16:creationId xmlns:a16="http://schemas.microsoft.com/office/drawing/2014/main" id="{28B69822-C10E-4539-ABA1-B6D5FA97D45E}"/>
              </a:ext>
            </a:extLst>
          </p:cNvPr>
          <p:cNvSpPr/>
          <p:nvPr/>
        </p:nvSpPr>
        <p:spPr>
          <a:xfrm>
            <a:off x="696687" y="1480457"/>
            <a:ext cx="1240968" cy="2449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a:t>
            </a:r>
            <a:r>
              <a:rPr lang="en-US" b="1" baseline="-25000" dirty="0">
                <a:solidFill>
                  <a:schemeClr val="tx1"/>
                </a:solidFill>
              </a:rPr>
              <a:t>0</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5" name="Rectangle 4">
            <a:extLst>
              <a:ext uri="{FF2B5EF4-FFF2-40B4-BE49-F238E27FC236}">
                <a16:creationId xmlns:a16="http://schemas.microsoft.com/office/drawing/2014/main" id="{617785F8-BC1F-4247-B264-D33565923ABF}"/>
              </a:ext>
            </a:extLst>
          </p:cNvPr>
          <p:cNvSpPr/>
          <p:nvPr/>
        </p:nvSpPr>
        <p:spPr>
          <a:xfrm>
            <a:off x="2906487" y="3679372"/>
            <a:ext cx="1164768" cy="2285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4</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6" name="Rectangle 5">
            <a:extLst>
              <a:ext uri="{FF2B5EF4-FFF2-40B4-BE49-F238E27FC236}">
                <a16:creationId xmlns:a16="http://schemas.microsoft.com/office/drawing/2014/main" id="{124EF639-0174-4EE2-8E1E-4D38DD4F00D5}"/>
              </a:ext>
            </a:extLst>
          </p:cNvPr>
          <p:cNvSpPr/>
          <p:nvPr/>
        </p:nvSpPr>
        <p:spPr>
          <a:xfrm>
            <a:off x="2830284" y="874258"/>
            <a:ext cx="1371600"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a:t>
            </a:r>
          </a:p>
          <a:p>
            <a:pPr algn="ctr"/>
            <a:r>
              <a:rPr lang="en-US" dirty="0">
                <a:solidFill>
                  <a:schemeClr val="tx1"/>
                </a:solidFill>
                <a:sym typeface="Wingdings" panose="05000000000000000000" pitchFamily="2" charset="2"/>
              </a:rPr>
              <a:t>E  E. + T</a:t>
            </a:r>
            <a:endParaRPr lang="en-US" dirty="0">
              <a:solidFill>
                <a:schemeClr val="tx1"/>
              </a:solidFill>
            </a:endParaRPr>
          </a:p>
          <a:p>
            <a:pPr algn="ctr"/>
            <a:endParaRPr lang="en-US" dirty="0">
              <a:solidFill>
                <a:schemeClr val="tx1"/>
              </a:solidFill>
            </a:endParaRPr>
          </a:p>
        </p:txBody>
      </p:sp>
      <p:sp>
        <p:nvSpPr>
          <p:cNvPr id="7" name="Rectangle 6">
            <a:extLst>
              <a:ext uri="{FF2B5EF4-FFF2-40B4-BE49-F238E27FC236}">
                <a16:creationId xmlns:a16="http://schemas.microsoft.com/office/drawing/2014/main" id="{7D1EE9C0-AB15-461E-B59C-6C52AB0A9791}"/>
              </a:ext>
            </a:extLst>
          </p:cNvPr>
          <p:cNvSpPr/>
          <p:nvPr/>
        </p:nvSpPr>
        <p:spPr>
          <a:xfrm>
            <a:off x="2971801" y="1810431"/>
            <a:ext cx="1099454" cy="816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2</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8" name="Rectangle 7">
            <a:extLst>
              <a:ext uri="{FF2B5EF4-FFF2-40B4-BE49-F238E27FC236}">
                <a16:creationId xmlns:a16="http://schemas.microsoft.com/office/drawing/2014/main" id="{5FC00E59-6346-4A04-A1A3-9E8CE2967A0A}"/>
              </a:ext>
            </a:extLst>
          </p:cNvPr>
          <p:cNvSpPr/>
          <p:nvPr/>
        </p:nvSpPr>
        <p:spPr>
          <a:xfrm>
            <a:off x="2960915" y="2920776"/>
            <a:ext cx="1001486" cy="442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3</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F.</a:t>
            </a:r>
            <a:endParaRPr lang="en-US" dirty="0">
              <a:solidFill>
                <a:schemeClr val="tx1"/>
              </a:solidFill>
            </a:endParaRPr>
          </a:p>
          <a:p>
            <a:pPr algn="ctr"/>
            <a:endParaRPr lang="en-US" dirty="0">
              <a:solidFill>
                <a:schemeClr val="tx1"/>
              </a:solidFill>
            </a:endParaRPr>
          </a:p>
        </p:txBody>
      </p:sp>
      <p:sp>
        <p:nvSpPr>
          <p:cNvPr id="9" name="Rectangle 8">
            <a:extLst>
              <a:ext uri="{FF2B5EF4-FFF2-40B4-BE49-F238E27FC236}">
                <a16:creationId xmlns:a16="http://schemas.microsoft.com/office/drawing/2014/main" id="{A38A1E79-CFF1-49B7-A0A2-086D75F6DD6B}"/>
              </a:ext>
            </a:extLst>
          </p:cNvPr>
          <p:cNvSpPr/>
          <p:nvPr/>
        </p:nvSpPr>
        <p:spPr>
          <a:xfrm>
            <a:off x="2906483" y="6259287"/>
            <a:ext cx="1132114" cy="500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5</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id.</a:t>
            </a:r>
            <a:endParaRPr lang="en-US" dirty="0">
              <a:solidFill>
                <a:schemeClr val="tx1"/>
              </a:solidFill>
            </a:endParaRPr>
          </a:p>
          <a:p>
            <a:pPr algn="ctr"/>
            <a:endParaRPr lang="en-US" dirty="0">
              <a:solidFill>
                <a:schemeClr val="tx1"/>
              </a:solidFill>
            </a:endParaRPr>
          </a:p>
        </p:txBody>
      </p:sp>
      <p:sp>
        <p:nvSpPr>
          <p:cNvPr id="10" name="Rectangle 9">
            <a:extLst>
              <a:ext uri="{FF2B5EF4-FFF2-40B4-BE49-F238E27FC236}">
                <a16:creationId xmlns:a16="http://schemas.microsoft.com/office/drawing/2014/main" id="{79704AAB-5152-424C-8DCE-EFC83DF01D79}"/>
              </a:ext>
            </a:extLst>
          </p:cNvPr>
          <p:cNvSpPr/>
          <p:nvPr/>
        </p:nvSpPr>
        <p:spPr>
          <a:xfrm>
            <a:off x="6128654" y="707572"/>
            <a:ext cx="1186545" cy="17124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6</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E  E + .T</a:t>
            </a: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1" name="Rectangle 10">
            <a:extLst>
              <a:ext uri="{FF2B5EF4-FFF2-40B4-BE49-F238E27FC236}">
                <a16:creationId xmlns:a16="http://schemas.microsoft.com/office/drawing/2014/main" id="{876D71BC-665F-4EAD-A5F2-EAE43783778A}"/>
              </a:ext>
            </a:extLst>
          </p:cNvPr>
          <p:cNvSpPr/>
          <p:nvPr/>
        </p:nvSpPr>
        <p:spPr>
          <a:xfrm>
            <a:off x="6095998" y="2939145"/>
            <a:ext cx="1295403" cy="11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sym typeface="Wingdings" panose="05000000000000000000" pitchFamily="2" charset="2"/>
            </a:endParaRPr>
          </a:p>
          <a:p>
            <a:pPr algn="ctr"/>
            <a:r>
              <a:rPr lang="en-US" b="1" dirty="0">
                <a:solidFill>
                  <a:schemeClr val="tx1"/>
                </a:solidFill>
                <a:sym typeface="Wingdings" panose="05000000000000000000" pitchFamily="2" charset="2"/>
              </a:rPr>
              <a:t>I</a:t>
            </a:r>
            <a:r>
              <a:rPr lang="en-US" b="1" baseline="-25000" dirty="0">
                <a:solidFill>
                  <a:schemeClr val="tx1"/>
                </a:solidFill>
                <a:sym typeface="Wingdings" panose="05000000000000000000" pitchFamily="2" charset="2"/>
              </a:rPr>
              <a:t>7</a:t>
            </a:r>
            <a:endParaRPr lang="en-US" b="1"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T  T *. F</a:t>
            </a:r>
          </a:p>
          <a:p>
            <a:pPr algn="ctr"/>
            <a:r>
              <a:rPr lang="en-US" dirty="0">
                <a:solidFill>
                  <a:schemeClr val="tx1"/>
                </a:solidFill>
                <a:sym typeface="Wingdings" panose="05000000000000000000" pitchFamily="2" charset="2"/>
              </a:rPr>
              <a:t>F  .(E)</a:t>
            </a:r>
          </a:p>
          <a:p>
            <a:pPr algn="ctr"/>
            <a:r>
              <a:rPr lang="en-US" dirty="0">
                <a:solidFill>
                  <a:schemeClr val="tx1"/>
                </a:solidFill>
                <a:sym typeface="Wingdings" panose="05000000000000000000" pitchFamily="2" charset="2"/>
              </a:rPr>
              <a:t>F  .id</a:t>
            </a:r>
            <a:endParaRPr lang="en-US" dirty="0">
              <a:solidFill>
                <a:schemeClr val="tx1"/>
              </a:solidFill>
            </a:endParaRPr>
          </a:p>
          <a:p>
            <a:pPr algn="ctr"/>
            <a:endParaRPr lang="en-US" dirty="0">
              <a:solidFill>
                <a:schemeClr val="tx1"/>
              </a:solidFill>
            </a:endParaRPr>
          </a:p>
        </p:txBody>
      </p:sp>
      <p:sp>
        <p:nvSpPr>
          <p:cNvPr id="12" name="Rectangle 11">
            <a:extLst>
              <a:ext uri="{FF2B5EF4-FFF2-40B4-BE49-F238E27FC236}">
                <a16:creationId xmlns:a16="http://schemas.microsoft.com/office/drawing/2014/main" id="{CCD1CDF1-E6FC-4818-8815-3C676F33BEB2}"/>
              </a:ext>
            </a:extLst>
          </p:cNvPr>
          <p:cNvSpPr/>
          <p:nvPr/>
        </p:nvSpPr>
        <p:spPr>
          <a:xfrm>
            <a:off x="6128658" y="4553632"/>
            <a:ext cx="1328060" cy="78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8</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F  (E.)</a:t>
            </a:r>
            <a:endParaRPr lang="en-US" dirty="0">
              <a:solidFill>
                <a:schemeClr val="tx1"/>
              </a:solidFill>
            </a:endParaRPr>
          </a:p>
          <a:p>
            <a:pPr algn="ctr"/>
            <a:endParaRPr lang="en-US" dirty="0">
              <a:solidFill>
                <a:schemeClr val="tx1"/>
              </a:solidFill>
            </a:endParaRPr>
          </a:p>
        </p:txBody>
      </p:sp>
      <p:sp>
        <p:nvSpPr>
          <p:cNvPr id="13" name="Rectangle 12">
            <a:extLst>
              <a:ext uri="{FF2B5EF4-FFF2-40B4-BE49-F238E27FC236}">
                <a16:creationId xmlns:a16="http://schemas.microsoft.com/office/drawing/2014/main" id="{F5E3B52E-7014-442D-804A-784D22E3A284}"/>
              </a:ext>
            </a:extLst>
          </p:cNvPr>
          <p:cNvSpPr/>
          <p:nvPr/>
        </p:nvSpPr>
        <p:spPr>
          <a:xfrm>
            <a:off x="8980713" y="983119"/>
            <a:ext cx="1469572" cy="827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9</a:t>
            </a:r>
            <a:endParaRPr lang="en-US" b="1" dirty="0">
              <a:solidFill>
                <a:schemeClr val="tx1"/>
              </a:solidFill>
            </a:endParaRPr>
          </a:p>
          <a:p>
            <a:pPr algn="ctr"/>
            <a:r>
              <a:rPr lang="en-US" dirty="0">
                <a:solidFill>
                  <a:schemeClr val="tx1"/>
                </a:solidFill>
              </a:rPr>
              <a:t>E </a:t>
            </a:r>
            <a:r>
              <a:rPr lang="en-US" dirty="0">
                <a:solidFill>
                  <a:schemeClr val="tx1"/>
                </a:solidFill>
                <a:sym typeface="Wingdings" panose="05000000000000000000" pitchFamily="2" charset="2"/>
              </a:rPr>
              <a:t> E + T.</a:t>
            </a:r>
          </a:p>
          <a:p>
            <a:pPr algn="ctr"/>
            <a:r>
              <a:rPr lang="en-US" dirty="0">
                <a:solidFill>
                  <a:schemeClr val="tx1"/>
                </a:solidFill>
                <a:sym typeface="Wingdings" panose="05000000000000000000" pitchFamily="2" charset="2"/>
              </a:rPr>
              <a:t>T  T .* F</a:t>
            </a:r>
            <a:endParaRPr lang="en-US" dirty="0">
              <a:solidFill>
                <a:schemeClr val="tx1"/>
              </a:solidFill>
            </a:endParaRPr>
          </a:p>
          <a:p>
            <a:pPr algn="ctr"/>
            <a:endParaRPr lang="en-US" dirty="0">
              <a:solidFill>
                <a:schemeClr val="tx1"/>
              </a:solidFill>
            </a:endParaRPr>
          </a:p>
        </p:txBody>
      </p:sp>
      <p:sp>
        <p:nvSpPr>
          <p:cNvPr id="14" name="Rectangle 13">
            <a:extLst>
              <a:ext uri="{FF2B5EF4-FFF2-40B4-BE49-F238E27FC236}">
                <a16:creationId xmlns:a16="http://schemas.microsoft.com/office/drawing/2014/main" id="{60C5B886-0100-42FC-B53A-D895556CDCDE}"/>
              </a:ext>
            </a:extLst>
          </p:cNvPr>
          <p:cNvSpPr/>
          <p:nvPr/>
        </p:nvSpPr>
        <p:spPr>
          <a:xfrm>
            <a:off x="8991598" y="3029636"/>
            <a:ext cx="1426031" cy="573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10</a:t>
            </a:r>
            <a:endParaRPr lang="en-US" b="1" dirty="0">
              <a:solidFill>
                <a:schemeClr val="tx1"/>
              </a:solidFill>
            </a:endParaRPr>
          </a:p>
          <a:p>
            <a:pPr algn="ctr"/>
            <a:r>
              <a:rPr lang="en-US" dirty="0">
                <a:solidFill>
                  <a:schemeClr val="tx1"/>
                </a:solidFill>
              </a:rPr>
              <a:t>T </a:t>
            </a:r>
            <a:r>
              <a:rPr lang="en-US" dirty="0">
                <a:solidFill>
                  <a:schemeClr val="tx1"/>
                </a:solidFill>
                <a:sym typeface="Wingdings" panose="05000000000000000000" pitchFamily="2" charset="2"/>
              </a:rPr>
              <a:t> T * F.</a:t>
            </a:r>
            <a:endParaRPr lang="en-US" dirty="0">
              <a:solidFill>
                <a:schemeClr val="tx1"/>
              </a:solidFill>
            </a:endParaRPr>
          </a:p>
          <a:p>
            <a:pPr algn="ctr"/>
            <a:endParaRPr lang="en-US" dirty="0">
              <a:solidFill>
                <a:schemeClr val="tx1"/>
              </a:solidFill>
            </a:endParaRPr>
          </a:p>
        </p:txBody>
      </p:sp>
      <p:sp>
        <p:nvSpPr>
          <p:cNvPr id="15" name="Rectangle 14">
            <a:extLst>
              <a:ext uri="{FF2B5EF4-FFF2-40B4-BE49-F238E27FC236}">
                <a16:creationId xmlns:a16="http://schemas.microsoft.com/office/drawing/2014/main" id="{C01D7D34-C04C-47A3-8C0B-52525CA545DC}"/>
              </a:ext>
            </a:extLst>
          </p:cNvPr>
          <p:cNvSpPr/>
          <p:nvPr/>
        </p:nvSpPr>
        <p:spPr>
          <a:xfrm>
            <a:off x="8980712" y="4564520"/>
            <a:ext cx="1469572" cy="57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b="1" dirty="0">
                <a:solidFill>
                  <a:schemeClr val="tx1"/>
                </a:solidFill>
              </a:rPr>
              <a:t>I</a:t>
            </a:r>
            <a:r>
              <a:rPr lang="en-US" b="1" baseline="-25000" dirty="0">
                <a:solidFill>
                  <a:schemeClr val="tx1"/>
                </a:solidFill>
              </a:rPr>
              <a:t>11</a:t>
            </a:r>
            <a:endParaRPr lang="en-US" b="1" dirty="0">
              <a:solidFill>
                <a:schemeClr val="tx1"/>
              </a:solidFill>
            </a:endParaRPr>
          </a:p>
          <a:p>
            <a:pPr algn="ctr"/>
            <a:r>
              <a:rPr lang="en-US" dirty="0">
                <a:solidFill>
                  <a:schemeClr val="tx1"/>
                </a:solidFill>
              </a:rPr>
              <a:t>F </a:t>
            </a:r>
            <a:r>
              <a:rPr lang="en-US" dirty="0">
                <a:solidFill>
                  <a:schemeClr val="tx1"/>
                </a:solidFill>
                <a:sym typeface="Wingdings" panose="05000000000000000000" pitchFamily="2" charset="2"/>
              </a:rPr>
              <a:t> ( E ).</a:t>
            </a:r>
            <a:endParaRPr lang="en-US" dirty="0">
              <a:solidFill>
                <a:schemeClr val="tx1"/>
              </a:solidFill>
            </a:endParaRPr>
          </a:p>
          <a:p>
            <a:pPr algn="ctr"/>
            <a:endParaRPr lang="en-US" dirty="0">
              <a:solidFill>
                <a:schemeClr val="tx1"/>
              </a:solidFill>
            </a:endParaRPr>
          </a:p>
        </p:txBody>
      </p:sp>
      <p:cxnSp>
        <p:nvCxnSpPr>
          <p:cNvPr id="25" name="Straight Arrow Connector 24">
            <a:extLst>
              <a:ext uri="{FF2B5EF4-FFF2-40B4-BE49-F238E27FC236}">
                <a16:creationId xmlns:a16="http://schemas.microsoft.com/office/drawing/2014/main" id="{4F2A4112-2F17-46AE-987D-2D143F20494B}"/>
              </a:ext>
            </a:extLst>
          </p:cNvPr>
          <p:cNvCxnSpPr/>
          <p:nvPr/>
        </p:nvCxnSpPr>
        <p:spPr>
          <a:xfrm>
            <a:off x="1937655" y="1480457"/>
            <a:ext cx="8926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1A74EF7-CE6B-47EB-A7C3-7C1758640A66}"/>
              </a:ext>
            </a:extLst>
          </p:cNvPr>
          <p:cNvCxnSpPr/>
          <p:nvPr/>
        </p:nvCxnSpPr>
        <p:spPr>
          <a:xfrm>
            <a:off x="1937655" y="2296886"/>
            <a:ext cx="1034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C2D1941-B0DC-4A6C-B356-03C1CDDDCCE1}"/>
              </a:ext>
            </a:extLst>
          </p:cNvPr>
          <p:cNvCxnSpPr>
            <a:endCxn id="8" idx="1"/>
          </p:cNvCxnSpPr>
          <p:nvPr/>
        </p:nvCxnSpPr>
        <p:spPr>
          <a:xfrm flipV="1">
            <a:off x="1937655" y="3142231"/>
            <a:ext cx="1023260" cy="36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4F6E337-B116-4920-93D0-E9AFF4004964}"/>
              </a:ext>
            </a:extLst>
          </p:cNvPr>
          <p:cNvCxnSpPr>
            <a:cxnSpLocks/>
            <a:stCxn id="4" idx="2"/>
            <a:endCxn id="5" idx="1"/>
          </p:cNvCxnSpPr>
          <p:nvPr/>
        </p:nvCxnSpPr>
        <p:spPr>
          <a:xfrm rot="16200000" flipH="1">
            <a:off x="1665515" y="3581400"/>
            <a:ext cx="892628" cy="158931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5BB9B4B9-41DB-42C2-987C-3CD242A6E681}"/>
              </a:ext>
            </a:extLst>
          </p:cNvPr>
          <p:cNvCxnSpPr>
            <a:endCxn id="9" idx="1"/>
          </p:cNvCxnSpPr>
          <p:nvPr/>
        </p:nvCxnSpPr>
        <p:spPr>
          <a:xfrm rot="16200000" flipH="1">
            <a:off x="698554" y="4301730"/>
            <a:ext cx="2543518" cy="187234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62050473-D2A5-4EDA-B442-E85BB6E4E239}"/>
              </a:ext>
            </a:extLst>
          </p:cNvPr>
          <p:cNvCxnSpPr>
            <a:stCxn id="10" idx="3"/>
          </p:cNvCxnSpPr>
          <p:nvPr/>
        </p:nvCxnSpPr>
        <p:spPr>
          <a:xfrm flipV="1">
            <a:off x="7315199" y="1563801"/>
            <a:ext cx="166551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11EAD46-52F9-4F29-B890-D00F6B59825F}"/>
              </a:ext>
            </a:extLst>
          </p:cNvPr>
          <p:cNvCxnSpPr>
            <a:stCxn id="11" idx="3"/>
          </p:cNvCxnSpPr>
          <p:nvPr/>
        </p:nvCxnSpPr>
        <p:spPr>
          <a:xfrm>
            <a:off x="7391401" y="3494316"/>
            <a:ext cx="15893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9EF438E-5F77-441C-BF53-37B46726A8B2}"/>
              </a:ext>
            </a:extLst>
          </p:cNvPr>
          <p:cNvCxnSpPr>
            <a:stCxn id="12" idx="3"/>
          </p:cNvCxnSpPr>
          <p:nvPr/>
        </p:nvCxnSpPr>
        <p:spPr>
          <a:xfrm flipV="1">
            <a:off x="7456718" y="4947558"/>
            <a:ext cx="153488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2496B41E-AA7D-40B3-909F-8BD77C680229}"/>
              </a:ext>
            </a:extLst>
          </p:cNvPr>
          <p:cNvCxnSpPr>
            <a:stCxn id="7" idx="3"/>
            <a:endCxn id="11" idx="1"/>
          </p:cNvCxnSpPr>
          <p:nvPr/>
        </p:nvCxnSpPr>
        <p:spPr>
          <a:xfrm>
            <a:off x="4071255" y="2218646"/>
            <a:ext cx="2024743" cy="1275670"/>
          </a:xfrm>
          <a:prstGeom prst="bentConnector3">
            <a:avLst>
              <a:gd name="adj1" fmla="val 8225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D29B0BE-1410-44F5-9826-9E088D135028}"/>
              </a:ext>
            </a:extLst>
          </p:cNvPr>
          <p:cNvCxnSpPr>
            <a:cxnSpLocks/>
            <a:stCxn id="5" idx="3"/>
          </p:cNvCxnSpPr>
          <p:nvPr/>
        </p:nvCxnSpPr>
        <p:spPr>
          <a:xfrm>
            <a:off x="4071255" y="4822372"/>
            <a:ext cx="2057399" cy="2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87C8CC4-7809-47AF-9DAE-17CA3758D7CD}"/>
              </a:ext>
            </a:extLst>
          </p:cNvPr>
          <p:cNvCxnSpPr/>
          <p:nvPr/>
        </p:nvCxnSpPr>
        <p:spPr>
          <a:xfrm>
            <a:off x="4201884" y="983119"/>
            <a:ext cx="19267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C2155F1-DCA1-4241-A534-585C71FA23A7}"/>
              </a:ext>
            </a:extLst>
          </p:cNvPr>
          <p:cNvCxnSpPr>
            <a:endCxn id="8" idx="3"/>
          </p:cNvCxnSpPr>
          <p:nvPr/>
        </p:nvCxnSpPr>
        <p:spPr>
          <a:xfrm rot="10800000" flipV="1">
            <a:off x="3962402" y="1396773"/>
            <a:ext cx="2166253" cy="1745457"/>
          </a:xfrm>
          <a:prstGeom prst="bentConnector3">
            <a:avLst>
              <a:gd name="adj1" fmla="val 7261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388D579D-8433-4497-905F-D68962E0D631}"/>
              </a:ext>
            </a:extLst>
          </p:cNvPr>
          <p:cNvCxnSpPr/>
          <p:nvPr/>
        </p:nvCxnSpPr>
        <p:spPr>
          <a:xfrm rot="10800000" flipV="1">
            <a:off x="3929739" y="1843940"/>
            <a:ext cx="2198914" cy="2143634"/>
          </a:xfrm>
          <a:prstGeom prst="bentConnector3">
            <a:avLst>
              <a:gd name="adj1" fmla="val 623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7A994BA4-848B-44D3-B1E7-B954DC4D153C}"/>
              </a:ext>
            </a:extLst>
          </p:cNvPr>
          <p:cNvCxnSpPr>
            <a:endCxn id="9" idx="3"/>
          </p:cNvCxnSpPr>
          <p:nvPr/>
        </p:nvCxnSpPr>
        <p:spPr>
          <a:xfrm flipH="1">
            <a:off x="4038597" y="6509658"/>
            <a:ext cx="104502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66FD4FC6-CF07-4F4C-B038-B30EDFDECBF1}"/>
              </a:ext>
            </a:extLst>
          </p:cNvPr>
          <p:cNvCxnSpPr>
            <a:endCxn id="10" idx="2"/>
          </p:cNvCxnSpPr>
          <p:nvPr/>
        </p:nvCxnSpPr>
        <p:spPr>
          <a:xfrm rot="5400000" flipH="1" flipV="1">
            <a:off x="3838914" y="3626646"/>
            <a:ext cx="4089627" cy="1676399"/>
          </a:xfrm>
          <a:prstGeom prst="bentConnector3">
            <a:avLst>
              <a:gd name="adj1" fmla="val 93653"/>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6645AA-7766-4891-B985-AD3D7BBE0BCF}"/>
              </a:ext>
            </a:extLst>
          </p:cNvPr>
          <p:cNvCxnSpPr/>
          <p:nvPr/>
        </p:nvCxnSpPr>
        <p:spPr>
          <a:xfrm>
            <a:off x="7456718" y="4713514"/>
            <a:ext cx="511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713349C8-073E-439C-B4DA-CDAE317FED2D}"/>
              </a:ext>
            </a:extLst>
          </p:cNvPr>
          <p:cNvCxnSpPr/>
          <p:nvPr/>
        </p:nvCxnSpPr>
        <p:spPr>
          <a:xfrm rot="16200000" flipV="1">
            <a:off x="6337187" y="3104130"/>
            <a:ext cx="2293483" cy="925285"/>
          </a:xfrm>
          <a:prstGeom prst="bentConnector3">
            <a:avLst>
              <a:gd name="adj1" fmla="val 841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97E86C4B-E83F-4E6D-9936-5E01C756A4AF}"/>
              </a:ext>
            </a:extLst>
          </p:cNvPr>
          <p:cNvCxnSpPr>
            <a:stCxn id="13" idx="2"/>
          </p:cNvCxnSpPr>
          <p:nvPr/>
        </p:nvCxnSpPr>
        <p:spPr>
          <a:xfrm rot="5400000">
            <a:off x="7989093" y="1212738"/>
            <a:ext cx="1128715" cy="23240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DA7FE3DD-9C37-4AA2-8B72-6C31E01AF9E7}"/>
              </a:ext>
            </a:extLst>
          </p:cNvPr>
          <p:cNvCxnSpPr/>
          <p:nvPr/>
        </p:nvCxnSpPr>
        <p:spPr>
          <a:xfrm flipH="1">
            <a:off x="4005943" y="3831771"/>
            <a:ext cx="20900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238F95F-FE5C-4B96-A7C0-898FC37A57CD}"/>
              </a:ext>
            </a:extLst>
          </p:cNvPr>
          <p:cNvCxnSpPr/>
          <p:nvPr/>
        </p:nvCxnSpPr>
        <p:spPr>
          <a:xfrm flipH="1">
            <a:off x="4005943" y="6760030"/>
            <a:ext cx="1665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2F467963-8A5E-4192-9996-0E50F4FFA8AF}"/>
              </a:ext>
            </a:extLst>
          </p:cNvPr>
          <p:cNvCxnSpPr/>
          <p:nvPr/>
        </p:nvCxnSpPr>
        <p:spPr>
          <a:xfrm rot="5400000">
            <a:off x="4486784" y="5150815"/>
            <a:ext cx="2793889" cy="424541"/>
          </a:xfrm>
          <a:prstGeom prst="bentConnector3">
            <a:avLst>
              <a:gd name="adj1" fmla="val -1041"/>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699F1B-1462-450B-B7DD-D0292D0C2AB9}"/>
              </a:ext>
            </a:extLst>
          </p:cNvPr>
          <p:cNvCxnSpPr/>
          <p:nvPr/>
        </p:nvCxnSpPr>
        <p:spPr>
          <a:xfrm>
            <a:off x="2525486" y="3987575"/>
            <a:ext cx="3809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DC718554-2B6A-41E1-9F22-784B21C13EC2}"/>
              </a:ext>
            </a:extLst>
          </p:cNvPr>
          <p:cNvCxnSpPr>
            <a:endCxn id="7" idx="1"/>
          </p:cNvCxnSpPr>
          <p:nvPr/>
        </p:nvCxnSpPr>
        <p:spPr>
          <a:xfrm rot="5400000" flipH="1" flipV="1">
            <a:off x="1864179" y="2879954"/>
            <a:ext cx="1768929" cy="44631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or: Curved 128">
            <a:extLst>
              <a:ext uri="{FF2B5EF4-FFF2-40B4-BE49-F238E27FC236}">
                <a16:creationId xmlns:a16="http://schemas.microsoft.com/office/drawing/2014/main" id="{5E7B7BDC-6568-43EC-9DB3-BE7CCF7ED46B}"/>
              </a:ext>
            </a:extLst>
          </p:cNvPr>
          <p:cNvCxnSpPr/>
          <p:nvPr/>
        </p:nvCxnSpPr>
        <p:spPr>
          <a:xfrm rot="16200000" flipV="1">
            <a:off x="2596242" y="5513615"/>
            <a:ext cx="315686" cy="30479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31" name="Connector: Curved 130">
            <a:extLst>
              <a:ext uri="{FF2B5EF4-FFF2-40B4-BE49-F238E27FC236}">
                <a16:creationId xmlns:a16="http://schemas.microsoft.com/office/drawing/2014/main" id="{28EB70D8-DA51-4CC7-A07B-63C86EF0BDA3}"/>
              </a:ext>
            </a:extLst>
          </p:cNvPr>
          <p:cNvCxnSpPr/>
          <p:nvPr/>
        </p:nvCxnSpPr>
        <p:spPr>
          <a:xfrm flipV="1">
            <a:off x="2601686" y="5237900"/>
            <a:ext cx="304797" cy="27027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9DEBFFF-CB6B-42DF-B3CB-B51C21D043B9}"/>
              </a:ext>
            </a:extLst>
          </p:cNvPr>
          <p:cNvSpPr txBox="1"/>
          <p:nvPr/>
        </p:nvSpPr>
        <p:spPr>
          <a:xfrm>
            <a:off x="2079167" y="1168174"/>
            <a:ext cx="489860" cy="369332"/>
          </a:xfrm>
          <a:prstGeom prst="rect">
            <a:avLst/>
          </a:prstGeom>
          <a:noFill/>
        </p:spPr>
        <p:txBody>
          <a:bodyPr wrap="square" rtlCol="0">
            <a:spAutoFit/>
          </a:bodyPr>
          <a:lstStyle/>
          <a:p>
            <a:r>
              <a:rPr lang="en-US" dirty="0"/>
              <a:t>E</a:t>
            </a:r>
          </a:p>
        </p:txBody>
      </p:sp>
      <p:sp>
        <p:nvSpPr>
          <p:cNvPr id="42" name="TextBox 41">
            <a:extLst>
              <a:ext uri="{FF2B5EF4-FFF2-40B4-BE49-F238E27FC236}">
                <a16:creationId xmlns:a16="http://schemas.microsoft.com/office/drawing/2014/main" id="{9B2DEB7F-DE63-4176-8DE3-97E73F866BAB}"/>
              </a:ext>
            </a:extLst>
          </p:cNvPr>
          <p:cNvSpPr txBox="1"/>
          <p:nvPr/>
        </p:nvSpPr>
        <p:spPr>
          <a:xfrm>
            <a:off x="2035627" y="1984603"/>
            <a:ext cx="489860" cy="369332"/>
          </a:xfrm>
          <a:prstGeom prst="rect">
            <a:avLst/>
          </a:prstGeom>
          <a:noFill/>
        </p:spPr>
        <p:txBody>
          <a:bodyPr wrap="square" rtlCol="0">
            <a:spAutoFit/>
          </a:bodyPr>
          <a:lstStyle/>
          <a:p>
            <a:r>
              <a:rPr lang="en-US" dirty="0"/>
              <a:t>T</a:t>
            </a:r>
          </a:p>
        </p:txBody>
      </p:sp>
      <p:sp>
        <p:nvSpPr>
          <p:cNvPr id="44" name="TextBox 43">
            <a:extLst>
              <a:ext uri="{FF2B5EF4-FFF2-40B4-BE49-F238E27FC236}">
                <a16:creationId xmlns:a16="http://schemas.microsoft.com/office/drawing/2014/main" id="{D15E09DF-1879-4645-92FF-2A9659258EFB}"/>
              </a:ext>
            </a:extLst>
          </p:cNvPr>
          <p:cNvSpPr txBox="1"/>
          <p:nvPr/>
        </p:nvSpPr>
        <p:spPr>
          <a:xfrm>
            <a:off x="2035625" y="2855463"/>
            <a:ext cx="489860" cy="369332"/>
          </a:xfrm>
          <a:prstGeom prst="rect">
            <a:avLst/>
          </a:prstGeom>
          <a:noFill/>
        </p:spPr>
        <p:txBody>
          <a:bodyPr wrap="square" rtlCol="0">
            <a:spAutoFit/>
          </a:bodyPr>
          <a:lstStyle/>
          <a:p>
            <a:r>
              <a:rPr lang="en-US" dirty="0"/>
              <a:t>F</a:t>
            </a:r>
          </a:p>
        </p:txBody>
      </p:sp>
      <p:sp>
        <p:nvSpPr>
          <p:cNvPr id="45" name="TextBox 44">
            <a:extLst>
              <a:ext uri="{FF2B5EF4-FFF2-40B4-BE49-F238E27FC236}">
                <a16:creationId xmlns:a16="http://schemas.microsoft.com/office/drawing/2014/main" id="{87AB38CD-15D3-44D9-ABB6-4838097153D0}"/>
              </a:ext>
            </a:extLst>
          </p:cNvPr>
          <p:cNvSpPr txBox="1"/>
          <p:nvPr/>
        </p:nvSpPr>
        <p:spPr>
          <a:xfrm>
            <a:off x="2438395" y="3922259"/>
            <a:ext cx="489860" cy="369332"/>
          </a:xfrm>
          <a:prstGeom prst="rect">
            <a:avLst/>
          </a:prstGeom>
          <a:noFill/>
        </p:spPr>
        <p:txBody>
          <a:bodyPr wrap="square" rtlCol="0">
            <a:spAutoFit/>
          </a:bodyPr>
          <a:lstStyle/>
          <a:p>
            <a:r>
              <a:rPr lang="en-US" dirty="0"/>
              <a:t>T</a:t>
            </a:r>
          </a:p>
        </p:txBody>
      </p:sp>
      <p:sp>
        <p:nvSpPr>
          <p:cNvPr id="54" name="TextBox 53">
            <a:extLst>
              <a:ext uri="{FF2B5EF4-FFF2-40B4-BE49-F238E27FC236}">
                <a16:creationId xmlns:a16="http://schemas.microsoft.com/office/drawing/2014/main" id="{65D3783C-173C-4BD4-B6D6-396C4C88AA64}"/>
              </a:ext>
            </a:extLst>
          </p:cNvPr>
          <p:cNvSpPr txBox="1"/>
          <p:nvPr/>
        </p:nvSpPr>
        <p:spPr>
          <a:xfrm>
            <a:off x="2340424" y="5457145"/>
            <a:ext cx="489860" cy="369332"/>
          </a:xfrm>
          <a:prstGeom prst="rect">
            <a:avLst/>
          </a:prstGeom>
          <a:noFill/>
        </p:spPr>
        <p:txBody>
          <a:bodyPr wrap="square" rtlCol="0">
            <a:spAutoFit/>
          </a:bodyPr>
          <a:lstStyle/>
          <a:p>
            <a:r>
              <a:rPr lang="en-US" dirty="0"/>
              <a:t>(</a:t>
            </a:r>
          </a:p>
        </p:txBody>
      </p:sp>
      <p:sp>
        <p:nvSpPr>
          <p:cNvPr id="56" name="TextBox 55">
            <a:extLst>
              <a:ext uri="{FF2B5EF4-FFF2-40B4-BE49-F238E27FC236}">
                <a16:creationId xmlns:a16="http://schemas.microsoft.com/office/drawing/2014/main" id="{706F3239-92B1-4D0E-8B8A-A6B25EC604E1}"/>
              </a:ext>
            </a:extLst>
          </p:cNvPr>
          <p:cNvSpPr txBox="1"/>
          <p:nvPr/>
        </p:nvSpPr>
        <p:spPr>
          <a:xfrm>
            <a:off x="1611081" y="6164717"/>
            <a:ext cx="489860" cy="369332"/>
          </a:xfrm>
          <a:prstGeom prst="rect">
            <a:avLst/>
          </a:prstGeom>
          <a:noFill/>
        </p:spPr>
        <p:txBody>
          <a:bodyPr wrap="square" rtlCol="0">
            <a:spAutoFit/>
          </a:bodyPr>
          <a:lstStyle/>
          <a:p>
            <a:r>
              <a:rPr lang="en-US" dirty="0"/>
              <a:t>id</a:t>
            </a:r>
          </a:p>
        </p:txBody>
      </p:sp>
      <p:sp>
        <p:nvSpPr>
          <p:cNvPr id="57" name="TextBox 56">
            <a:extLst>
              <a:ext uri="{FF2B5EF4-FFF2-40B4-BE49-F238E27FC236}">
                <a16:creationId xmlns:a16="http://schemas.microsoft.com/office/drawing/2014/main" id="{FEAC4FBE-2337-45BC-8606-E691208A3E91}"/>
              </a:ext>
            </a:extLst>
          </p:cNvPr>
          <p:cNvSpPr txBox="1"/>
          <p:nvPr/>
        </p:nvSpPr>
        <p:spPr>
          <a:xfrm>
            <a:off x="5736761" y="6110289"/>
            <a:ext cx="489860" cy="369332"/>
          </a:xfrm>
          <a:prstGeom prst="rect">
            <a:avLst/>
          </a:prstGeom>
          <a:noFill/>
        </p:spPr>
        <p:txBody>
          <a:bodyPr wrap="square" rtlCol="0">
            <a:spAutoFit/>
          </a:bodyPr>
          <a:lstStyle/>
          <a:p>
            <a:r>
              <a:rPr lang="en-US" dirty="0"/>
              <a:t>id</a:t>
            </a:r>
          </a:p>
        </p:txBody>
      </p:sp>
      <p:sp>
        <p:nvSpPr>
          <p:cNvPr id="59" name="TextBox 58">
            <a:extLst>
              <a:ext uri="{FF2B5EF4-FFF2-40B4-BE49-F238E27FC236}">
                <a16:creationId xmlns:a16="http://schemas.microsoft.com/office/drawing/2014/main" id="{F286C3F4-9250-477D-B3D6-9916DE60AFFC}"/>
              </a:ext>
            </a:extLst>
          </p:cNvPr>
          <p:cNvSpPr txBox="1"/>
          <p:nvPr/>
        </p:nvSpPr>
        <p:spPr>
          <a:xfrm>
            <a:off x="4321619" y="6121175"/>
            <a:ext cx="489860" cy="369332"/>
          </a:xfrm>
          <a:prstGeom prst="rect">
            <a:avLst/>
          </a:prstGeom>
          <a:noFill/>
        </p:spPr>
        <p:txBody>
          <a:bodyPr wrap="square" rtlCol="0">
            <a:spAutoFit/>
          </a:bodyPr>
          <a:lstStyle/>
          <a:p>
            <a:r>
              <a:rPr lang="en-US" dirty="0"/>
              <a:t>id</a:t>
            </a:r>
          </a:p>
        </p:txBody>
      </p:sp>
      <p:sp>
        <p:nvSpPr>
          <p:cNvPr id="60" name="TextBox 59">
            <a:extLst>
              <a:ext uri="{FF2B5EF4-FFF2-40B4-BE49-F238E27FC236}">
                <a16:creationId xmlns:a16="http://schemas.microsoft.com/office/drawing/2014/main" id="{CB7E27E8-A0D1-4FC4-89CD-241BDC50CF02}"/>
              </a:ext>
            </a:extLst>
          </p:cNvPr>
          <p:cNvSpPr txBox="1"/>
          <p:nvPr/>
        </p:nvSpPr>
        <p:spPr>
          <a:xfrm>
            <a:off x="7946559" y="4945513"/>
            <a:ext cx="489860" cy="369332"/>
          </a:xfrm>
          <a:prstGeom prst="rect">
            <a:avLst/>
          </a:prstGeom>
          <a:noFill/>
        </p:spPr>
        <p:txBody>
          <a:bodyPr wrap="square" rtlCol="0">
            <a:spAutoFit/>
          </a:bodyPr>
          <a:lstStyle/>
          <a:p>
            <a:r>
              <a:rPr lang="en-US" dirty="0"/>
              <a:t>)</a:t>
            </a:r>
          </a:p>
        </p:txBody>
      </p:sp>
      <p:sp>
        <p:nvSpPr>
          <p:cNvPr id="61" name="TextBox 60">
            <a:extLst>
              <a:ext uri="{FF2B5EF4-FFF2-40B4-BE49-F238E27FC236}">
                <a16:creationId xmlns:a16="http://schemas.microsoft.com/office/drawing/2014/main" id="{D042B658-6DE6-4475-877F-6A4168B9FE3D}"/>
              </a:ext>
            </a:extLst>
          </p:cNvPr>
          <p:cNvSpPr txBox="1"/>
          <p:nvPr/>
        </p:nvSpPr>
        <p:spPr>
          <a:xfrm>
            <a:off x="8512618" y="3443281"/>
            <a:ext cx="489860" cy="369332"/>
          </a:xfrm>
          <a:prstGeom prst="rect">
            <a:avLst/>
          </a:prstGeom>
          <a:noFill/>
        </p:spPr>
        <p:txBody>
          <a:bodyPr wrap="square" rtlCol="0">
            <a:spAutoFit/>
          </a:bodyPr>
          <a:lstStyle/>
          <a:p>
            <a:r>
              <a:rPr lang="en-US" dirty="0"/>
              <a:t>F</a:t>
            </a:r>
          </a:p>
        </p:txBody>
      </p:sp>
      <p:sp>
        <p:nvSpPr>
          <p:cNvPr id="62" name="TextBox 61">
            <a:extLst>
              <a:ext uri="{FF2B5EF4-FFF2-40B4-BE49-F238E27FC236}">
                <a16:creationId xmlns:a16="http://schemas.microsoft.com/office/drawing/2014/main" id="{5874C053-6B00-4DD5-96FB-A83EFB74C77B}"/>
              </a:ext>
            </a:extLst>
          </p:cNvPr>
          <p:cNvSpPr txBox="1"/>
          <p:nvPr/>
        </p:nvSpPr>
        <p:spPr>
          <a:xfrm>
            <a:off x="7913903" y="4052882"/>
            <a:ext cx="489860" cy="369332"/>
          </a:xfrm>
          <a:prstGeom prst="rect">
            <a:avLst/>
          </a:prstGeom>
          <a:noFill/>
        </p:spPr>
        <p:txBody>
          <a:bodyPr wrap="square" rtlCol="0">
            <a:spAutoFit/>
          </a:bodyPr>
          <a:lstStyle/>
          <a:p>
            <a:r>
              <a:rPr lang="en-US" dirty="0"/>
              <a:t>+</a:t>
            </a:r>
          </a:p>
        </p:txBody>
      </p:sp>
      <p:sp>
        <p:nvSpPr>
          <p:cNvPr id="63" name="TextBox 62">
            <a:extLst>
              <a:ext uri="{FF2B5EF4-FFF2-40B4-BE49-F238E27FC236}">
                <a16:creationId xmlns:a16="http://schemas.microsoft.com/office/drawing/2014/main" id="{D17AF65D-0DAB-48AB-ABE6-4D47F2764FCE}"/>
              </a:ext>
            </a:extLst>
          </p:cNvPr>
          <p:cNvSpPr txBox="1"/>
          <p:nvPr/>
        </p:nvSpPr>
        <p:spPr>
          <a:xfrm>
            <a:off x="9405246" y="2136997"/>
            <a:ext cx="489860" cy="369332"/>
          </a:xfrm>
          <a:prstGeom prst="rect">
            <a:avLst/>
          </a:prstGeom>
          <a:noFill/>
        </p:spPr>
        <p:txBody>
          <a:bodyPr wrap="square" rtlCol="0">
            <a:spAutoFit/>
          </a:bodyPr>
          <a:lstStyle/>
          <a:p>
            <a:r>
              <a:rPr lang="en-US" dirty="0"/>
              <a:t>*</a:t>
            </a:r>
          </a:p>
        </p:txBody>
      </p:sp>
      <p:sp>
        <p:nvSpPr>
          <p:cNvPr id="64" name="TextBox 63">
            <a:extLst>
              <a:ext uri="{FF2B5EF4-FFF2-40B4-BE49-F238E27FC236}">
                <a16:creationId xmlns:a16="http://schemas.microsoft.com/office/drawing/2014/main" id="{C3CD090E-935B-4119-9791-D31A9B415709}"/>
              </a:ext>
            </a:extLst>
          </p:cNvPr>
          <p:cNvSpPr txBox="1"/>
          <p:nvPr/>
        </p:nvSpPr>
        <p:spPr>
          <a:xfrm>
            <a:off x="7924789" y="1255251"/>
            <a:ext cx="489860" cy="369332"/>
          </a:xfrm>
          <a:prstGeom prst="rect">
            <a:avLst/>
          </a:prstGeom>
          <a:noFill/>
        </p:spPr>
        <p:txBody>
          <a:bodyPr wrap="square" rtlCol="0">
            <a:spAutoFit/>
          </a:bodyPr>
          <a:lstStyle/>
          <a:p>
            <a:r>
              <a:rPr lang="en-US" dirty="0"/>
              <a:t>T</a:t>
            </a:r>
          </a:p>
        </p:txBody>
      </p:sp>
      <p:sp>
        <p:nvSpPr>
          <p:cNvPr id="65" name="TextBox 64">
            <a:extLst>
              <a:ext uri="{FF2B5EF4-FFF2-40B4-BE49-F238E27FC236}">
                <a16:creationId xmlns:a16="http://schemas.microsoft.com/office/drawing/2014/main" id="{47FED718-42E4-44E7-80BD-C5569D5C2020}"/>
              </a:ext>
            </a:extLst>
          </p:cNvPr>
          <p:cNvSpPr txBox="1"/>
          <p:nvPr/>
        </p:nvSpPr>
        <p:spPr>
          <a:xfrm>
            <a:off x="4626420" y="656536"/>
            <a:ext cx="489860" cy="369332"/>
          </a:xfrm>
          <a:prstGeom prst="rect">
            <a:avLst/>
          </a:prstGeom>
          <a:noFill/>
        </p:spPr>
        <p:txBody>
          <a:bodyPr wrap="square" rtlCol="0">
            <a:spAutoFit/>
          </a:bodyPr>
          <a:lstStyle/>
          <a:p>
            <a:r>
              <a:rPr lang="en-US" dirty="0"/>
              <a:t>+</a:t>
            </a:r>
          </a:p>
        </p:txBody>
      </p:sp>
      <p:sp>
        <p:nvSpPr>
          <p:cNvPr id="66" name="TextBox 65">
            <a:extLst>
              <a:ext uri="{FF2B5EF4-FFF2-40B4-BE49-F238E27FC236}">
                <a16:creationId xmlns:a16="http://schemas.microsoft.com/office/drawing/2014/main" id="{36F2C5F8-24C8-4771-AC18-A5AD6EEDA4C8}"/>
              </a:ext>
            </a:extLst>
          </p:cNvPr>
          <p:cNvSpPr txBox="1"/>
          <p:nvPr/>
        </p:nvSpPr>
        <p:spPr>
          <a:xfrm>
            <a:off x="5638791" y="1505620"/>
            <a:ext cx="489860" cy="369332"/>
          </a:xfrm>
          <a:prstGeom prst="rect">
            <a:avLst/>
          </a:prstGeom>
          <a:noFill/>
        </p:spPr>
        <p:txBody>
          <a:bodyPr wrap="square" rtlCol="0">
            <a:spAutoFit/>
          </a:bodyPr>
          <a:lstStyle/>
          <a:p>
            <a:r>
              <a:rPr lang="en-US" dirty="0"/>
              <a:t>(</a:t>
            </a:r>
          </a:p>
        </p:txBody>
      </p:sp>
      <p:sp>
        <p:nvSpPr>
          <p:cNvPr id="67" name="TextBox 66">
            <a:extLst>
              <a:ext uri="{FF2B5EF4-FFF2-40B4-BE49-F238E27FC236}">
                <a16:creationId xmlns:a16="http://schemas.microsoft.com/office/drawing/2014/main" id="{01E93F54-1118-42E5-8617-0CF022B2B39C}"/>
              </a:ext>
            </a:extLst>
          </p:cNvPr>
          <p:cNvSpPr txBox="1"/>
          <p:nvPr/>
        </p:nvSpPr>
        <p:spPr>
          <a:xfrm>
            <a:off x="4865905" y="1059305"/>
            <a:ext cx="489860" cy="369332"/>
          </a:xfrm>
          <a:prstGeom prst="rect">
            <a:avLst/>
          </a:prstGeom>
          <a:noFill/>
        </p:spPr>
        <p:txBody>
          <a:bodyPr wrap="square" rtlCol="0">
            <a:spAutoFit/>
          </a:bodyPr>
          <a:lstStyle/>
          <a:p>
            <a:r>
              <a:rPr lang="en-US" dirty="0"/>
              <a:t>F</a:t>
            </a:r>
          </a:p>
        </p:txBody>
      </p:sp>
      <p:sp>
        <p:nvSpPr>
          <p:cNvPr id="68" name="TextBox 67">
            <a:extLst>
              <a:ext uri="{FF2B5EF4-FFF2-40B4-BE49-F238E27FC236}">
                <a16:creationId xmlns:a16="http://schemas.microsoft.com/office/drawing/2014/main" id="{2DCBD12D-421C-4E71-8139-486CC08186B0}"/>
              </a:ext>
            </a:extLst>
          </p:cNvPr>
          <p:cNvSpPr txBox="1"/>
          <p:nvPr/>
        </p:nvSpPr>
        <p:spPr>
          <a:xfrm>
            <a:off x="5040077" y="2169649"/>
            <a:ext cx="489860" cy="369332"/>
          </a:xfrm>
          <a:prstGeom prst="rect">
            <a:avLst/>
          </a:prstGeom>
          <a:noFill/>
        </p:spPr>
        <p:txBody>
          <a:bodyPr wrap="square" rtlCol="0">
            <a:spAutoFit/>
          </a:bodyPr>
          <a:lstStyle/>
          <a:p>
            <a:r>
              <a:rPr lang="en-US" dirty="0"/>
              <a:t>*</a:t>
            </a:r>
          </a:p>
        </p:txBody>
      </p:sp>
      <p:sp>
        <p:nvSpPr>
          <p:cNvPr id="69" name="TextBox 68">
            <a:extLst>
              <a:ext uri="{FF2B5EF4-FFF2-40B4-BE49-F238E27FC236}">
                <a16:creationId xmlns:a16="http://schemas.microsoft.com/office/drawing/2014/main" id="{E41711E2-4674-4262-810B-4DE4A0FC6C64}"/>
              </a:ext>
            </a:extLst>
          </p:cNvPr>
          <p:cNvSpPr txBox="1"/>
          <p:nvPr/>
        </p:nvSpPr>
        <p:spPr>
          <a:xfrm>
            <a:off x="5181591" y="3486821"/>
            <a:ext cx="489860" cy="369332"/>
          </a:xfrm>
          <a:prstGeom prst="rect">
            <a:avLst/>
          </a:prstGeom>
          <a:noFill/>
        </p:spPr>
        <p:txBody>
          <a:bodyPr wrap="square" rtlCol="0">
            <a:spAutoFit/>
          </a:bodyPr>
          <a:lstStyle/>
          <a:p>
            <a:r>
              <a:rPr lang="en-US" dirty="0"/>
              <a:t>(</a:t>
            </a:r>
          </a:p>
        </p:txBody>
      </p:sp>
      <p:sp>
        <p:nvSpPr>
          <p:cNvPr id="70" name="TextBox 69">
            <a:extLst>
              <a:ext uri="{FF2B5EF4-FFF2-40B4-BE49-F238E27FC236}">
                <a16:creationId xmlns:a16="http://schemas.microsoft.com/office/drawing/2014/main" id="{BFC435A8-09EA-40E4-BDE6-D0C7BCBB8C7E}"/>
              </a:ext>
            </a:extLst>
          </p:cNvPr>
          <p:cNvSpPr txBox="1"/>
          <p:nvPr/>
        </p:nvSpPr>
        <p:spPr>
          <a:xfrm>
            <a:off x="1491337" y="4804001"/>
            <a:ext cx="489860" cy="369332"/>
          </a:xfrm>
          <a:prstGeom prst="rect">
            <a:avLst/>
          </a:prstGeom>
          <a:noFill/>
        </p:spPr>
        <p:txBody>
          <a:bodyPr wrap="square" rtlCol="0">
            <a:spAutoFit/>
          </a:bodyPr>
          <a:lstStyle/>
          <a:p>
            <a:r>
              <a:rPr lang="en-US" dirty="0"/>
              <a:t>(</a:t>
            </a:r>
          </a:p>
        </p:txBody>
      </p:sp>
      <p:sp>
        <p:nvSpPr>
          <p:cNvPr id="71" name="TextBox 70">
            <a:extLst>
              <a:ext uri="{FF2B5EF4-FFF2-40B4-BE49-F238E27FC236}">
                <a16:creationId xmlns:a16="http://schemas.microsoft.com/office/drawing/2014/main" id="{DECB8E08-94E0-4FB5-AA95-8C0201C9F3BF}"/>
              </a:ext>
            </a:extLst>
          </p:cNvPr>
          <p:cNvSpPr txBox="1"/>
          <p:nvPr/>
        </p:nvSpPr>
        <p:spPr>
          <a:xfrm>
            <a:off x="4321619" y="4488307"/>
            <a:ext cx="489860"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265303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3DA7-4093-4AF2-A6E2-AA35BCFBE2D1}"/>
              </a:ext>
            </a:extLst>
          </p:cNvPr>
          <p:cNvSpPr>
            <a:spLocks noGrp="1"/>
          </p:cNvSpPr>
          <p:nvPr>
            <p:ph type="title"/>
          </p:nvPr>
        </p:nvSpPr>
        <p:spPr/>
        <p:txBody>
          <a:bodyPr/>
          <a:lstStyle/>
          <a:p>
            <a:r>
              <a:rPr lang="en-US" dirty="0"/>
              <a:t>DFA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A0A1116-1C18-453D-AD7B-C9007BA488CE}"/>
                  </a:ext>
                </a:extLst>
              </p:cNvPr>
              <p:cNvSpPr>
                <a:spLocks noGrp="1"/>
              </p:cNvSpPr>
              <p:nvPr>
                <p:ph idx="1"/>
              </p:nvPr>
            </p:nvSpPr>
            <p:spPr/>
            <p:txBody>
              <a:bodyPr>
                <a:normAutofit/>
              </a:bodyPr>
              <a:lstStyle/>
              <a:p>
                <a:r>
                  <a:rPr lang="en-US" dirty="0"/>
                  <a:t>The DFA (LR(0) automaton) is also called the canonical LR(0) collection</a:t>
                </a:r>
              </a:p>
              <a:p>
                <a:endParaRPr lang="en-US" dirty="0"/>
              </a:p>
              <a:p>
                <a:r>
                  <a:rPr lang="en-US" dirty="0"/>
                  <a:t>The DFA can be used to make the shift-reduce decisions</a:t>
                </a:r>
              </a:p>
              <a:p>
                <a:endParaRPr lang="en-US" dirty="0"/>
              </a:p>
              <a:p>
                <a:r>
                  <a:rPr lang="en-US" dirty="0"/>
                  <a:t>A reduction is possible in a DFA state if an item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𝛼</m:t>
                    </m:r>
                    <m:r>
                      <a:rPr lang="en-US" b="0" i="1" smtClean="0">
                        <a:latin typeface="Cambria Math" panose="02040503050406030204" pitchFamily="18" charset="0"/>
                      </a:rPr>
                      <m:t>.</m:t>
                    </m:r>
                  </m:oMath>
                </a14:m>
                <a:r>
                  <a:rPr lang="en-US" dirty="0"/>
                  <a:t>] exists in the set of items corresponding to the DFA state</a:t>
                </a:r>
              </a:p>
              <a:p>
                <a:endParaRPr lang="en-US" dirty="0"/>
              </a:p>
            </p:txBody>
          </p:sp>
        </mc:Choice>
        <mc:Fallback xmlns="">
          <p:sp>
            <p:nvSpPr>
              <p:cNvPr id="3" name="Content Placeholder 2">
                <a:extLst>
                  <a:ext uri="{FF2B5EF4-FFF2-40B4-BE49-F238E27FC236}">
                    <a16:creationId xmlns:a16="http://schemas.microsoft.com/office/drawing/2014/main" id="{1A0A1116-1C18-453D-AD7B-C9007BA488CE}"/>
                  </a:ext>
                </a:extLst>
              </p:cNvPr>
              <p:cNvSpPr>
                <a:spLocks noGrp="1" noRot="1" noChangeAspect="1" noMove="1" noResize="1" noEditPoints="1" noAdjustHandles="1" noChangeArrowheads="1" noChangeShapeType="1" noTextEdit="1"/>
              </p:cNvSpPr>
              <p:nvPr>
                <p:ph idx="1"/>
              </p:nvPr>
            </p:nvSpPr>
            <p:spPr>
              <a:blipFill>
                <a:blip r:embed="rId3"/>
                <a:stretch>
                  <a:fillRect l="-1043" t="-2241" r="-1043"/>
                </a:stretch>
              </a:blipFill>
            </p:spPr>
            <p:txBody>
              <a:bodyPr/>
              <a:lstStyle/>
              <a:p>
                <a:r>
                  <a:rPr lang="en-US">
                    <a:noFill/>
                  </a:rPr>
                  <a:t> </a:t>
                </a:r>
              </a:p>
            </p:txBody>
          </p:sp>
        </mc:Fallback>
      </mc:AlternateContent>
    </p:spTree>
    <p:extLst>
      <p:ext uri="{BB962C8B-B14F-4D97-AF65-F5344CB8AC3E}">
        <p14:creationId xmlns:p14="http://schemas.microsoft.com/office/powerpoint/2010/main" val="150195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78D8A-27E2-41B4-91E7-3E65927929DB}"/>
              </a:ext>
            </a:extLst>
          </p:cNvPr>
          <p:cNvSpPr>
            <a:spLocks noGrp="1"/>
          </p:cNvSpPr>
          <p:nvPr>
            <p:ph type="title"/>
          </p:nvPr>
        </p:nvSpPr>
        <p:spPr/>
        <p:txBody>
          <a:bodyPr/>
          <a:lstStyle/>
          <a:p>
            <a:r>
              <a:rPr lang="en-US" dirty="0"/>
              <a:t>Conflicts in LR(0) automaton</a:t>
            </a:r>
          </a:p>
        </p:txBody>
      </p:sp>
      <p:sp>
        <p:nvSpPr>
          <p:cNvPr id="3" name="Content Placeholder 2">
            <a:extLst>
              <a:ext uri="{FF2B5EF4-FFF2-40B4-BE49-F238E27FC236}">
                <a16:creationId xmlns:a16="http://schemas.microsoft.com/office/drawing/2014/main" id="{4ED4896A-1A97-44E5-A2AD-88B8EAE186EA}"/>
              </a:ext>
            </a:extLst>
          </p:cNvPr>
          <p:cNvSpPr>
            <a:spLocks noGrp="1"/>
          </p:cNvSpPr>
          <p:nvPr>
            <p:ph idx="1"/>
          </p:nvPr>
        </p:nvSpPr>
        <p:spPr/>
        <p:txBody>
          <a:bodyPr/>
          <a:lstStyle/>
          <a:p>
            <a:r>
              <a:rPr lang="en-US" dirty="0"/>
              <a:t>A LR(0) automaton can have two kinds of conflicts</a:t>
            </a:r>
          </a:p>
          <a:p>
            <a:pPr lvl="1"/>
            <a:r>
              <a:rPr lang="en-US" dirty="0"/>
              <a:t>shift-reduce conflict</a:t>
            </a:r>
          </a:p>
          <a:p>
            <a:pPr lvl="2"/>
            <a:r>
              <a:rPr lang="en-US" dirty="0"/>
              <a:t>when both shift and reduce moves are possible in a DFA state </a:t>
            </a:r>
          </a:p>
          <a:p>
            <a:pPr lvl="1"/>
            <a:r>
              <a:rPr lang="en-US" dirty="0"/>
              <a:t>reduce-reduce conflict</a:t>
            </a:r>
          </a:p>
          <a:p>
            <a:pPr lvl="2"/>
            <a:r>
              <a:rPr lang="en-US" dirty="0"/>
              <a:t>when multiple items are eligible for reductions in a DFA state</a:t>
            </a:r>
          </a:p>
        </p:txBody>
      </p:sp>
    </p:spTree>
    <p:extLst>
      <p:ext uri="{BB962C8B-B14F-4D97-AF65-F5344CB8AC3E}">
        <p14:creationId xmlns:p14="http://schemas.microsoft.com/office/powerpoint/2010/main" val="1320672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D17DE-29F6-44D8-B272-9C4A95FBE7E7}"/>
              </a:ext>
            </a:extLst>
          </p:cNvPr>
          <p:cNvSpPr>
            <a:spLocks noGrp="1"/>
          </p:cNvSpPr>
          <p:nvPr>
            <p:ph type="title"/>
          </p:nvPr>
        </p:nvSpPr>
        <p:spPr/>
        <p:txBody>
          <a:bodyPr/>
          <a:lstStyle/>
          <a:p>
            <a:r>
              <a:rPr lang="en-US" dirty="0"/>
              <a:t>Conflicts in the example DFA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9E328A-DCB4-4DE4-A44C-861007A42B43}"/>
                  </a:ext>
                </a:extLst>
              </p:cNvPr>
              <p:cNvSpPr>
                <a:spLocks noGrp="1"/>
              </p:cNvSpPr>
              <p:nvPr>
                <p:ph idx="1"/>
              </p:nvPr>
            </p:nvSpPr>
            <p:spPr/>
            <p:txBody>
              <a:bodyPr/>
              <a:lstStyle/>
              <a:p>
                <a:r>
                  <a:rPr lang="en-US" dirty="0"/>
                  <a:t>The example DFA has conflicts in state I</a:t>
                </a:r>
                <a:r>
                  <a:rPr lang="en-US" baseline="-25000" dirty="0"/>
                  <a:t>1</a:t>
                </a:r>
                <a:r>
                  <a:rPr lang="en-US" dirty="0"/>
                  <a:t>, I</a:t>
                </a:r>
                <a:r>
                  <a:rPr lang="en-US" baseline="-25000" dirty="0"/>
                  <a:t>2</a:t>
                </a:r>
                <a:r>
                  <a:rPr lang="en-US" dirty="0"/>
                  <a:t>, and I</a:t>
                </a:r>
                <a:r>
                  <a:rPr lang="en-US" baseline="-25000" dirty="0"/>
                  <a:t>9</a:t>
                </a:r>
                <a:endParaRPr lang="en-US" dirty="0"/>
              </a:p>
              <a:p>
                <a:endParaRPr lang="en-US" dirty="0"/>
              </a:p>
              <a:p>
                <a:r>
                  <a:rPr lang="en-US" dirty="0"/>
                  <a:t>The SLR(1) parser resolves the conflict by allowing a reduction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𝛼</m:t>
                    </m:r>
                  </m:oMath>
                </a14:m>
                <a:r>
                  <a:rPr lang="en-US" dirty="0"/>
                  <a:t>.” only if the next symbol belongs to FOLLOW(A)</a:t>
                </a:r>
              </a:p>
              <a:p>
                <a:pPr lvl="1"/>
                <a:r>
                  <a:rPr lang="en-US" dirty="0"/>
                  <a:t>If the conflict persists even after applying the above rule, the corresponding grammar is not in SLR(1)</a:t>
                </a:r>
              </a:p>
            </p:txBody>
          </p:sp>
        </mc:Choice>
        <mc:Fallback xmlns="">
          <p:sp>
            <p:nvSpPr>
              <p:cNvPr id="3" name="Content Placeholder 2">
                <a:extLst>
                  <a:ext uri="{FF2B5EF4-FFF2-40B4-BE49-F238E27FC236}">
                    <a16:creationId xmlns:a16="http://schemas.microsoft.com/office/drawing/2014/main" id="{0B9E328A-DCB4-4DE4-A44C-861007A42B4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927863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6375</TotalTime>
  <Words>3736</Words>
  <Application>Microsoft Office PowerPoint</Application>
  <PresentationFormat>Widescreen</PresentationFormat>
  <Paragraphs>941</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Cambria Math</vt:lpstr>
      <vt:lpstr>Wingdings</vt:lpstr>
      <vt:lpstr>Office Theme</vt:lpstr>
      <vt:lpstr>Compilers</vt:lpstr>
      <vt:lpstr>Today’s lecture</vt:lpstr>
      <vt:lpstr>LR(0) automaton (DFA)</vt:lpstr>
      <vt:lpstr>LR(0) automaton (DFA)</vt:lpstr>
      <vt:lpstr>LR(0) automaton</vt:lpstr>
      <vt:lpstr>DFA</vt:lpstr>
      <vt:lpstr>DFA</vt:lpstr>
      <vt:lpstr>Conflicts in LR(0) automaton</vt:lpstr>
      <vt:lpstr>Conflicts in the example DFA</vt:lpstr>
      <vt:lpstr>DFA</vt:lpstr>
      <vt:lpstr>LR(0) automaton (Exercise)</vt:lpstr>
      <vt:lpstr>LR(0) automaton</vt:lpstr>
      <vt:lpstr>LR(0) automaton</vt:lpstr>
      <vt:lpstr>SLR(1) parsing</vt:lpstr>
      <vt:lpstr>SLR(1) parser</vt:lpstr>
      <vt:lpstr>SLR(1) parser</vt:lpstr>
      <vt:lpstr>DFA</vt:lpstr>
      <vt:lpstr>SLR(1) parsing</vt:lpstr>
      <vt:lpstr>SLR(1) parsing</vt:lpstr>
      <vt:lpstr>SLR(1) parsing</vt:lpstr>
      <vt:lpstr>GOTO table</vt:lpstr>
      <vt:lpstr>ACTION table</vt:lpstr>
      <vt:lpstr>DFA</vt:lpstr>
      <vt:lpstr>ACTION</vt:lpstr>
      <vt:lpstr>ACTION</vt:lpstr>
      <vt:lpstr>Parsing table</vt:lpstr>
      <vt:lpstr>Parsing table codes</vt:lpstr>
      <vt:lpstr>Parsing table</vt:lpstr>
      <vt:lpstr>SLR parsing algorithm</vt:lpstr>
      <vt:lpstr>SLR(1) parsing</vt:lpstr>
      <vt:lpstr>Left-recursive grammar (Exercise)</vt:lpstr>
      <vt:lpstr>Left-recursive grammar</vt:lpstr>
      <vt:lpstr>Left-recursive grammar</vt:lpstr>
      <vt:lpstr>SLR(1) parsing</vt:lpstr>
      <vt:lpstr>Ambiguous grammars</vt:lpstr>
      <vt:lpstr>Ambiguous grammar</vt:lpstr>
      <vt:lpstr>Ambiguous grammar</vt:lpstr>
      <vt:lpstr>Ambiguous grammar</vt:lpstr>
      <vt:lpstr>Ambiguous grammar</vt:lpstr>
      <vt:lpstr>Parser generators</vt:lpstr>
      <vt:lpstr>LR(1) items</vt:lpstr>
      <vt:lpstr>A hierarchy of grammar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866</cp:revision>
  <cp:lastPrinted>2025-04-04T09:48:17Z</cp:lastPrinted>
  <dcterms:created xsi:type="dcterms:W3CDTF">2020-08-23T12:23:07Z</dcterms:created>
  <dcterms:modified xsi:type="dcterms:W3CDTF">2025-04-04T09:48:23Z</dcterms:modified>
</cp:coreProperties>
</file>