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4"/>
  </p:notesMasterIdLst>
  <p:sldIdLst>
    <p:sldId id="256" r:id="rId2"/>
    <p:sldId id="660" r:id="rId3"/>
    <p:sldId id="822" r:id="rId4"/>
    <p:sldId id="846" r:id="rId5"/>
    <p:sldId id="823" r:id="rId6"/>
    <p:sldId id="824" r:id="rId7"/>
    <p:sldId id="825" r:id="rId8"/>
    <p:sldId id="826" r:id="rId9"/>
    <p:sldId id="827" r:id="rId10"/>
    <p:sldId id="828" r:id="rId11"/>
    <p:sldId id="861" r:id="rId12"/>
    <p:sldId id="829" r:id="rId13"/>
    <p:sldId id="860" r:id="rId14"/>
    <p:sldId id="859" r:id="rId15"/>
    <p:sldId id="830" r:id="rId16"/>
    <p:sldId id="390" r:id="rId17"/>
    <p:sldId id="831" r:id="rId18"/>
    <p:sldId id="832" r:id="rId19"/>
    <p:sldId id="833" r:id="rId20"/>
    <p:sldId id="834" r:id="rId21"/>
    <p:sldId id="847" r:id="rId22"/>
    <p:sldId id="835" r:id="rId23"/>
    <p:sldId id="836" r:id="rId24"/>
    <p:sldId id="837" r:id="rId25"/>
    <p:sldId id="838" r:id="rId26"/>
    <p:sldId id="849" r:id="rId27"/>
    <p:sldId id="850" r:id="rId28"/>
    <p:sldId id="848" r:id="rId29"/>
    <p:sldId id="839" r:id="rId30"/>
    <p:sldId id="840" r:id="rId31"/>
    <p:sldId id="857" r:id="rId32"/>
    <p:sldId id="858" r:id="rId33"/>
    <p:sldId id="863" r:id="rId34"/>
    <p:sldId id="864" r:id="rId35"/>
    <p:sldId id="851" r:id="rId36"/>
    <p:sldId id="852" r:id="rId37"/>
    <p:sldId id="854" r:id="rId38"/>
    <p:sldId id="853" r:id="rId39"/>
    <p:sldId id="855" r:id="rId40"/>
    <p:sldId id="856" r:id="rId41"/>
    <p:sldId id="862" r:id="rId42"/>
    <p:sldId id="269" r:id="rId4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9" d="100"/>
          <a:sy n="59" d="100"/>
        </p:scale>
        <p:origin x="940"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B9F7541-8AA1-4873-8EE2-6EE4B745E30A}" type="datetimeFigureOut">
              <a:rPr lang="en-IN" smtClean="0"/>
              <a:t>04-04-2025</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41CD276-996C-461A-BA18-C0461C4B1E84}" type="slidenum">
              <a:rPr lang="en-IN" smtClean="0"/>
              <a:t>‹#›</a:t>
            </a:fld>
            <a:endParaRPr lang="en-IN"/>
          </a:p>
        </p:txBody>
      </p:sp>
    </p:spTree>
    <p:extLst>
      <p:ext uri="{BB962C8B-B14F-4D97-AF65-F5344CB8AC3E}">
        <p14:creationId xmlns:p14="http://schemas.microsoft.com/office/powerpoint/2010/main" val="15775422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5"/>
          </p:nvPr>
        </p:nvSpPr>
        <p:spPr/>
        <p:txBody>
          <a:bodyPr/>
          <a:lstStyle/>
          <a:p>
            <a:fld id="{941CD276-996C-461A-BA18-C0461C4B1E84}" type="slidenum">
              <a:rPr lang="en-IN" smtClean="0"/>
              <a:t>1</a:t>
            </a:fld>
            <a:endParaRPr lang="en-IN"/>
          </a:p>
        </p:txBody>
      </p:sp>
    </p:spTree>
    <p:extLst>
      <p:ext uri="{BB962C8B-B14F-4D97-AF65-F5344CB8AC3E}">
        <p14:creationId xmlns:p14="http://schemas.microsoft.com/office/powerpoint/2010/main" val="28654384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5"/>
          </p:nvPr>
        </p:nvSpPr>
        <p:spPr/>
        <p:txBody>
          <a:bodyPr/>
          <a:lstStyle/>
          <a:p>
            <a:fld id="{941CD276-996C-461A-BA18-C0461C4B1E84}" type="slidenum">
              <a:rPr lang="en-IN" smtClean="0"/>
              <a:t>10</a:t>
            </a:fld>
            <a:endParaRPr lang="en-IN"/>
          </a:p>
        </p:txBody>
      </p:sp>
    </p:spTree>
    <p:extLst>
      <p:ext uri="{BB962C8B-B14F-4D97-AF65-F5344CB8AC3E}">
        <p14:creationId xmlns:p14="http://schemas.microsoft.com/office/powerpoint/2010/main" val="37297195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5"/>
          </p:nvPr>
        </p:nvSpPr>
        <p:spPr/>
        <p:txBody>
          <a:bodyPr/>
          <a:lstStyle/>
          <a:p>
            <a:fld id="{941CD276-996C-461A-BA18-C0461C4B1E84}" type="slidenum">
              <a:rPr lang="en-IN" smtClean="0"/>
              <a:t>11</a:t>
            </a:fld>
            <a:endParaRPr lang="en-IN"/>
          </a:p>
        </p:txBody>
      </p:sp>
    </p:spTree>
    <p:extLst>
      <p:ext uri="{BB962C8B-B14F-4D97-AF65-F5344CB8AC3E}">
        <p14:creationId xmlns:p14="http://schemas.microsoft.com/office/powerpoint/2010/main" val="18456971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5"/>
          </p:nvPr>
        </p:nvSpPr>
        <p:spPr/>
        <p:txBody>
          <a:bodyPr/>
          <a:lstStyle/>
          <a:p>
            <a:fld id="{941CD276-996C-461A-BA18-C0461C4B1E84}" type="slidenum">
              <a:rPr lang="en-IN" smtClean="0"/>
              <a:t>12</a:t>
            </a:fld>
            <a:endParaRPr lang="en-IN"/>
          </a:p>
        </p:txBody>
      </p:sp>
    </p:spTree>
    <p:extLst>
      <p:ext uri="{BB962C8B-B14F-4D97-AF65-F5344CB8AC3E}">
        <p14:creationId xmlns:p14="http://schemas.microsoft.com/office/powerpoint/2010/main" val="19876032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5"/>
          </p:nvPr>
        </p:nvSpPr>
        <p:spPr/>
        <p:txBody>
          <a:bodyPr/>
          <a:lstStyle/>
          <a:p>
            <a:fld id="{941CD276-996C-461A-BA18-C0461C4B1E84}" type="slidenum">
              <a:rPr lang="en-IN" smtClean="0"/>
              <a:t>13</a:t>
            </a:fld>
            <a:endParaRPr lang="en-IN"/>
          </a:p>
        </p:txBody>
      </p:sp>
    </p:spTree>
    <p:extLst>
      <p:ext uri="{BB962C8B-B14F-4D97-AF65-F5344CB8AC3E}">
        <p14:creationId xmlns:p14="http://schemas.microsoft.com/office/powerpoint/2010/main" val="21965391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5"/>
          </p:nvPr>
        </p:nvSpPr>
        <p:spPr/>
        <p:txBody>
          <a:bodyPr/>
          <a:lstStyle/>
          <a:p>
            <a:fld id="{941CD276-996C-461A-BA18-C0461C4B1E84}" type="slidenum">
              <a:rPr lang="en-IN" smtClean="0"/>
              <a:t>14</a:t>
            </a:fld>
            <a:endParaRPr lang="en-IN"/>
          </a:p>
        </p:txBody>
      </p:sp>
    </p:spTree>
    <p:extLst>
      <p:ext uri="{BB962C8B-B14F-4D97-AF65-F5344CB8AC3E}">
        <p14:creationId xmlns:p14="http://schemas.microsoft.com/office/powerpoint/2010/main" val="320896885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5"/>
          </p:nvPr>
        </p:nvSpPr>
        <p:spPr/>
        <p:txBody>
          <a:bodyPr/>
          <a:lstStyle/>
          <a:p>
            <a:fld id="{941CD276-996C-461A-BA18-C0461C4B1E84}" type="slidenum">
              <a:rPr lang="en-IN" smtClean="0"/>
              <a:t>15</a:t>
            </a:fld>
            <a:endParaRPr lang="en-IN"/>
          </a:p>
        </p:txBody>
      </p:sp>
    </p:spTree>
    <p:extLst>
      <p:ext uri="{BB962C8B-B14F-4D97-AF65-F5344CB8AC3E}">
        <p14:creationId xmlns:p14="http://schemas.microsoft.com/office/powerpoint/2010/main" val="219999928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5"/>
          </p:nvPr>
        </p:nvSpPr>
        <p:spPr/>
        <p:txBody>
          <a:bodyPr/>
          <a:lstStyle/>
          <a:p>
            <a:fld id="{941CD276-996C-461A-BA18-C0461C4B1E84}" type="slidenum">
              <a:rPr lang="en-IN" smtClean="0"/>
              <a:t>16</a:t>
            </a:fld>
            <a:endParaRPr lang="en-IN"/>
          </a:p>
        </p:txBody>
      </p:sp>
    </p:spTree>
    <p:extLst>
      <p:ext uri="{BB962C8B-B14F-4D97-AF65-F5344CB8AC3E}">
        <p14:creationId xmlns:p14="http://schemas.microsoft.com/office/powerpoint/2010/main" val="280285154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5"/>
          </p:nvPr>
        </p:nvSpPr>
        <p:spPr/>
        <p:txBody>
          <a:bodyPr/>
          <a:lstStyle/>
          <a:p>
            <a:fld id="{941CD276-996C-461A-BA18-C0461C4B1E84}" type="slidenum">
              <a:rPr lang="en-IN" smtClean="0"/>
              <a:t>17</a:t>
            </a:fld>
            <a:endParaRPr lang="en-IN"/>
          </a:p>
        </p:txBody>
      </p:sp>
    </p:spTree>
    <p:extLst>
      <p:ext uri="{BB962C8B-B14F-4D97-AF65-F5344CB8AC3E}">
        <p14:creationId xmlns:p14="http://schemas.microsoft.com/office/powerpoint/2010/main" val="330326036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is added to identify the end of the stack and the end of the input. The initial state is the starting state of the DFA. After every reduction, we prepend the contents of the stack to the rest of the input string and rerun the automaton starting from the initial state. The input is accepted if the start symbol is pushed on the stack. Notice that the start symbol is pushed if and only if $ is on the input stack. The input is rejected if there is no shift/reduce move at a given stage during the acceptance of the string. </a:t>
            </a:r>
            <a:endParaRPr lang="en-IN" dirty="0"/>
          </a:p>
        </p:txBody>
      </p:sp>
      <p:sp>
        <p:nvSpPr>
          <p:cNvPr id="4" name="Slide Number Placeholder 3"/>
          <p:cNvSpPr>
            <a:spLocks noGrp="1"/>
          </p:cNvSpPr>
          <p:nvPr>
            <p:ph type="sldNum" sz="quarter" idx="5"/>
          </p:nvPr>
        </p:nvSpPr>
        <p:spPr/>
        <p:txBody>
          <a:bodyPr/>
          <a:lstStyle/>
          <a:p>
            <a:fld id="{941CD276-996C-461A-BA18-C0461C4B1E84}" type="slidenum">
              <a:rPr lang="en-IN" smtClean="0"/>
              <a:t>18</a:t>
            </a:fld>
            <a:endParaRPr lang="en-IN"/>
          </a:p>
        </p:txBody>
      </p:sp>
    </p:spTree>
    <p:extLst>
      <p:ext uri="{BB962C8B-B14F-4D97-AF65-F5344CB8AC3E}">
        <p14:creationId xmlns:p14="http://schemas.microsoft.com/office/powerpoint/2010/main" val="381043587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5"/>
          </p:nvPr>
        </p:nvSpPr>
        <p:spPr/>
        <p:txBody>
          <a:bodyPr/>
          <a:lstStyle/>
          <a:p>
            <a:fld id="{941CD276-996C-461A-BA18-C0461C4B1E84}" type="slidenum">
              <a:rPr lang="en-IN" smtClean="0"/>
              <a:t>19</a:t>
            </a:fld>
            <a:endParaRPr lang="en-IN"/>
          </a:p>
        </p:txBody>
      </p:sp>
    </p:spTree>
    <p:extLst>
      <p:ext uri="{BB962C8B-B14F-4D97-AF65-F5344CB8AC3E}">
        <p14:creationId xmlns:p14="http://schemas.microsoft.com/office/powerpoint/2010/main" val="27815278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5"/>
          </p:nvPr>
        </p:nvSpPr>
        <p:spPr/>
        <p:txBody>
          <a:bodyPr/>
          <a:lstStyle/>
          <a:p>
            <a:fld id="{941CD276-996C-461A-BA18-C0461C4B1E84}" type="slidenum">
              <a:rPr lang="en-IN" smtClean="0"/>
              <a:t>2</a:t>
            </a:fld>
            <a:endParaRPr lang="en-IN"/>
          </a:p>
        </p:txBody>
      </p:sp>
    </p:spTree>
    <p:extLst>
      <p:ext uri="{BB962C8B-B14F-4D97-AF65-F5344CB8AC3E}">
        <p14:creationId xmlns:p14="http://schemas.microsoft.com/office/powerpoint/2010/main" val="184846197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During a reduce move, let’s say k symbols are popped from the stack of symbols, and a non-terminal N is pushed. In this case, we pop k states from the stack of states. Let S be the state on the top of the stack after popping k states. In this case, we push the DFA state obtained after accepting N in state S on the stack of states.</a:t>
            </a:r>
            <a:endParaRPr lang="en-IN" dirty="0"/>
          </a:p>
        </p:txBody>
      </p:sp>
      <p:sp>
        <p:nvSpPr>
          <p:cNvPr id="4" name="Slide Number Placeholder 3"/>
          <p:cNvSpPr>
            <a:spLocks noGrp="1"/>
          </p:cNvSpPr>
          <p:nvPr>
            <p:ph type="sldNum" sz="quarter" idx="5"/>
          </p:nvPr>
        </p:nvSpPr>
        <p:spPr/>
        <p:txBody>
          <a:bodyPr/>
          <a:lstStyle/>
          <a:p>
            <a:fld id="{941CD276-996C-461A-BA18-C0461C4B1E84}" type="slidenum">
              <a:rPr lang="en-IN" smtClean="0"/>
              <a:t>20</a:t>
            </a:fld>
            <a:endParaRPr lang="en-IN"/>
          </a:p>
        </p:txBody>
      </p:sp>
    </p:spTree>
    <p:extLst>
      <p:ext uri="{BB962C8B-B14F-4D97-AF65-F5344CB8AC3E}">
        <p14:creationId xmlns:p14="http://schemas.microsoft.com/office/powerpoint/2010/main" val="264311553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5"/>
          </p:nvPr>
        </p:nvSpPr>
        <p:spPr/>
        <p:txBody>
          <a:bodyPr/>
          <a:lstStyle/>
          <a:p>
            <a:fld id="{941CD276-996C-461A-BA18-C0461C4B1E84}" type="slidenum">
              <a:rPr lang="en-IN" smtClean="0"/>
              <a:t>21</a:t>
            </a:fld>
            <a:endParaRPr lang="en-IN"/>
          </a:p>
        </p:txBody>
      </p:sp>
    </p:spTree>
    <p:extLst>
      <p:ext uri="{BB962C8B-B14F-4D97-AF65-F5344CB8AC3E}">
        <p14:creationId xmlns:p14="http://schemas.microsoft.com/office/powerpoint/2010/main" val="84956642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5"/>
          </p:nvPr>
        </p:nvSpPr>
        <p:spPr/>
        <p:txBody>
          <a:bodyPr/>
          <a:lstStyle/>
          <a:p>
            <a:fld id="{941CD276-996C-461A-BA18-C0461C4B1E84}" type="slidenum">
              <a:rPr lang="en-IN" smtClean="0"/>
              <a:t>22</a:t>
            </a:fld>
            <a:endParaRPr lang="en-IN"/>
          </a:p>
        </p:txBody>
      </p:sp>
    </p:spTree>
    <p:extLst>
      <p:ext uri="{BB962C8B-B14F-4D97-AF65-F5344CB8AC3E}">
        <p14:creationId xmlns:p14="http://schemas.microsoft.com/office/powerpoint/2010/main" val="65963726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5"/>
          </p:nvPr>
        </p:nvSpPr>
        <p:spPr/>
        <p:txBody>
          <a:bodyPr/>
          <a:lstStyle/>
          <a:p>
            <a:fld id="{941CD276-996C-461A-BA18-C0461C4B1E84}" type="slidenum">
              <a:rPr lang="en-IN" smtClean="0"/>
              <a:t>23</a:t>
            </a:fld>
            <a:endParaRPr lang="en-IN"/>
          </a:p>
        </p:txBody>
      </p:sp>
    </p:spTree>
    <p:extLst>
      <p:ext uri="{BB962C8B-B14F-4D97-AF65-F5344CB8AC3E}">
        <p14:creationId xmlns:p14="http://schemas.microsoft.com/office/powerpoint/2010/main" val="280212337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5"/>
          </p:nvPr>
        </p:nvSpPr>
        <p:spPr/>
        <p:txBody>
          <a:bodyPr/>
          <a:lstStyle/>
          <a:p>
            <a:fld id="{941CD276-996C-461A-BA18-C0461C4B1E84}" type="slidenum">
              <a:rPr lang="en-IN" smtClean="0"/>
              <a:t>24</a:t>
            </a:fld>
            <a:endParaRPr lang="en-IN"/>
          </a:p>
        </p:txBody>
      </p:sp>
    </p:spTree>
    <p:extLst>
      <p:ext uri="{BB962C8B-B14F-4D97-AF65-F5344CB8AC3E}">
        <p14:creationId xmlns:p14="http://schemas.microsoft.com/office/powerpoint/2010/main" val="399785195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5"/>
          </p:nvPr>
        </p:nvSpPr>
        <p:spPr/>
        <p:txBody>
          <a:bodyPr/>
          <a:lstStyle/>
          <a:p>
            <a:fld id="{941CD276-996C-461A-BA18-C0461C4B1E84}" type="slidenum">
              <a:rPr lang="en-IN" smtClean="0"/>
              <a:t>25</a:t>
            </a:fld>
            <a:endParaRPr lang="en-IN"/>
          </a:p>
        </p:txBody>
      </p:sp>
    </p:spTree>
    <p:extLst>
      <p:ext uri="{BB962C8B-B14F-4D97-AF65-F5344CB8AC3E}">
        <p14:creationId xmlns:p14="http://schemas.microsoft.com/office/powerpoint/2010/main" val="325554368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5"/>
          </p:nvPr>
        </p:nvSpPr>
        <p:spPr/>
        <p:txBody>
          <a:bodyPr/>
          <a:lstStyle/>
          <a:p>
            <a:fld id="{941CD276-996C-461A-BA18-C0461C4B1E84}" type="slidenum">
              <a:rPr lang="en-IN" smtClean="0"/>
              <a:t>26</a:t>
            </a:fld>
            <a:endParaRPr lang="en-IN"/>
          </a:p>
        </p:txBody>
      </p:sp>
    </p:spTree>
    <p:extLst>
      <p:ext uri="{BB962C8B-B14F-4D97-AF65-F5344CB8AC3E}">
        <p14:creationId xmlns:p14="http://schemas.microsoft.com/office/powerpoint/2010/main" val="50514610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5"/>
          </p:nvPr>
        </p:nvSpPr>
        <p:spPr/>
        <p:txBody>
          <a:bodyPr/>
          <a:lstStyle/>
          <a:p>
            <a:fld id="{941CD276-996C-461A-BA18-C0461C4B1E84}" type="slidenum">
              <a:rPr lang="en-IN" smtClean="0"/>
              <a:t>27</a:t>
            </a:fld>
            <a:endParaRPr lang="en-IN"/>
          </a:p>
        </p:txBody>
      </p:sp>
    </p:spTree>
    <p:extLst>
      <p:ext uri="{BB962C8B-B14F-4D97-AF65-F5344CB8AC3E}">
        <p14:creationId xmlns:p14="http://schemas.microsoft.com/office/powerpoint/2010/main" val="161730446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5"/>
          </p:nvPr>
        </p:nvSpPr>
        <p:spPr/>
        <p:txBody>
          <a:bodyPr/>
          <a:lstStyle/>
          <a:p>
            <a:fld id="{941CD276-996C-461A-BA18-C0461C4B1E84}" type="slidenum">
              <a:rPr lang="en-IN" smtClean="0"/>
              <a:t>28</a:t>
            </a:fld>
            <a:endParaRPr lang="en-IN"/>
          </a:p>
        </p:txBody>
      </p:sp>
    </p:spTree>
    <p:extLst>
      <p:ext uri="{BB962C8B-B14F-4D97-AF65-F5344CB8AC3E}">
        <p14:creationId xmlns:p14="http://schemas.microsoft.com/office/powerpoint/2010/main" val="286759814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5"/>
          </p:nvPr>
        </p:nvSpPr>
        <p:spPr/>
        <p:txBody>
          <a:bodyPr/>
          <a:lstStyle/>
          <a:p>
            <a:fld id="{941CD276-996C-461A-BA18-C0461C4B1E84}" type="slidenum">
              <a:rPr lang="en-IN" smtClean="0"/>
              <a:t>29</a:t>
            </a:fld>
            <a:endParaRPr lang="en-IN"/>
          </a:p>
        </p:txBody>
      </p:sp>
    </p:spTree>
    <p:extLst>
      <p:ext uri="{BB962C8B-B14F-4D97-AF65-F5344CB8AC3E}">
        <p14:creationId xmlns:p14="http://schemas.microsoft.com/office/powerpoint/2010/main" val="21479725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5"/>
          </p:nvPr>
        </p:nvSpPr>
        <p:spPr/>
        <p:txBody>
          <a:bodyPr/>
          <a:lstStyle/>
          <a:p>
            <a:fld id="{941CD276-996C-461A-BA18-C0461C4B1E84}" type="slidenum">
              <a:rPr lang="en-IN" smtClean="0"/>
              <a:t>3</a:t>
            </a:fld>
            <a:endParaRPr lang="en-IN"/>
          </a:p>
        </p:txBody>
      </p:sp>
    </p:spTree>
    <p:extLst>
      <p:ext uri="{BB962C8B-B14F-4D97-AF65-F5344CB8AC3E}">
        <p14:creationId xmlns:p14="http://schemas.microsoft.com/office/powerpoint/2010/main" val="369006506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5"/>
          </p:nvPr>
        </p:nvSpPr>
        <p:spPr/>
        <p:txBody>
          <a:bodyPr/>
          <a:lstStyle/>
          <a:p>
            <a:fld id="{941CD276-996C-461A-BA18-C0461C4B1E84}" type="slidenum">
              <a:rPr lang="en-IN" smtClean="0"/>
              <a:t>30</a:t>
            </a:fld>
            <a:endParaRPr lang="en-IN"/>
          </a:p>
        </p:txBody>
      </p:sp>
    </p:spTree>
    <p:extLst>
      <p:ext uri="{BB962C8B-B14F-4D97-AF65-F5344CB8AC3E}">
        <p14:creationId xmlns:p14="http://schemas.microsoft.com/office/powerpoint/2010/main" val="55634032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5"/>
          </p:nvPr>
        </p:nvSpPr>
        <p:spPr/>
        <p:txBody>
          <a:bodyPr/>
          <a:lstStyle/>
          <a:p>
            <a:fld id="{941CD276-996C-461A-BA18-C0461C4B1E84}" type="slidenum">
              <a:rPr lang="en-IN" smtClean="0"/>
              <a:t>31</a:t>
            </a:fld>
            <a:endParaRPr lang="en-IN"/>
          </a:p>
        </p:txBody>
      </p:sp>
    </p:spTree>
    <p:extLst>
      <p:ext uri="{BB962C8B-B14F-4D97-AF65-F5344CB8AC3E}">
        <p14:creationId xmlns:p14="http://schemas.microsoft.com/office/powerpoint/2010/main" val="51650964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5"/>
          </p:nvPr>
        </p:nvSpPr>
        <p:spPr/>
        <p:txBody>
          <a:bodyPr/>
          <a:lstStyle/>
          <a:p>
            <a:fld id="{941CD276-996C-461A-BA18-C0461C4B1E84}" type="slidenum">
              <a:rPr lang="en-IN" smtClean="0"/>
              <a:t>32</a:t>
            </a:fld>
            <a:endParaRPr lang="en-IN"/>
          </a:p>
        </p:txBody>
      </p:sp>
    </p:spTree>
    <p:extLst>
      <p:ext uri="{BB962C8B-B14F-4D97-AF65-F5344CB8AC3E}">
        <p14:creationId xmlns:p14="http://schemas.microsoft.com/office/powerpoint/2010/main" val="287672395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5"/>
          </p:nvPr>
        </p:nvSpPr>
        <p:spPr/>
        <p:txBody>
          <a:bodyPr/>
          <a:lstStyle/>
          <a:p>
            <a:fld id="{941CD276-996C-461A-BA18-C0461C4B1E84}" type="slidenum">
              <a:rPr lang="en-IN" smtClean="0"/>
              <a:t>33</a:t>
            </a:fld>
            <a:endParaRPr lang="en-IN"/>
          </a:p>
        </p:txBody>
      </p:sp>
    </p:spTree>
    <p:extLst>
      <p:ext uri="{BB962C8B-B14F-4D97-AF65-F5344CB8AC3E}">
        <p14:creationId xmlns:p14="http://schemas.microsoft.com/office/powerpoint/2010/main" val="315235912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5"/>
          </p:nvPr>
        </p:nvSpPr>
        <p:spPr/>
        <p:txBody>
          <a:bodyPr/>
          <a:lstStyle/>
          <a:p>
            <a:fld id="{941CD276-996C-461A-BA18-C0461C4B1E84}" type="slidenum">
              <a:rPr lang="en-IN" smtClean="0"/>
              <a:t>34</a:t>
            </a:fld>
            <a:endParaRPr lang="en-IN"/>
          </a:p>
        </p:txBody>
      </p:sp>
    </p:spTree>
    <p:extLst>
      <p:ext uri="{BB962C8B-B14F-4D97-AF65-F5344CB8AC3E}">
        <p14:creationId xmlns:p14="http://schemas.microsoft.com/office/powerpoint/2010/main" val="318074458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5"/>
          </p:nvPr>
        </p:nvSpPr>
        <p:spPr/>
        <p:txBody>
          <a:bodyPr/>
          <a:lstStyle/>
          <a:p>
            <a:fld id="{941CD276-996C-461A-BA18-C0461C4B1E84}" type="slidenum">
              <a:rPr lang="en-IN" smtClean="0"/>
              <a:t>35</a:t>
            </a:fld>
            <a:endParaRPr lang="en-IN"/>
          </a:p>
        </p:txBody>
      </p:sp>
    </p:spTree>
    <p:extLst>
      <p:ext uri="{BB962C8B-B14F-4D97-AF65-F5344CB8AC3E}">
        <p14:creationId xmlns:p14="http://schemas.microsoft.com/office/powerpoint/2010/main" val="310090509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5"/>
          </p:nvPr>
        </p:nvSpPr>
        <p:spPr/>
        <p:txBody>
          <a:bodyPr/>
          <a:lstStyle/>
          <a:p>
            <a:fld id="{941CD276-996C-461A-BA18-C0461C4B1E84}" type="slidenum">
              <a:rPr lang="en-IN" smtClean="0"/>
              <a:t>36</a:t>
            </a:fld>
            <a:endParaRPr lang="en-IN"/>
          </a:p>
        </p:txBody>
      </p:sp>
    </p:spTree>
    <p:extLst>
      <p:ext uri="{BB962C8B-B14F-4D97-AF65-F5344CB8AC3E}">
        <p14:creationId xmlns:p14="http://schemas.microsoft.com/office/powerpoint/2010/main" val="47268151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5"/>
          </p:nvPr>
        </p:nvSpPr>
        <p:spPr/>
        <p:txBody>
          <a:bodyPr/>
          <a:lstStyle/>
          <a:p>
            <a:fld id="{941CD276-996C-461A-BA18-C0461C4B1E84}" type="slidenum">
              <a:rPr lang="en-IN" smtClean="0"/>
              <a:t>37</a:t>
            </a:fld>
            <a:endParaRPr lang="en-IN"/>
          </a:p>
        </p:txBody>
      </p:sp>
    </p:spTree>
    <p:extLst>
      <p:ext uri="{BB962C8B-B14F-4D97-AF65-F5344CB8AC3E}">
        <p14:creationId xmlns:p14="http://schemas.microsoft.com/office/powerpoint/2010/main" val="124861623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5"/>
          </p:nvPr>
        </p:nvSpPr>
        <p:spPr/>
        <p:txBody>
          <a:bodyPr/>
          <a:lstStyle/>
          <a:p>
            <a:fld id="{941CD276-996C-461A-BA18-C0461C4B1E84}" type="slidenum">
              <a:rPr lang="en-IN" smtClean="0"/>
              <a:t>38</a:t>
            </a:fld>
            <a:endParaRPr lang="en-IN"/>
          </a:p>
        </p:txBody>
      </p:sp>
    </p:spTree>
    <p:extLst>
      <p:ext uri="{BB962C8B-B14F-4D97-AF65-F5344CB8AC3E}">
        <p14:creationId xmlns:p14="http://schemas.microsoft.com/office/powerpoint/2010/main" val="365689109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5"/>
          </p:nvPr>
        </p:nvSpPr>
        <p:spPr/>
        <p:txBody>
          <a:bodyPr/>
          <a:lstStyle/>
          <a:p>
            <a:fld id="{941CD276-996C-461A-BA18-C0461C4B1E84}" type="slidenum">
              <a:rPr lang="en-IN" smtClean="0"/>
              <a:t>39</a:t>
            </a:fld>
            <a:endParaRPr lang="en-IN"/>
          </a:p>
        </p:txBody>
      </p:sp>
    </p:spTree>
    <p:extLst>
      <p:ext uri="{BB962C8B-B14F-4D97-AF65-F5344CB8AC3E}">
        <p14:creationId xmlns:p14="http://schemas.microsoft.com/office/powerpoint/2010/main" val="28037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dirty="0"/>
              <a:t>G’ is an augmented grammar that contains an additional production S’ -&gt; S in addition to the productions in G.</a:t>
            </a:r>
          </a:p>
        </p:txBody>
      </p:sp>
      <p:sp>
        <p:nvSpPr>
          <p:cNvPr id="4" name="Slide Number Placeholder 3"/>
          <p:cNvSpPr>
            <a:spLocks noGrp="1"/>
          </p:cNvSpPr>
          <p:nvPr>
            <p:ph type="sldNum" sz="quarter" idx="5"/>
          </p:nvPr>
        </p:nvSpPr>
        <p:spPr/>
        <p:txBody>
          <a:bodyPr/>
          <a:lstStyle/>
          <a:p>
            <a:fld id="{941CD276-996C-461A-BA18-C0461C4B1E84}" type="slidenum">
              <a:rPr lang="en-IN" smtClean="0"/>
              <a:t>4</a:t>
            </a:fld>
            <a:endParaRPr lang="en-IN"/>
          </a:p>
        </p:txBody>
      </p:sp>
    </p:spTree>
    <p:extLst>
      <p:ext uri="{BB962C8B-B14F-4D97-AF65-F5344CB8AC3E}">
        <p14:creationId xmlns:p14="http://schemas.microsoft.com/office/powerpoint/2010/main" val="2450688041"/>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5"/>
          </p:nvPr>
        </p:nvSpPr>
        <p:spPr/>
        <p:txBody>
          <a:bodyPr/>
          <a:lstStyle/>
          <a:p>
            <a:fld id="{941CD276-996C-461A-BA18-C0461C4B1E84}" type="slidenum">
              <a:rPr lang="en-IN" smtClean="0"/>
              <a:t>40</a:t>
            </a:fld>
            <a:endParaRPr lang="en-IN"/>
          </a:p>
        </p:txBody>
      </p:sp>
    </p:spTree>
    <p:extLst>
      <p:ext uri="{BB962C8B-B14F-4D97-AF65-F5344CB8AC3E}">
        <p14:creationId xmlns:p14="http://schemas.microsoft.com/office/powerpoint/2010/main" val="826551590"/>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5"/>
          </p:nvPr>
        </p:nvSpPr>
        <p:spPr/>
        <p:txBody>
          <a:bodyPr/>
          <a:lstStyle/>
          <a:p>
            <a:fld id="{941CD276-996C-461A-BA18-C0461C4B1E84}" type="slidenum">
              <a:rPr lang="en-IN" smtClean="0"/>
              <a:t>41</a:t>
            </a:fld>
            <a:endParaRPr lang="en-IN"/>
          </a:p>
        </p:txBody>
      </p:sp>
    </p:spTree>
    <p:extLst>
      <p:ext uri="{BB962C8B-B14F-4D97-AF65-F5344CB8AC3E}">
        <p14:creationId xmlns:p14="http://schemas.microsoft.com/office/powerpoint/2010/main" val="4013588673"/>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5"/>
          </p:nvPr>
        </p:nvSpPr>
        <p:spPr/>
        <p:txBody>
          <a:bodyPr/>
          <a:lstStyle/>
          <a:p>
            <a:fld id="{941CD276-996C-461A-BA18-C0461C4B1E84}" type="slidenum">
              <a:rPr lang="en-IN" smtClean="0"/>
              <a:t>42</a:t>
            </a:fld>
            <a:endParaRPr lang="en-IN"/>
          </a:p>
        </p:txBody>
      </p:sp>
    </p:spTree>
    <p:extLst>
      <p:ext uri="{BB962C8B-B14F-4D97-AF65-F5344CB8AC3E}">
        <p14:creationId xmlns:p14="http://schemas.microsoft.com/office/powerpoint/2010/main" val="37954946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5"/>
          </p:nvPr>
        </p:nvSpPr>
        <p:spPr/>
        <p:txBody>
          <a:bodyPr/>
          <a:lstStyle/>
          <a:p>
            <a:fld id="{941CD276-996C-461A-BA18-C0461C4B1E84}" type="slidenum">
              <a:rPr lang="en-IN" smtClean="0"/>
              <a:t>5</a:t>
            </a:fld>
            <a:endParaRPr lang="en-IN"/>
          </a:p>
        </p:txBody>
      </p:sp>
    </p:spTree>
    <p:extLst>
      <p:ext uri="{BB962C8B-B14F-4D97-AF65-F5344CB8AC3E}">
        <p14:creationId xmlns:p14="http://schemas.microsoft.com/office/powerpoint/2010/main" val="39977702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5"/>
          </p:nvPr>
        </p:nvSpPr>
        <p:spPr/>
        <p:txBody>
          <a:bodyPr/>
          <a:lstStyle/>
          <a:p>
            <a:fld id="{941CD276-996C-461A-BA18-C0461C4B1E84}" type="slidenum">
              <a:rPr lang="en-IN" smtClean="0"/>
              <a:t>6</a:t>
            </a:fld>
            <a:endParaRPr lang="en-IN"/>
          </a:p>
        </p:txBody>
      </p:sp>
    </p:spTree>
    <p:extLst>
      <p:ext uri="{BB962C8B-B14F-4D97-AF65-F5344CB8AC3E}">
        <p14:creationId xmlns:p14="http://schemas.microsoft.com/office/powerpoint/2010/main" val="6303646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5"/>
          </p:nvPr>
        </p:nvSpPr>
        <p:spPr/>
        <p:txBody>
          <a:bodyPr/>
          <a:lstStyle/>
          <a:p>
            <a:fld id="{941CD276-996C-461A-BA18-C0461C4B1E84}" type="slidenum">
              <a:rPr lang="en-IN" smtClean="0"/>
              <a:t>7</a:t>
            </a:fld>
            <a:endParaRPr lang="en-IN"/>
          </a:p>
        </p:txBody>
      </p:sp>
    </p:spTree>
    <p:extLst>
      <p:ext uri="{BB962C8B-B14F-4D97-AF65-F5344CB8AC3E}">
        <p14:creationId xmlns:p14="http://schemas.microsoft.com/office/powerpoint/2010/main" val="35856075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5"/>
          </p:nvPr>
        </p:nvSpPr>
        <p:spPr/>
        <p:txBody>
          <a:bodyPr/>
          <a:lstStyle/>
          <a:p>
            <a:fld id="{941CD276-996C-461A-BA18-C0461C4B1E84}" type="slidenum">
              <a:rPr lang="en-IN" smtClean="0"/>
              <a:t>8</a:t>
            </a:fld>
            <a:endParaRPr lang="en-IN"/>
          </a:p>
        </p:txBody>
      </p:sp>
    </p:spTree>
    <p:extLst>
      <p:ext uri="{BB962C8B-B14F-4D97-AF65-F5344CB8AC3E}">
        <p14:creationId xmlns:p14="http://schemas.microsoft.com/office/powerpoint/2010/main" val="42531722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5"/>
          </p:nvPr>
        </p:nvSpPr>
        <p:spPr/>
        <p:txBody>
          <a:bodyPr/>
          <a:lstStyle/>
          <a:p>
            <a:fld id="{941CD276-996C-461A-BA18-C0461C4B1E84}" type="slidenum">
              <a:rPr lang="en-IN" smtClean="0"/>
              <a:t>9</a:t>
            </a:fld>
            <a:endParaRPr lang="en-IN"/>
          </a:p>
        </p:txBody>
      </p:sp>
    </p:spTree>
    <p:extLst>
      <p:ext uri="{BB962C8B-B14F-4D97-AF65-F5344CB8AC3E}">
        <p14:creationId xmlns:p14="http://schemas.microsoft.com/office/powerpoint/2010/main" val="41595350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3227AA-0F31-4701-9935-4363A6C6F5E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297CA3DD-950A-40EE-9E4C-442029DCC41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94D99C39-297C-4A3A-886E-D65337CA2EC3}"/>
              </a:ext>
            </a:extLst>
          </p:cNvPr>
          <p:cNvSpPr>
            <a:spLocks noGrp="1"/>
          </p:cNvSpPr>
          <p:nvPr>
            <p:ph type="dt" sz="half" idx="10"/>
          </p:nvPr>
        </p:nvSpPr>
        <p:spPr/>
        <p:txBody>
          <a:bodyPr/>
          <a:lstStyle/>
          <a:p>
            <a:fld id="{1377C711-0476-4937-97FF-5A1D3E41300C}" type="datetimeFigureOut">
              <a:rPr lang="en-IN" smtClean="0"/>
              <a:t>04-04-2025</a:t>
            </a:fld>
            <a:endParaRPr lang="en-IN"/>
          </a:p>
        </p:txBody>
      </p:sp>
      <p:sp>
        <p:nvSpPr>
          <p:cNvPr id="5" name="Footer Placeholder 4">
            <a:extLst>
              <a:ext uri="{FF2B5EF4-FFF2-40B4-BE49-F238E27FC236}">
                <a16:creationId xmlns:a16="http://schemas.microsoft.com/office/drawing/2014/main" id="{F628A562-9FE0-446A-9E62-1C85ECA9DC97}"/>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19FF32E1-631B-474B-A0FD-26D5B937F966}"/>
              </a:ext>
            </a:extLst>
          </p:cNvPr>
          <p:cNvSpPr>
            <a:spLocks noGrp="1"/>
          </p:cNvSpPr>
          <p:nvPr>
            <p:ph type="sldNum" sz="quarter" idx="12"/>
          </p:nvPr>
        </p:nvSpPr>
        <p:spPr/>
        <p:txBody>
          <a:bodyPr/>
          <a:lstStyle/>
          <a:p>
            <a:fld id="{D93B6F9E-DC3D-41A7-9BB7-978CD1754BF5}" type="slidenum">
              <a:rPr lang="en-IN" smtClean="0"/>
              <a:t>‹#›</a:t>
            </a:fld>
            <a:endParaRPr lang="en-IN"/>
          </a:p>
        </p:txBody>
      </p:sp>
    </p:spTree>
    <p:extLst>
      <p:ext uri="{BB962C8B-B14F-4D97-AF65-F5344CB8AC3E}">
        <p14:creationId xmlns:p14="http://schemas.microsoft.com/office/powerpoint/2010/main" val="38786274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0E8788-B5BA-445D-8F38-FD29FDB2C599}"/>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5752FC47-2BB7-4DF6-9621-DDEC6D34CF9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5D1B0783-E5B1-4560-BF9B-7BC97709D645}"/>
              </a:ext>
            </a:extLst>
          </p:cNvPr>
          <p:cNvSpPr>
            <a:spLocks noGrp="1"/>
          </p:cNvSpPr>
          <p:nvPr>
            <p:ph type="dt" sz="half" idx="10"/>
          </p:nvPr>
        </p:nvSpPr>
        <p:spPr/>
        <p:txBody>
          <a:bodyPr/>
          <a:lstStyle/>
          <a:p>
            <a:fld id="{1377C711-0476-4937-97FF-5A1D3E41300C}" type="datetimeFigureOut">
              <a:rPr lang="en-IN" smtClean="0"/>
              <a:t>04-04-2025</a:t>
            </a:fld>
            <a:endParaRPr lang="en-IN"/>
          </a:p>
        </p:txBody>
      </p:sp>
      <p:sp>
        <p:nvSpPr>
          <p:cNvPr id="5" name="Footer Placeholder 4">
            <a:extLst>
              <a:ext uri="{FF2B5EF4-FFF2-40B4-BE49-F238E27FC236}">
                <a16:creationId xmlns:a16="http://schemas.microsoft.com/office/drawing/2014/main" id="{632A483C-B5E2-4C46-9BD8-2BDD90D6DC72}"/>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61B36A7C-71A1-4B0E-8950-742726C63CBD}"/>
              </a:ext>
            </a:extLst>
          </p:cNvPr>
          <p:cNvSpPr>
            <a:spLocks noGrp="1"/>
          </p:cNvSpPr>
          <p:nvPr>
            <p:ph type="sldNum" sz="quarter" idx="12"/>
          </p:nvPr>
        </p:nvSpPr>
        <p:spPr/>
        <p:txBody>
          <a:bodyPr/>
          <a:lstStyle/>
          <a:p>
            <a:fld id="{D93B6F9E-DC3D-41A7-9BB7-978CD1754BF5}" type="slidenum">
              <a:rPr lang="en-IN" smtClean="0"/>
              <a:t>‹#›</a:t>
            </a:fld>
            <a:endParaRPr lang="en-IN"/>
          </a:p>
        </p:txBody>
      </p:sp>
    </p:spTree>
    <p:extLst>
      <p:ext uri="{BB962C8B-B14F-4D97-AF65-F5344CB8AC3E}">
        <p14:creationId xmlns:p14="http://schemas.microsoft.com/office/powerpoint/2010/main" val="1954538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1012509-658F-4957-B47D-4C59A3257FB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A9D1D57E-B67F-45A9-9098-AA3386EF8B1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38CA1160-B00E-4D46-B8E9-EA8F6525729B}"/>
              </a:ext>
            </a:extLst>
          </p:cNvPr>
          <p:cNvSpPr>
            <a:spLocks noGrp="1"/>
          </p:cNvSpPr>
          <p:nvPr>
            <p:ph type="dt" sz="half" idx="10"/>
          </p:nvPr>
        </p:nvSpPr>
        <p:spPr/>
        <p:txBody>
          <a:bodyPr/>
          <a:lstStyle/>
          <a:p>
            <a:fld id="{1377C711-0476-4937-97FF-5A1D3E41300C}" type="datetimeFigureOut">
              <a:rPr lang="en-IN" smtClean="0"/>
              <a:t>04-04-2025</a:t>
            </a:fld>
            <a:endParaRPr lang="en-IN"/>
          </a:p>
        </p:txBody>
      </p:sp>
      <p:sp>
        <p:nvSpPr>
          <p:cNvPr id="5" name="Footer Placeholder 4">
            <a:extLst>
              <a:ext uri="{FF2B5EF4-FFF2-40B4-BE49-F238E27FC236}">
                <a16:creationId xmlns:a16="http://schemas.microsoft.com/office/drawing/2014/main" id="{46DF1E54-D3AB-4894-97D6-54DC20CD548D}"/>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5C4E470D-2D4F-4ED5-A0F3-B04B069C2C36}"/>
              </a:ext>
            </a:extLst>
          </p:cNvPr>
          <p:cNvSpPr>
            <a:spLocks noGrp="1"/>
          </p:cNvSpPr>
          <p:nvPr>
            <p:ph type="sldNum" sz="quarter" idx="12"/>
          </p:nvPr>
        </p:nvSpPr>
        <p:spPr/>
        <p:txBody>
          <a:bodyPr/>
          <a:lstStyle/>
          <a:p>
            <a:fld id="{D93B6F9E-DC3D-41A7-9BB7-978CD1754BF5}" type="slidenum">
              <a:rPr lang="en-IN" smtClean="0"/>
              <a:t>‹#›</a:t>
            </a:fld>
            <a:endParaRPr lang="en-IN"/>
          </a:p>
        </p:txBody>
      </p:sp>
    </p:spTree>
    <p:extLst>
      <p:ext uri="{BB962C8B-B14F-4D97-AF65-F5344CB8AC3E}">
        <p14:creationId xmlns:p14="http://schemas.microsoft.com/office/powerpoint/2010/main" val="21207547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AE22-31A2-4C5E-A101-7A66E08C766D}"/>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A6D7C32C-A83E-41E8-A9B1-B923C7C108B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72E85342-23F8-4FF2-8C1D-FF24DAD0CD10}"/>
              </a:ext>
            </a:extLst>
          </p:cNvPr>
          <p:cNvSpPr>
            <a:spLocks noGrp="1"/>
          </p:cNvSpPr>
          <p:nvPr>
            <p:ph type="dt" sz="half" idx="10"/>
          </p:nvPr>
        </p:nvSpPr>
        <p:spPr/>
        <p:txBody>
          <a:bodyPr/>
          <a:lstStyle/>
          <a:p>
            <a:fld id="{1377C711-0476-4937-97FF-5A1D3E41300C}" type="datetimeFigureOut">
              <a:rPr lang="en-IN" smtClean="0"/>
              <a:t>04-04-2025</a:t>
            </a:fld>
            <a:endParaRPr lang="en-IN"/>
          </a:p>
        </p:txBody>
      </p:sp>
      <p:sp>
        <p:nvSpPr>
          <p:cNvPr id="5" name="Footer Placeholder 4">
            <a:extLst>
              <a:ext uri="{FF2B5EF4-FFF2-40B4-BE49-F238E27FC236}">
                <a16:creationId xmlns:a16="http://schemas.microsoft.com/office/drawing/2014/main" id="{E95BC94D-8B00-4AC6-9A42-E50B5151197B}"/>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2FE248A7-7473-43B7-9122-FCF4EB8E6942}"/>
              </a:ext>
            </a:extLst>
          </p:cNvPr>
          <p:cNvSpPr>
            <a:spLocks noGrp="1"/>
          </p:cNvSpPr>
          <p:nvPr>
            <p:ph type="sldNum" sz="quarter" idx="12"/>
          </p:nvPr>
        </p:nvSpPr>
        <p:spPr/>
        <p:txBody>
          <a:bodyPr/>
          <a:lstStyle/>
          <a:p>
            <a:fld id="{D93B6F9E-DC3D-41A7-9BB7-978CD1754BF5}" type="slidenum">
              <a:rPr lang="en-IN" smtClean="0"/>
              <a:t>‹#›</a:t>
            </a:fld>
            <a:endParaRPr lang="en-IN"/>
          </a:p>
        </p:txBody>
      </p:sp>
    </p:spTree>
    <p:extLst>
      <p:ext uri="{BB962C8B-B14F-4D97-AF65-F5344CB8AC3E}">
        <p14:creationId xmlns:p14="http://schemas.microsoft.com/office/powerpoint/2010/main" val="12544545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04C163-2D9E-4D7A-BB38-17B7B11847B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9CD0DC70-7D34-4509-9EE8-CE0BE33B2C0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6C19690-794E-48AF-A0FA-84F2C2305C13}"/>
              </a:ext>
            </a:extLst>
          </p:cNvPr>
          <p:cNvSpPr>
            <a:spLocks noGrp="1"/>
          </p:cNvSpPr>
          <p:nvPr>
            <p:ph type="dt" sz="half" idx="10"/>
          </p:nvPr>
        </p:nvSpPr>
        <p:spPr/>
        <p:txBody>
          <a:bodyPr/>
          <a:lstStyle/>
          <a:p>
            <a:fld id="{1377C711-0476-4937-97FF-5A1D3E41300C}" type="datetimeFigureOut">
              <a:rPr lang="en-IN" smtClean="0"/>
              <a:t>04-04-2025</a:t>
            </a:fld>
            <a:endParaRPr lang="en-IN"/>
          </a:p>
        </p:txBody>
      </p:sp>
      <p:sp>
        <p:nvSpPr>
          <p:cNvPr id="5" name="Footer Placeholder 4">
            <a:extLst>
              <a:ext uri="{FF2B5EF4-FFF2-40B4-BE49-F238E27FC236}">
                <a16:creationId xmlns:a16="http://schemas.microsoft.com/office/drawing/2014/main" id="{2EE7A133-ADBB-4BDC-AD64-D53D4D544052}"/>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7146F3ED-EF81-4CD9-9D18-EEFE9D07E102}"/>
              </a:ext>
            </a:extLst>
          </p:cNvPr>
          <p:cNvSpPr>
            <a:spLocks noGrp="1"/>
          </p:cNvSpPr>
          <p:nvPr>
            <p:ph type="sldNum" sz="quarter" idx="12"/>
          </p:nvPr>
        </p:nvSpPr>
        <p:spPr/>
        <p:txBody>
          <a:bodyPr/>
          <a:lstStyle/>
          <a:p>
            <a:fld id="{D93B6F9E-DC3D-41A7-9BB7-978CD1754BF5}" type="slidenum">
              <a:rPr lang="en-IN" smtClean="0"/>
              <a:t>‹#›</a:t>
            </a:fld>
            <a:endParaRPr lang="en-IN"/>
          </a:p>
        </p:txBody>
      </p:sp>
    </p:spTree>
    <p:extLst>
      <p:ext uri="{BB962C8B-B14F-4D97-AF65-F5344CB8AC3E}">
        <p14:creationId xmlns:p14="http://schemas.microsoft.com/office/powerpoint/2010/main" val="28522979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FD786C-E54F-491C-ACD0-AD8DEA57E8D0}"/>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7D74B3EF-A7DF-4417-BA4B-79FE173D213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2853399C-8144-4F5B-BDFA-DC578817C41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C834DD53-D6CE-4052-BA20-C7B0C91C6752}"/>
              </a:ext>
            </a:extLst>
          </p:cNvPr>
          <p:cNvSpPr>
            <a:spLocks noGrp="1"/>
          </p:cNvSpPr>
          <p:nvPr>
            <p:ph type="dt" sz="half" idx="10"/>
          </p:nvPr>
        </p:nvSpPr>
        <p:spPr/>
        <p:txBody>
          <a:bodyPr/>
          <a:lstStyle/>
          <a:p>
            <a:fld id="{1377C711-0476-4937-97FF-5A1D3E41300C}" type="datetimeFigureOut">
              <a:rPr lang="en-IN" smtClean="0"/>
              <a:t>04-04-2025</a:t>
            </a:fld>
            <a:endParaRPr lang="en-IN"/>
          </a:p>
        </p:txBody>
      </p:sp>
      <p:sp>
        <p:nvSpPr>
          <p:cNvPr id="6" name="Footer Placeholder 5">
            <a:extLst>
              <a:ext uri="{FF2B5EF4-FFF2-40B4-BE49-F238E27FC236}">
                <a16:creationId xmlns:a16="http://schemas.microsoft.com/office/drawing/2014/main" id="{41D04C35-ABEA-41BF-B563-EE155D94D44C}"/>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66405C64-C0E0-4A44-A339-8ACC4DA7D2F5}"/>
              </a:ext>
            </a:extLst>
          </p:cNvPr>
          <p:cNvSpPr>
            <a:spLocks noGrp="1"/>
          </p:cNvSpPr>
          <p:nvPr>
            <p:ph type="sldNum" sz="quarter" idx="12"/>
          </p:nvPr>
        </p:nvSpPr>
        <p:spPr/>
        <p:txBody>
          <a:bodyPr/>
          <a:lstStyle/>
          <a:p>
            <a:fld id="{D93B6F9E-DC3D-41A7-9BB7-978CD1754BF5}" type="slidenum">
              <a:rPr lang="en-IN" smtClean="0"/>
              <a:t>‹#›</a:t>
            </a:fld>
            <a:endParaRPr lang="en-IN"/>
          </a:p>
        </p:txBody>
      </p:sp>
    </p:spTree>
    <p:extLst>
      <p:ext uri="{BB962C8B-B14F-4D97-AF65-F5344CB8AC3E}">
        <p14:creationId xmlns:p14="http://schemas.microsoft.com/office/powerpoint/2010/main" val="18166009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2540E4-AFDC-4BEC-81EC-8B88DB24098E}"/>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4A6537F8-E581-4159-B442-E11CFB2FB59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7DA154E-C053-485B-B42C-124AD603B6B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6161A0E1-FFC7-4B1F-BBB5-BA6F6547D64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531FB8A-0E1F-4D68-B555-A6C41181745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CE50EAC2-8CD6-44BE-A06D-444EFB83BC65}"/>
              </a:ext>
            </a:extLst>
          </p:cNvPr>
          <p:cNvSpPr>
            <a:spLocks noGrp="1"/>
          </p:cNvSpPr>
          <p:nvPr>
            <p:ph type="dt" sz="half" idx="10"/>
          </p:nvPr>
        </p:nvSpPr>
        <p:spPr/>
        <p:txBody>
          <a:bodyPr/>
          <a:lstStyle/>
          <a:p>
            <a:fld id="{1377C711-0476-4937-97FF-5A1D3E41300C}" type="datetimeFigureOut">
              <a:rPr lang="en-IN" smtClean="0"/>
              <a:t>04-04-2025</a:t>
            </a:fld>
            <a:endParaRPr lang="en-IN"/>
          </a:p>
        </p:txBody>
      </p:sp>
      <p:sp>
        <p:nvSpPr>
          <p:cNvPr id="8" name="Footer Placeholder 7">
            <a:extLst>
              <a:ext uri="{FF2B5EF4-FFF2-40B4-BE49-F238E27FC236}">
                <a16:creationId xmlns:a16="http://schemas.microsoft.com/office/drawing/2014/main" id="{D4FBEB24-0072-4976-BB92-2E2D27A09FD0}"/>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A089B9EB-0714-49FE-9D5F-490EA205EE90}"/>
              </a:ext>
            </a:extLst>
          </p:cNvPr>
          <p:cNvSpPr>
            <a:spLocks noGrp="1"/>
          </p:cNvSpPr>
          <p:nvPr>
            <p:ph type="sldNum" sz="quarter" idx="12"/>
          </p:nvPr>
        </p:nvSpPr>
        <p:spPr/>
        <p:txBody>
          <a:bodyPr/>
          <a:lstStyle/>
          <a:p>
            <a:fld id="{D93B6F9E-DC3D-41A7-9BB7-978CD1754BF5}" type="slidenum">
              <a:rPr lang="en-IN" smtClean="0"/>
              <a:t>‹#›</a:t>
            </a:fld>
            <a:endParaRPr lang="en-IN"/>
          </a:p>
        </p:txBody>
      </p:sp>
    </p:spTree>
    <p:extLst>
      <p:ext uri="{BB962C8B-B14F-4D97-AF65-F5344CB8AC3E}">
        <p14:creationId xmlns:p14="http://schemas.microsoft.com/office/powerpoint/2010/main" val="12846291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F3BC4D-ED1D-4E26-8B02-2194DE40968E}"/>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9C905FCE-5D30-4C5F-893A-D5D692829803}"/>
              </a:ext>
            </a:extLst>
          </p:cNvPr>
          <p:cNvSpPr>
            <a:spLocks noGrp="1"/>
          </p:cNvSpPr>
          <p:nvPr>
            <p:ph type="dt" sz="half" idx="10"/>
          </p:nvPr>
        </p:nvSpPr>
        <p:spPr/>
        <p:txBody>
          <a:bodyPr/>
          <a:lstStyle/>
          <a:p>
            <a:fld id="{1377C711-0476-4937-97FF-5A1D3E41300C}" type="datetimeFigureOut">
              <a:rPr lang="en-IN" smtClean="0"/>
              <a:t>04-04-2025</a:t>
            </a:fld>
            <a:endParaRPr lang="en-IN"/>
          </a:p>
        </p:txBody>
      </p:sp>
      <p:sp>
        <p:nvSpPr>
          <p:cNvPr id="4" name="Footer Placeholder 3">
            <a:extLst>
              <a:ext uri="{FF2B5EF4-FFF2-40B4-BE49-F238E27FC236}">
                <a16:creationId xmlns:a16="http://schemas.microsoft.com/office/drawing/2014/main" id="{03F96F47-18D2-461F-A01E-335EDF477590}"/>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1D94177F-396D-4D2E-AD33-2D5492D7DD9C}"/>
              </a:ext>
            </a:extLst>
          </p:cNvPr>
          <p:cNvSpPr>
            <a:spLocks noGrp="1"/>
          </p:cNvSpPr>
          <p:nvPr>
            <p:ph type="sldNum" sz="quarter" idx="12"/>
          </p:nvPr>
        </p:nvSpPr>
        <p:spPr/>
        <p:txBody>
          <a:bodyPr/>
          <a:lstStyle/>
          <a:p>
            <a:fld id="{D93B6F9E-DC3D-41A7-9BB7-978CD1754BF5}" type="slidenum">
              <a:rPr lang="en-IN" smtClean="0"/>
              <a:t>‹#›</a:t>
            </a:fld>
            <a:endParaRPr lang="en-IN"/>
          </a:p>
        </p:txBody>
      </p:sp>
    </p:spTree>
    <p:extLst>
      <p:ext uri="{BB962C8B-B14F-4D97-AF65-F5344CB8AC3E}">
        <p14:creationId xmlns:p14="http://schemas.microsoft.com/office/powerpoint/2010/main" val="22921135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E0616E2-B074-4DE3-BD48-EDABDCF9F35E}"/>
              </a:ext>
            </a:extLst>
          </p:cNvPr>
          <p:cNvSpPr>
            <a:spLocks noGrp="1"/>
          </p:cNvSpPr>
          <p:nvPr>
            <p:ph type="dt" sz="half" idx="10"/>
          </p:nvPr>
        </p:nvSpPr>
        <p:spPr/>
        <p:txBody>
          <a:bodyPr/>
          <a:lstStyle/>
          <a:p>
            <a:fld id="{1377C711-0476-4937-97FF-5A1D3E41300C}" type="datetimeFigureOut">
              <a:rPr lang="en-IN" smtClean="0"/>
              <a:t>04-04-2025</a:t>
            </a:fld>
            <a:endParaRPr lang="en-IN"/>
          </a:p>
        </p:txBody>
      </p:sp>
      <p:sp>
        <p:nvSpPr>
          <p:cNvPr id="3" name="Footer Placeholder 2">
            <a:extLst>
              <a:ext uri="{FF2B5EF4-FFF2-40B4-BE49-F238E27FC236}">
                <a16:creationId xmlns:a16="http://schemas.microsoft.com/office/drawing/2014/main" id="{46E7FCD7-5A39-40AD-A11F-19CB090A4945}"/>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59FE4020-218B-4B91-B994-F6577EEAE4A3}"/>
              </a:ext>
            </a:extLst>
          </p:cNvPr>
          <p:cNvSpPr>
            <a:spLocks noGrp="1"/>
          </p:cNvSpPr>
          <p:nvPr>
            <p:ph type="sldNum" sz="quarter" idx="12"/>
          </p:nvPr>
        </p:nvSpPr>
        <p:spPr/>
        <p:txBody>
          <a:bodyPr/>
          <a:lstStyle/>
          <a:p>
            <a:fld id="{D93B6F9E-DC3D-41A7-9BB7-978CD1754BF5}" type="slidenum">
              <a:rPr lang="en-IN" smtClean="0"/>
              <a:t>‹#›</a:t>
            </a:fld>
            <a:endParaRPr lang="en-IN"/>
          </a:p>
        </p:txBody>
      </p:sp>
    </p:spTree>
    <p:extLst>
      <p:ext uri="{BB962C8B-B14F-4D97-AF65-F5344CB8AC3E}">
        <p14:creationId xmlns:p14="http://schemas.microsoft.com/office/powerpoint/2010/main" val="10914853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A03A4E-4E92-4093-83B4-FDC83658A24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797B7CF6-9C57-4BB5-89E3-5D3D4A46127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3EF4F8F6-B60E-47C2-93F5-EAA9C8E695A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60CD62B-8360-4243-B93B-F0573C362EC6}"/>
              </a:ext>
            </a:extLst>
          </p:cNvPr>
          <p:cNvSpPr>
            <a:spLocks noGrp="1"/>
          </p:cNvSpPr>
          <p:nvPr>
            <p:ph type="dt" sz="half" idx="10"/>
          </p:nvPr>
        </p:nvSpPr>
        <p:spPr/>
        <p:txBody>
          <a:bodyPr/>
          <a:lstStyle/>
          <a:p>
            <a:fld id="{1377C711-0476-4937-97FF-5A1D3E41300C}" type="datetimeFigureOut">
              <a:rPr lang="en-IN" smtClean="0"/>
              <a:t>04-04-2025</a:t>
            </a:fld>
            <a:endParaRPr lang="en-IN"/>
          </a:p>
        </p:txBody>
      </p:sp>
      <p:sp>
        <p:nvSpPr>
          <p:cNvPr id="6" name="Footer Placeholder 5">
            <a:extLst>
              <a:ext uri="{FF2B5EF4-FFF2-40B4-BE49-F238E27FC236}">
                <a16:creationId xmlns:a16="http://schemas.microsoft.com/office/drawing/2014/main" id="{166AB47C-B145-4036-9ECA-0EDF8284D79E}"/>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E649AF38-2C4C-4552-8981-1EE054A7E36D}"/>
              </a:ext>
            </a:extLst>
          </p:cNvPr>
          <p:cNvSpPr>
            <a:spLocks noGrp="1"/>
          </p:cNvSpPr>
          <p:nvPr>
            <p:ph type="sldNum" sz="quarter" idx="12"/>
          </p:nvPr>
        </p:nvSpPr>
        <p:spPr/>
        <p:txBody>
          <a:bodyPr/>
          <a:lstStyle/>
          <a:p>
            <a:fld id="{D93B6F9E-DC3D-41A7-9BB7-978CD1754BF5}" type="slidenum">
              <a:rPr lang="en-IN" smtClean="0"/>
              <a:t>‹#›</a:t>
            </a:fld>
            <a:endParaRPr lang="en-IN"/>
          </a:p>
        </p:txBody>
      </p:sp>
    </p:spTree>
    <p:extLst>
      <p:ext uri="{BB962C8B-B14F-4D97-AF65-F5344CB8AC3E}">
        <p14:creationId xmlns:p14="http://schemas.microsoft.com/office/powerpoint/2010/main" val="4504655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1EA7D-7B82-4A95-B312-733CEC4E7DE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E19042D6-FD9D-448F-928D-94BC7E9FB20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05C519BC-F009-426B-8494-8F8A9F02C70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7B82FF9-A4F5-44DD-9EDA-3DA743D11B30}"/>
              </a:ext>
            </a:extLst>
          </p:cNvPr>
          <p:cNvSpPr>
            <a:spLocks noGrp="1"/>
          </p:cNvSpPr>
          <p:nvPr>
            <p:ph type="dt" sz="half" idx="10"/>
          </p:nvPr>
        </p:nvSpPr>
        <p:spPr/>
        <p:txBody>
          <a:bodyPr/>
          <a:lstStyle/>
          <a:p>
            <a:fld id="{1377C711-0476-4937-97FF-5A1D3E41300C}" type="datetimeFigureOut">
              <a:rPr lang="en-IN" smtClean="0"/>
              <a:t>04-04-2025</a:t>
            </a:fld>
            <a:endParaRPr lang="en-IN"/>
          </a:p>
        </p:txBody>
      </p:sp>
      <p:sp>
        <p:nvSpPr>
          <p:cNvPr id="6" name="Footer Placeholder 5">
            <a:extLst>
              <a:ext uri="{FF2B5EF4-FFF2-40B4-BE49-F238E27FC236}">
                <a16:creationId xmlns:a16="http://schemas.microsoft.com/office/drawing/2014/main" id="{458C49C8-D032-4EC5-AD89-78263ED7F688}"/>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1654521E-7C1B-4198-AD49-892746DE6534}"/>
              </a:ext>
            </a:extLst>
          </p:cNvPr>
          <p:cNvSpPr>
            <a:spLocks noGrp="1"/>
          </p:cNvSpPr>
          <p:nvPr>
            <p:ph type="sldNum" sz="quarter" idx="12"/>
          </p:nvPr>
        </p:nvSpPr>
        <p:spPr/>
        <p:txBody>
          <a:bodyPr/>
          <a:lstStyle/>
          <a:p>
            <a:fld id="{D93B6F9E-DC3D-41A7-9BB7-978CD1754BF5}" type="slidenum">
              <a:rPr lang="en-IN" smtClean="0"/>
              <a:t>‹#›</a:t>
            </a:fld>
            <a:endParaRPr lang="en-IN"/>
          </a:p>
        </p:txBody>
      </p:sp>
    </p:spTree>
    <p:extLst>
      <p:ext uri="{BB962C8B-B14F-4D97-AF65-F5344CB8AC3E}">
        <p14:creationId xmlns:p14="http://schemas.microsoft.com/office/powerpoint/2010/main" val="30662778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8FC3B00-BA89-4D2D-99C3-9991F65B6C6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08E7342F-551B-4A36-A71E-E139686DF21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5203A7AE-2C5D-4660-8C3C-454C3FE6742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77C711-0476-4937-97FF-5A1D3E41300C}" type="datetimeFigureOut">
              <a:rPr lang="en-IN" smtClean="0"/>
              <a:t>04-04-2025</a:t>
            </a:fld>
            <a:endParaRPr lang="en-IN"/>
          </a:p>
        </p:txBody>
      </p:sp>
      <p:sp>
        <p:nvSpPr>
          <p:cNvPr id="5" name="Footer Placeholder 4">
            <a:extLst>
              <a:ext uri="{FF2B5EF4-FFF2-40B4-BE49-F238E27FC236}">
                <a16:creationId xmlns:a16="http://schemas.microsoft.com/office/drawing/2014/main" id="{2BCE495C-7312-41EB-B5FC-DDE02220A49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AD90BD51-4D6D-4B66-9525-DF950534002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3B6F9E-DC3D-41A7-9BB7-978CD1754BF5}" type="slidenum">
              <a:rPr lang="en-IN" smtClean="0"/>
              <a:t>‹#›</a:t>
            </a:fld>
            <a:endParaRPr lang="en-IN"/>
          </a:p>
        </p:txBody>
      </p:sp>
    </p:spTree>
    <p:extLst>
      <p:ext uri="{BB962C8B-B14F-4D97-AF65-F5344CB8AC3E}">
        <p14:creationId xmlns:p14="http://schemas.microsoft.com/office/powerpoint/2010/main" val="31771220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94.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8" Type="http://schemas.openxmlformats.org/officeDocument/2006/relationships/image" Target="../media/image36.png"/><Relationship Id="rId13" Type="http://schemas.openxmlformats.org/officeDocument/2006/relationships/image" Target="../media/image41.png"/><Relationship Id="rId18" Type="http://schemas.openxmlformats.org/officeDocument/2006/relationships/image" Target="../media/image47.png"/><Relationship Id="rId3" Type="http://schemas.openxmlformats.org/officeDocument/2006/relationships/image" Target="../media/image30.png"/><Relationship Id="rId21" Type="http://schemas.openxmlformats.org/officeDocument/2006/relationships/image" Target="../media/image50.png"/><Relationship Id="rId7" Type="http://schemas.openxmlformats.org/officeDocument/2006/relationships/image" Target="../media/image35.png"/><Relationship Id="rId12" Type="http://schemas.openxmlformats.org/officeDocument/2006/relationships/image" Target="../media/image40.png"/><Relationship Id="rId17" Type="http://schemas.openxmlformats.org/officeDocument/2006/relationships/image" Target="../media/image46.png"/><Relationship Id="rId2" Type="http://schemas.openxmlformats.org/officeDocument/2006/relationships/notesSlide" Target="../notesSlides/notesSlide36.xml"/><Relationship Id="rId16" Type="http://schemas.openxmlformats.org/officeDocument/2006/relationships/image" Target="../media/image45.png"/><Relationship Id="rId20" Type="http://schemas.openxmlformats.org/officeDocument/2006/relationships/image" Target="../media/image49.png"/><Relationship Id="rId1" Type="http://schemas.openxmlformats.org/officeDocument/2006/relationships/slideLayout" Target="../slideLayouts/slideLayout2.xml"/><Relationship Id="rId6" Type="http://schemas.openxmlformats.org/officeDocument/2006/relationships/image" Target="../media/image33.png"/><Relationship Id="rId11" Type="http://schemas.openxmlformats.org/officeDocument/2006/relationships/image" Target="../media/image39.png"/><Relationship Id="rId5" Type="http://schemas.openxmlformats.org/officeDocument/2006/relationships/image" Target="../media/image32.png"/><Relationship Id="rId15" Type="http://schemas.openxmlformats.org/officeDocument/2006/relationships/image" Target="../media/image43.png"/><Relationship Id="rId10" Type="http://schemas.openxmlformats.org/officeDocument/2006/relationships/image" Target="../media/image38.png"/><Relationship Id="rId19" Type="http://schemas.openxmlformats.org/officeDocument/2006/relationships/image" Target="../media/image48.png"/><Relationship Id="rId4" Type="http://schemas.openxmlformats.org/officeDocument/2006/relationships/image" Target="../media/image31.png"/><Relationship Id="rId9" Type="http://schemas.openxmlformats.org/officeDocument/2006/relationships/image" Target="../media/image37.png"/><Relationship Id="rId14" Type="http://schemas.openxmlformats.org/officeDocument/2006/relationships/image" Target="../media/image42.png"/><Relationship Id="rId22" Type="http://schemas.openxmlformats.org/officeDocument/2006/relationships/image" Target="../media/image51.png"/></Relationships>
</file>

<file path=ppt/slides/_rels/slide37.xml.rels><?xml version="1.0" encoding="UTF-8" standalone="yes"?>
<Relationships xmlns="http://schemas.openxmlformats.org/package/2006/relationships"><Relationship Id="rId3" Type="http://schemas.openxmlformats.org/officeDocument/2006/relationships/image" Target="../media/image52.png"/><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54.png"/><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55.png"/><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1F6FFF-D6E4-49D8-B77C-0F217AD3F9BA}"/>
              </a:ext>
            </a:extLst>
          </p:cNvPr>
          <p:cNvSpPr>
            <a:spLocks noGrp="1"/>
          </p:cNvSpPr>
          <p:nvPr>
            <p:ph type="ctrTitle"/>
          </p:nvPr>
        </p:nvSpPr>
        <p:spPr/>
        <p:txBody>
          <a:bodyPr/>
          <a:lstStyle/>
          <a:p>
            <a:r>
              <a:rPr lang="en-US" dirty="0"/>
              <a:t>Compilers</a:t>
            </a:r>
            <a:endParaRPr lang="en-IN" dirty="0"/>
          </a:p>
        </p:txBody>
      </p:sp>
      <p:sp>
        <p:nvSpPr>
          <p:cNvPr id="3" name="Subtitle 2">
            <a:extLst>
              <a:ext uri="{FF2B5EF4-FFF2-40B4-BE49-F238E27FC236}">
                <a16:creationId xmlns:a16="http://schemas.microsoft.com/office/drawing/2014/main" id="{AF7BD04E-C32F-4659-ACC7-2DF6B898858D}"/>
              </a:ext>
            </a:extLst>
          </p:cNvPr>
          <p:cNvSpPr>
            <a:spLocks noGrp="1"/>
          </p:cNvSpPr>
          <p:nvPr>
            <p:ph type="subTitle" idx="1"/>
          </p:nvPr>
        </p:nvSpPr>
        <p:spPr/>
        <p:txBody>
          <a:bodyPr/>
          <a:lstStyle/>
          <a:p>
            <a:r>
              <a:rPr lang="en-US" dirty="0"/>
              <a:t>Lecture-21</a:t>
            </a:r>
            <a:endParaRPr lang="en-IN" dirty="0"/>
          </a:p>
        </p:txBody>
      </p:sp>
    </p:spTree>
    <p:extLst>
      <p:ext uri="{BB962C8B-B14F-4D97-AF65-F5344CB8AC3E}">
        <p14:creationId xmlns:p14="http://schemas.microsoft.com/office/powerpoint/2010/main" val="12449569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C52DAC-8F08-4042-B975-46B4C2FFABD5}"/>
              </a:ext>
            </a:extLst>
          </p:cNvPr>
          <p:cNvSpPr>
            <a:spLocks noGrp="1"/>
          </p:cNvSpPr>
          <p:nvPr>
            <p:ph type="title"/>
          </p:nvPr>
        </p:nvSpPr>
        <p:spPr/>
        <p:txBody>
          <a:bodyPr/>
          <a:lstStyle/>
          <a:p>
            <a:r>
              <a:rPr lang="en-US" dirty="0"/>
              <a:t>DFA</a:t>
            </a:r>
          </a:p>
        </p:txBody>
      </p:sp>
      <p:sp>
        <p:nvSpPr>
          <p:cNvPr id="4" name="Rectangle 3">
            <a:extLst>
              <a:ext uri="{FF2B5EF4-FFF2-40B4-BE49-F238E27FC236}">
                <a16:creationId xmlns:a16="http://schemas.microsoft.com/office/drawing/2014/main" id="{28B69822-C10E-4539-ABA1-B6D5FA97D45E}"/>
              </a:ext>
            </a:extLst>
          </p:cNvPr>
          <p:cNvSpPr/>
          <p:nvPr/>
        </p:nvSpPr>
        <p:spPr>
          <a:xfrm>
            <a:off x="696687" y="1480457"/>
            <a:ext cx="1240968" cy="244928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I</a:t>
            </a:r>
            <a:r>
              <a:rPr lang="en-US" b="1" baseline="-25000" dirty="0">
                <a:solidFill>
                  <a:schemeClr val="tx1"/>
                </a:solidFill>
              </a:rPr>
              <a:t>0</a:t>
            </a:r>
            <a:endParaRPr lang="en-US" b="1" dirty="0">
              <a:solidFill>
                <a:schemeClr val="tx1"/>
              </a:solidFill>
            </a:endParaRPr>
          </a:p>
          <a:p>
            <a:pPr algn="ctr"/>
            <a:r>
              <a:rPr lang="en-US" dirty="0">
                <a:solidFill>
                  <a:schemeClr val="tx1"/>
                </a:solidFill>
              </a:rPr>
              <a:t>E’ </a:t>
            </a:r>
            <a:r>
              <a:rPr lang="en-US" dirty="0">
                <a:solidFill>
                  <a:schemeClr val="tx1"/>
                </a:solidFill>
                <a:sym typeface="Wingdings" panose="05000000000000000000" pitchFamily="2" charset="2"/>
              </a:rPr>
              <a:t> .E</a:t>
            </a:r>
          </a:p>
          <a:p>
            <a:pPr algn="ctr"/>
            <a:r>
              <a:rPr lang="en-US" dirty="0">
                <a:solidFill>
                  <a:schemeClr val="tx1"/>
                </a:solidFill>
                <a:sym typeface="Wingdings" panose="05000000000000000000" pitchFamily="2" charset="2"/>
              </a:rPr>
              <a:t>E  .E + T</a:t>
            </a:r>
          </a:p>
          <a:p>
            <a:pPr algn="ctr"/>
            <a:r>
              <a:rPr lang="en-US" dirty="0">
                <a:solidFill>
                  <a:schemeClr val="tx1"/>
                </a:solidFill>
                <a:sym typeface="Wingdings" panose="05000000000000000000" pitchFamily="2" charset="2"/>
              </a:rPr>
              <a:t>E  .T</a:t>
            </a:r>
          </a:p>
          <a:p>
            <a:pPr algn="ctr"/>
            <a:r>
              <a:rPr lang="en-US" dirty="0">
                <a:solidFill>
                  <a:schemeClr val="tx1"/>
                </a:solidFill>
                <a:sym typeface="Wingdings" panose="05000000000000000000" pitchFamily="2" charset="2"/>
              </a:rPr>
              <a:t>T  .T * F</a:t>
            </a:r>
          </a:p>
          <a:p>
            <a:pPr algn="ctr"/>
            <a:r>
              <a:rPr lang="en-US" dirty="0">
                <a:solidFill>
                  <a:schemeClr val="tx1"/>
                </a:solidFill>
                <a:sym typeface="Wingdings" panose="05000000000000000000" pitchFamily="2" charset="2"/>
              </a:rPr>
              <a:t>T  .F</a:t>
            </a:r>
          </a:p>
          <a:p>
            <a:pPr algn="ctr"/>
            <a:r>
              <a:rPr lang="en-US" dirty="0">
                <a:solidFill>
                  <a:schemeClr val="tx1"/>
                </a:solidFill>
                <a:sym typeface="Wingdings" panose="05000000000000000000" pitchFamily="2" charset="2"/>
              </a:rPr>
              <a:t>F  .(E)</a:t>
            </a:r>
          </a:p>
          <a:p>
            <a:pPr algn="ctr"/>
            <a:r>
              <a:rPr lang="en-US" dirty="0">
                <a:solidFill>
                  <a:schemeClr val="tx1"/>
                </a:solidFill>
                <a:sym typeface="Wingdings" panose="05000000000000000000" pitchFamily="2" charset="2"/>
              </a:rPr>
              <a:t>F  .id</a:t>
            </a:r>
            <a:endParaRPr lang="en-US" dirty="0">
              <a:solidFill>
                <a:schemeClr val="tx1"/>
              </a:solidFill>
            </a:endParaRPr>
          </a:p>
          <a:p>
            <a:pPr algn="ctr"/>
            <a:endParaRPr lang="en-US" dirty="0">
              <a:solidFill>
                <a:schemeClr val="tx1"/>
              </a:solidFill>
            </a:endParaRPr>
          </a:p>
        </p:txBody>
      </p:sp>
      <p:sp>
        <p:nvSpPr>
          <p:cNvPr id="5" name="Rectangle 4">
            <a:extLst>
              <a:ext uri="{FF2B5EF4-FFF2-40B4-BE49-F238E27FC236}">
                <a16:creationId xmlns:a16="http://schemas.microsoft.com/office/drawing/2014/main" id="{617785F8-BC1F-4247-B264-D33565923ABF}"/>
              </a:ext>
            </a:extLst>
          </p:cNvPr>
          <p:cNvSpPr/>
          <p:nvPr/>
        </p:nvSpPr>
        <p:spPr>
          <a:xfrm>
            <a:off x="2906487" y="3679372"/>
            <a:ext cx="1164768" cy="228599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a:p>
            <a:pPr algn="ctr"/>
            <a:r>
              <a:rPr lang="en-US" b="1" dirty="0">
                <a:solidFill>
                  <a:schemeClr val="tx1"/>
                </a:solidFill>
              </a:rPr>
              <a:t>I</a:t>
            </a:r>
            <a:r>
              <a:rPr lang="en-US" b="1" baseline="-25000" dirty="0">
                <a:solidFill>
                  <a:schemeClr val="tx1"/>
                </a:solidFill>
              </a:rPr>
              <a:t>4</a:t>
            </a:r>
            <a:endParaRPr lang="en-US" b="1" dirty="0">
              <a:solidFill>
                <a:schemeClr val="tx1"/>
              </a:solidFill>
            </a:endParaRPr>
          </a:p>
          <a:p>
            <a:pPr algn="ctr"/>
            <a:r>
              <a:rPr lang="en-US" dirty="0">
                <a:solidFill>
                  <a:schemeClr val="tx1"/>
                </a:solidFill>
              </a:rPr>
              <a:t>F </a:t>
            </a:r>
            <a:r>
              <a:rPr lang="en-US" dirty="0">
                <a:solidFill>
                  <a:schemeClr val="tx1"/>
                </a:solidFill>
                <a:sym typeface="Wingdings" panose="05000000000000000000" pitchFamily="2" charset="2"/>
              </a:rPr>
              <a:t> (.E)</a:t>
            </a:r>
          </a:p>
          <a:p>
            <a:pPr algn="ctr"/>
            <a:r>
              <a:rPr lang="en-US" dirty="0">
                <a:solidFill>
                  <a:schemeClr val="tx1"/>
                </a:solidFill>
                <a:sym typeface="Wingdings" panose="05000000000000000000" pitchFamily="2" charset="2"/>
              </a:rPr>
              <a:t>E  .E + T</a:t>
            </a:r>
          </a:p>
          <a:p>
            <a:pPr algn="ctr"/>
            <a:r>
              <a:rPr lang="en-US" dirty="0">
                <a:solidFill>
                  <a:schemeClr val="tx1"/>
                </a:solidFill>
                <a:sym typeface="Wingdings" panose="05000000000000000000" pitchFamily="2" charset="2"/>
              </a:rPr>
              <a:t>E  .T</a:t>
            </a:r>
          </a:p>
          <a:p>
            <a:pPr algn="ctr"/>
            <a:r>
              <a:rPr lang="en-US" dirty="0">
                <a:solidFill>
                  <a:schemeClr val="tx1"/>
                </a:solidFill>
                <a:sym typeface="Wingdings" panose="05000000000000000000" pitchFamily="2" charset="2"/>
              </a:rPr>
              <a:t>T  .T * F</a:t>
            </a:r>
          </a:p>
          <a:p>
            <a:pPr algn="ctr"/>
            <a:r>
              <a:rPr lang="en-US" dirty="0">
                <a:solidFill>
                  <a:schemeClr val="tx1"/>
                </a:solidFill>
                <a:sym typeface="Wingdings" panose="05000000000000000000" pitchFamily="2" charset="2"/>
              </a:rPr>
              <a:t>T  .F</a:t>
            </a:r>
          </a:p>
          <a:p>
            <a:pPr algn="ctr"/>
            <a:r>
              <a:rPr lang="en-US" dirty="0">
                <a:solidFill>
                  <a:schemeClr val="tx1"/>
                </a:solidFill>
                <a:sym typeface="Wingdings" panose="05000000000000000000" pitchFamily="2" charset="2"/>
              </a:rPr>
              <a:t>F  .(E)</a:t>
            </a:r>
          </a:p>
          <a:p>
            <a:pPr algn="ctr"/>
            <a:r>
              <a:rPr lang="en-US" dirty="0">
                <a:solidFill>
                  <a:schemeClr val="tx1"/>
                </a:solidFill>
                <a:sym typeface="Wingdings" panose="05000000000000000000" pitchFamily="2" charset="2"/>
              </a:rPr>
              <a:t>F  .id</a:t>
            </a:r>
            <a:endParaRPr lang="en-US" dirty="0">
              <a:solidFill>
                <a:schemeClr val="tx1"/>
              </a:solidFill>
            </a:endParaRPr>
          </a:p>
          <a:p>
            <a:pPr algn="ctr"/>
            <a:endParaRPr lang="en-US" dirty="0">
              <a:solidFill>
                <a:schemeClr val="tx1"/>
              </a:solidFill>
            </a:endParaRPr>
          </a:p>
        </p:txBody>
      </p:sp>
      <p:sp>
        <p:nvSpPr>
          <p:cNvPr id="6" name="Rectangle 5">
            <a:extLst>
              <a:ext uri="{FF2B5EF4-FFF2-40B4-BE49-F238E27FC236}">
                <a16:creationId xmlns:a16="http://schemas.microsoft.com/office/drawing/2014/main" id="{124EF639-0174-4EE2-8E1E-4D38DD4F00D5}"/>
              </a:ext>
            </a:extLst>
          </p:cNvPr>
          <p:cNvSpPr/>
          <p:nvPr/>
        </p:nvSpPr>
        <p:spPr>
          <a:xfrm>
            <a:off x="2830284" y="874258"/>
            <a:ext cx="1371600" cy="81642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a:p>
            <a:pPr algn="ctr"/>
            <a:r>
              <a:rPr lang="en-US" b="1" dirty="0">
                <a:solidFill>
                  <a:schemeClr val="tx1"/>
                </a:solidFill>
              </a:rPr>
              <a:t>I</a:t>
            </a:r>
            <a:r>
              <a:rPr lang="en-US" b="1" baseline="-25000" dirty="0">
                <a:solidFill>
                  <a:schemeClr val="tx1"/>
                </a:solidFill>
              </a:rPr>
              <a:t>1</a:t>
            </a:r>
            <a:endParaRPr lang="en-US" b="1" dirty="0">
              <a:solidFill>
                <a:schemeClr val="tx1"/>
              </a:solidFill>
            </a:endParaRPr>
          </a:p>
          <a:p>
            <a:pPr algn="ctr"/>
            <a:r>
              <a:rPr lang="en-US" dirty="0">
                <a:solidFill>
                  <a:schemeClr val="tx1"/>
                </a:solidFill>
              </a:rPr>
              <a:t>E’ </a:t>
            </a:r>
            <a:r>
              <a:rPr lang="en-US" dirty="0">
                <a:solidFill>
                  <a:schemeClr val="tx1"/>
                </a:solidFill>
                <a:sym typeface="Wingdings" panose="05000000000000000000" pitchFamily="2" charset="2"/>
              </a:rPr>
              <a:t> E.</a:t>
            </a:r>
          </a:p>
          <a:p>
            <a:pPr algn="ctr"/>
            <a:r>
              <a:rPr lang="en-US" dirty="0">
                <a:solidFill>
                  <a:schemeClr val="tx1"/>
                </a:solidFill>
                <a:sym typeface="Wingdings" panose="05000000000000000000" pitchFamily="2" charset="2"/>
              </a:rPr>
              <a:t>E  E. + T</a:t>
            </a:r>
            <a:endParaRPr lang="en-US" dirty="0">
              <a:solidFill>
                <a:schemeClr val="tx1"/>
              </a:solidFill>
            </a:endParaRPr>
          </a:p>
          <a:p>
            <a:pPr algn="ctr"/>
            <a:endParaRPr lang="en-US" dirty="0">
              <a:solidFill>
                <a:schemeClr val="tx1"/>
              </a:solidFill>
            </a:endParaRPr>
          </a:p>
        </p:txBody>
      </p:sp>
      <p:sp>
        <p:nvSpPr>
          <p:cNvPr id="7" name="Rectangle 6">
            <a:extLst>
              <a:ext uri="{FF2B5EF4-FFF2-40B4-BE49-F238E27FC236}">
                <a16:creationId xmlns:a16="http://schemas.microsoft.com/office/drawing/2014/main" id="{7D1EE9C0-AB15-461E-B59C-6C52AB0A9791}"/>
              </a:ext>
            </a:extLst>
          </p:cNvPr>
          <p:cNvSpPr/>
          <p:nvPr/>
        </p:nvSpPr>
        <p:spPr>
          <a:xfrm>
            <a:off x="2971801" y="1810431"/>
            <a:ext cx="1099454" cy="81642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a:p>
            <a:pPr algn="ctr"/>
            <a:r>
              <a:rPr lang="en-US" b="1" dirty="0">
                <a:solidFill>
                  <a:schemeClr val="tx1"/>
                </a:solidFill>
              </a:rPr>
              <a:t>I</a:t>
            </a:r>
            <a:r>
              <a:rPr lang="en-US" b="1" baseline="-25000" dirty="0">
                <a:solidFill>
                  <a:schemeClr val="tx1"/>
                </a:solidFill>
              </a:rPr>
              <a:t>2</a:t>
            </a:r>
            <a:endParaRPr lang="en-US" b="1" dirty="0">
              <a:solidFill>
                <a:schemeClr val="tx1"/>
              </a:solidFill>
            </a:endParaRPr>
          </a:p>
          <a:p>
            <a:pPr algn="ctr"/>
            <a:r>
              <a:rPr lang="en-US" dirty="0">
                <a:solidFill>
                  <a:schemeClr val="tx1"/>
                </a:solidFill>
              </a:rPr>
              <a:t>E </a:t>
            </a:r>
            <a:r>
              <a:rPr lang="en-US" dirty="0">
                <a:solidFill>
                  <a:schemeClr val="tx1"/>
                </a:solidFill>
                <a:sym typeface="Wingdings" panose="05000000000000000000" pitchFamily="2" charset="2"/>
              </a:rPr>
              <a:t> T.</a:t>
            </a:r>
          </a:p>
          <a:p>
            <a:pPr algn="ctr"/>
            <a:r>
              <a:rPr lang="en-US" dirty="0">
                <a:solidFill>
                  <a:schemeClr val="tx1"/>
                </a:solidFill>
                <a:sym typeface="Wingdings" panose="05000000000000000000" pitchFamily="2" charset="2"/>
              </a:rPr>
              <a:t>T  T. * F</a:t>
            </a:r>
            <a:endParaRPr lang="en-US" dirty="0">
              <a:solidFill>
                <a:schemeClr val="tx1"/>
              </a:solidFill>
            </a:endParaRPr>
          </a:p>
          <a:p>
            <a:pPr algn="ctr"/>
            <a:endParaRPr lang="en-US" dirty="0">
              <a:solidFill>
                <a:schemeClr val="tx1"/>
              </a:solidFill>
            </a:endParaRPr>
          </a:p>
        </p:txBody>
      </p:sp>
      <p:sp>
        <p:nvSpPr>
          <p:cNvPr id="8" name="Rectangle 7">
            <a:extLst>
              <a:ext uri="{FF2B5EF4-FFF2-40B4-BE49-F238E27FC236}">
                <a16:creationId xmlns:a16="http://schemas.microsoft.com/office/drawing/2014/main" id="{5FC00E59-6346-4A04-A1A3-9E8CE2967A0A}"/>
              </a:ext>
            </a:extLst>
          </p:cNvPr>
          <p:cNvSpPr/>
          <p:nvPr/>
        </p:nvSpPr>
        <p:spPr>
          <a:xfrm>
            <a:off x="2960915" y="2920776"/>
            <a:ext cx="1001486" cy="44290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a:p>
            <a:pPr algn="ctr"/>
            <a:r>
              <a:rPr lang="en-US" b="1" dirty="0">
                <a:solidFill>
                  <a:schemeClr val="tx1"/>
                </a:solidFill>
              </a:rPr>
              <a:t>I</a:t>
            </a:r>
            <a:r>
              <a:rPr lang="en-US" b="1" baseline="-25000" dirty="0">
                <a:solidFill>
                  <a:schemeClr val="tx1"/>
                </a:solidFill>
              </a:rPr>
              <a:t>3</a:t>
            </a:r>
            <a:endParaRPr lang="en-US" b="1" dirty="0">
              <a:solidFill>
                <a:schemeClr val="tx1"/>
              </a:solidFill>
            </a:endParaRPr>
          </a:p>
          <a:p>
            <a:pPr algn="ctr"/>
            <a:r>
              <a:rPr lang="en-US" dirty="0">
                <a:solidFill>
                  <a:schemeClr val="tx1"/>
                </a:solidFill>
              </a:rPr>
              <a:t>T </a:t>
            </a:r>
            <a:r>
              <a:rPr lang="en-US" dirty="0">
                <a:solidFill>
                  <a:schemeClr val="tx1"/>
                </a:solidFill>
                <a:sym typeface="Wingdings" panose="05000000000000000000" pitchFamily="2" charset="2"/>
              </a:rPr>
              <a:t> F.</a:t>
            </a:r>
            <a:endParaRPr lang="en-US" dirty="0">
              <a:solidFill>
                <a:schemeClr val="tx1"/>
              </a:solidFill>
            </a:endParaRPr>
          </a:p>
          <a:p>
            <a:pPr algn="ctr"/>
            <a:endParaRPr lang="en-US" dirty="0">
              <a:solidFill>
                <a:schemeClr val="tx1"/>
              </a:solidFill>
            </a:endParaRPr>
          </a:p>
        </p:txBody>
      </p:sp>
      <p:sp>
        <p:nvSpPr>
          <p:cNvPr id="9" name="Rectangle 8">
            <a:extLst>
              <a:ext uri="{FF2B5EF4-FFF2-40B4-BE49-F238E27FC236}">
                <a16:creationId xmlns:a16="http://schemas.microsoft.com/office/drawing/2014/main" id="{A38A1E79-CFF1-49B7-A0A2-086D75F6DD6B}"/>
              </a:ext>
            </a:extLst>
          </p:cNvPr>
          <p:cNvSpPr/>
          <p:nvPr/>
        </p:nvSpPr>
        <p:spPr>
          <a:xfrm>
            <a:off x="2906483" y="6259287"/>
            <a:ext cx="1132114" cy="50074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a:p>
            <a:pPr algn="ctr"/>
            <a:r>
              <a:rPr lang="en-US" b="1" dirty="0">
                <a:solidFill>
                  <a:schemeClr val="tx1"/>
                </a:solidFill>
              </a:rPr>
              <a:t>I</a:t>
            </a:r>
            <a:r>
              <a:rPr lang="en-US" b="1" baseline="-25000" dirty="0">
                <a:solidFill>
                  <a:schemeClr val="tx1"/>
                </a:solidFill>
              </a:rPr>
              <a:t>5</a:t>
            </a:r>
            <a:endParaRPr lang="en-US" b="1" dirty="0">
              <a:solidFill>
                <a:schemeClr val="tx1"/>
              </a:solidFill>
            </a:endParaRPr>
          </a:p>
          <a:p>
            <a:pPr algn="ctr"/>
            <a:r>
              <a:rPr lang="en-US" dirty="0">
                <a:solidFill>
                  <a:schemeClr val="tx1"/>
                </a:solidFill>
              </a:rPr>
              <a:t>F </a:t>
            </a:r>
            <a:r>
              <a:rPr lang="en-US" dirty="0">
                <a:solidFill>
                  <a:schemeClr val="tx1"/>
                </a:solidFill>
                <a:sym typeface="Wingdings" panose="05000000000000000000" pitchFamily="2" charset="2"/>
              </a:rPr>
              <a:t> id.</a:t>
            </a:r>
            <a:endParaRPr lang="en-US" dirty="0">
              <a:solidFill>
                <a:schemeClr val="tx1"/>
              </a:solidFill>
            </a:endParaRPr>
          </a:p>
          <a:p>
            <a:pPr algn="ctr"/>
            <a:endParaRPr lang="en-US" dirty="0">
              <a:solidFill>
                <a:schemeClr val="tx1"/>
              </a:solidFill>
            </a:endParaRPr>
          </a:p>
        </p:txBody>
      </p:sp>
      <p:sp>
        <p:nvSpPr>
          <p:cNvPr id="10" name="Rectangle 9">
            <a:extLst>
              <a:ext uri="{FF2B5EF4-FFF2-40B4-BE49-F238E27FC236}">
                <a16:creationId xmlns:a16="http://schemas.microsoft.com/office/drawing/2014/main" id="{79704AAB-5152-424C-8DCE-EFC83DF01D79}"/>
              </a:ext>
            </a:extLst>
          </p:cNvPr>
          <p:cNvSpPr/>
          <p:nvPr/>
        </p:nvSpPr>
        <p:spPr>
          <a:xfrm>
            <a:off x="6128654" y="707572"/>
            <a:ext cx="1186545" cy="171245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sym typeface="Wingdings" panose="05000000000000000000" pitchFamily="2" charset="2"/>
            </a:endParaRPr>
          </a:p>
          <a:p>
            <a:pPr algn="ctr"/>
            <a:r>
              <a:rPr lang="en-US" b="1" dirty="0">
                <a:solidFill>
                  <a:schemeClr val="tx1"/>
                </a:solidFill>
                <a:sym typeface="Wingdings" panose="05000000000000000000" pitchFamily="2" charset="2"/>
              </a:rPr>
              <a:t>I</a:t>
            </a:r>
            <a:r>
              <a:rPr lang="en-US" b="1" baseline="-25000" dirty="0">
                <a:solidFill>
                  <a:schemeClr val="tx1"/>
                </a:solidFill>
                <a:sym typeface="Wingdings" panose="05000000000000000000" pitchFamily="2" charset="2"/>
              </a:rPr>
              <a:t>6</a:t>
            </a:r>
            <a:endParaRPr lang="en-US" b="1" dirty="0">
              <a:solidFill>
                <a:schemeClr val="tx1"/>
              </a:solidFill>
              <a:sym typeface="Wingdings" panose="05000000000000000000" pitchFamily="2" charset="2"/>
            </a:endParaRPr>
          </a:p>
          <a:p>
            <a:pPr algn="ctr"/>
            <a:r>
              <a:rPr lang="en-US" dirty="0">
                <a:solidFill>
                  <a:schemeClr val="tx1"/>
                </a:solidFill>
                <a:sym typeface="Wingdings" panose="05000000000000000000" pitchFamily="2" charset="2"/>
              </a:rPr>
              <a:t>E  E + .T</a:t>
            </a:r>
          </a:p>
          <a:p>
            <a:pPr algn="ctr"/>
            <a:r>
              <a:rPr lang="en-US" dirty="0">
                <a:solidFill>
                  <a:schemeClr val="tx1"/>
                </a:solidFill>
                <a:sym typeface="Wingdings" panose="05000000000000000000" pitchFamily="2" charset="2"/>
              </a:rPr>
              <a:t>T  .T * F</a:t>
            </a:r>
          </a:p>
          <a:p>
            <a:pPr algn="ctr"/>
            <a:r>
              <a:rPr lang="en-US" dirty="0">
                <a:solidFill>
                  <a:schemeClr val="tx1"/>
                </a:solidFill>
                <a:sym typeface="Wingdings" panose="05000000000000000000" pitchFamily="2" charset="2"/>
              </a:rPr>
              <a:t>T  .F</a:t>
            </a:r>
          </a:p>
          <a:p>
            <a:pPr algn="ctr"/>
            <a:r>
              <a:rPr lang="en-US" dirty="0">
                <a:solidFill>
                  <a:schemeClr val="tx1"/>
                </a:solidFill>
                <a:sym typeface="Wingdings" panose="05000000000000000000" pitchFamily="2" charset="2"/>
              </a:rPr>
              <a:t>F  .(E)</a:t>
            </a:r>
          </a:p>
          <a:p>
            <a:pPr algn="ctr"/>
            <a:r>
              <a:rPr lang="en-US" dirty="0">
                <a:solidFill>
                  <a:schemeClr val="tx1"/>
                </a:solidFill>
                <a:sym typeface="Wingdings" panose="05000000000000000000" pitchFamily="2" charset="2"/>
              </a:rPr>
              <a:t>F  .id</a:t>
            </a:r>
            <a:endParaRPr lang="en-US" dirty="0">
              <a:solidFill>
                <a:schemeClr val="tx1"/>
              </a:solidFill>
            </a:endParaRPr>
          </a:p>
          <a:p>
            <a:pPr algn="ctr"/>
            <a:endParaRPr lang="en-US" dirty="0">
              <a:solidFill>
                <a:schemeClr val="tx1"/>
              </a:solidFill>
            </a:endParaRPr>
          </a:p>
        </p:txBody>
      </p:sp>
      <p:sp>
        <p:nvSpPr>
          <p:cNvPr id="11" name="Rectangle 10">
            <a:extLst>
              <a:ext uri="{FF2B5EF4-FFF2-40B4-BE49-F238E27FC236}">
                <a16:creationId xmlns:a16="http://schemas.microsoft.com/office/drawing/2014/main" id="{876D71BC-665F-4EAD-A5F2-EAE43783778A}"/>
              </a:ext>
            </a:extLst>
          </p:cNvPr>
          <p:cNvSpPr/>
          <p:nvPr/>
        </p:nvSpPr>
        <p:spPr>
          <a:xfrm>
            <a:off x="6095998" y="2939145"/>
            <a:ext cx="1295403" cy="111034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sym typeface="Wingdings" panose="05000000000000000000" pitchFamily="2" charset="2"/>
            </a:endParaRPr>
          </a:p>
          <a:p>
            <a:pPr algn="ctr"/>
            <a:r>
              <a:rPr lang="en-US" b="1" dirty="0">
                <a:solidFill>
                  <a:schemeClr val="tx1"/>
                </a:solidFill>
                <a:sym typeface="Wingdings" panose="05000000000000000000" pitchFamily="2" charset="2"/>
              </a:rPr>
              <a:t>I</a:t>
            </a:r>
            <a:r>
              <a:rPr lang="en-US" b="1" baseline="-25000" dirty="0">
                <a:solidFill>
                  <a:schemeClr val="tx1"/>
                </a:solidFill>
                <a:sym typeface="Wingdings" panose="05000000000000000000" pitchFamily="2" charset="2"/>
              </a:rPr>
              <a:t>7</a:t>
            </a:r>
            <a:endParaRPr lang="en-US" b="1" dirty="0">
              <a:solidFill>
                <a:schemeClr val="tx1"/>
              </a:solidFill>
              <a:sym typeface="Wingdings" panose="05000000000000000000" pitchFamily="2" charset="2"/>
            </a:endParaRPr>
          </a:p>
          <a:p>
            <a:pPr algn="ctr"/>
            <a:r>
              <a:rPr lang="en-US" dirty="0">
                <a:solidFill>
                  <a:schemeClr val="tx1"/>
                </a:solidFill>
                <a:sym typeface="Wingdings" panose="05000000000000000000" pitchFamily="2" charset="2"/>
              </a:rPr>
              <a:t>T  T *. F</a:t>
            </a:r>
          </a:p>
          <a:p>
            <a:pPr algn="ctr"/>
            <a:r>
              <a:rPr lang="en-US" dirty="0">
                <a:solidFill>
                  <a:schemeClr val="tx1"/>
                </a:solidFill>
                <a:sym typeface="Wingdings" panose="05000000000000000000" pitchFamily="2" charset="2"/>
              </a:rPr>
              <a:t>F  .(E)</a:t>
            </a:r>
          </a:p>
          <a:p>
            <a:pPr algn="ctr"/>
            <a:r>
              <a:rPr lang="en-US" dirty="0">
                <a:solidFill>
                  <a:schemeClr val="tx1"/>
                </a:solidFill>
                <a:sym typeface="Wingdings" panose="05000000000000000000" pitchFamily="2" charset="2"/>
              </a:rPr>
              <a:t>F  .id</a:t>
            </a:r>
            <a:endParaRPr lang="en-US" dirty="0">
              <a:solidFill>
                <a:schemeClr val="tx1"/>
              </a:solidFill>
            </a:endParaRPr>
          </a:p>
          <a:p>
            <a:pPr algn="ctr"/>
            <a:endParaRPr lang="en-US" dirty="0">
              <a:solidFill>
                <a:schemeClr val="tx1"/>
              </a:solidFill>
            </a:endParaRPr>
          </a:p>
        </p:txBody>
      </p:sp>
      <p:sp>
        <p:nvSpPr>
          <p:cNvPr id="12" name="Rectangle 11">
            <a:extLst>
              <a:ext uri="{FF2B5EF4-FFF2-40B4-BE49-F238E27FC236}">
                <a16:creationId xmlns:a16="http://schemas.microsoft.com/office/drawing/2014/main" id="{CCD1CDF1-E6FC-4818-8815-3C676F33BEB2}"/>
              </a:ext>
            </a:extLst>
          </p:cNvPr>
          <p:cNvSpPr/>
          <p:nvPr/>
        </p:nvSpPr>
        <p:spPr>
          <a:xfrm>
            <a:off x="6128658" y="4553632"/>
            <a:ext cx="1328060" cy="78785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a:p>
            <a:pPr algn="ctr"/>
            <a:r>
              <a:rPr lang="en-US" b="1" dirty="0">
                <a:solidFill>
                  <a:schemeClr val="tx1"/>
                </a:solidFill>
              </a:rPr>
              <a:t>I</a:t>
            </a:r>
            <a:r>
              <a:rPr lang="en-US" b="1" baseline="-25000" dirty="0">
                <a:solidFill>
                  <a:schemeClr val="tx1"/>
                </a:solidFill>
              </a:rPr>
              <a:t>8</a:t>
            </a:r>
            <a:endParaRPr lang="en-US" b="1" dirty="0">
              <a:solidFill>
                <a:schemeClr val="tx1"/>
              </a:solidFill>
            </a:endParaRPr>
          </a:p>
          <a:p>
            <a:pPr algn="ctr"/>
            <a:r>
              <a:rPr lang="en-US" dirty="0">
                <a:solidFill>
                  <a:schemeClr val="tx1"/>
                </a:solidFill>
              </a:rPr>
              <a:t>E </a:t>
            </a:r>
            <a:r>
              <a:rPr lang="en-US" dirty="0">
                <a:solidFill>
                  <a:schemeClr val="tx1"/>
                </a:solidFill>
                <a:sym typeface="Wingdings" panose="05000000000000000000" pitchFamily="2" charset="2"/>
              </a:rPr>
              <a:t> E. + T</a:t>
            </a:r>
          </a:p>
          <a:p>
            <a:pPr algn="ctr"/>
            <a:r>
              <a:rPr lang="en-US" dirty="0">
                <a:solidFill>
                  <a:schemeClr val="tx1"/>
                </a:solidFill>
                <a:sym typeface="Wingdings" panose="05000000000000000000" pitchFamily="2" charset="2"/>
              </a:rPr>
              <a:t>F  (E.)</a:t>
            </a:r>
            <a:endParaRPr lang="en-US" dirty="0">
              <a:solidFill>
                <a:schemeClr val="tx1"/>
              </a:solidFill>
            </a:endParaRPr>
          </a:p>
          <a:p>
            <a:pPr algn="ctr"/>
            <a:endParaRPr lang="en-US" dirty="0">
              <a:solidFill>
                <a:schemeClr val="tx1"/>
              </a:solidFill>
            </a:endParaRPr>
          </a:p>
        </p:txBody>
      </p:sp>
      <p:sp>
        <p:nvSpPr>
          <p:cNvPr id="13" name="Rectangle 12">
            <a:extLst>
              <a:ext uri="{FF2B5EF4-FFF2-40B4-BE49-F238E27FC236}">
                <a16:creationId xmlns:a16="http://schemas.microsoft.com/office/drawing/2014/main" id="{F5E3B52E-7014-442D-804A-784D22E3A284}"/>
              </a:ext>
            </a:extLst>
          </p:cNvPr>
          <p:cNvSpPr/>
          <p:nvPr/>
        </p:nvSpPr>
        <p:spPr>
          <a:xfrm>
            <a:off x="8980713" y="983119"/>
            <a:ext cx="1469572" cy="82731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a:p>
            <a:pPr algn="ctr"/>
            <a:r>
              <a:rPr lang="en-US" b="1" dirty="0">
                <a:solidFill>
                  <a:schemeClr val="tx1"/>
                </a:solidFill>
              </a:rPr>
              <a:t>I</a:t>
            </a:r>
            <a:r>
              <a:rPr lang="en-US" b="1" baseline="-25000" dirty="0">
                <a:solidFill>
                  <a:schemeClr val="tx1"/>
                </a:solidFill>
              </a:rPr>
              <a:t>9</a:t>
            </a:r>
            <a:endParaRPr lang="en-US" b="1" dirty="0">
              <a:solidFill>
                <a:schemeClr val="tx1"/>
              </a:solidFill>
            </a:endParaRPr>
          </a:p>
          <a:p>
            <a:pPr algn="ctr"/>
            <a:r>
              <a:rPr lang="en-US" dirty="0">
                <a:solidFill>
                  <a:schemeClr val="tx1"/>
                </a:solidFill>
              </a:rPr>
              <a:t>E </a:t>
            </a:r>
            <a:r>
              <a:rPr lang="en-US" dirty="0">
                <a:solidFill>
                  <a:schemeClr val="tx1"/>
                </a:solidFill>
                <a:sym typeface="Wingdings" panose="05000000000000000000" pitchFamily="2" charset="2"/>
              </a:rPr>
              <a:t> E + T.</a:t>
            </a:r>
          </a:p>
          <a:p>
            <a:pPr algn="ctr"/>
            <a:r>
              <a:rPr lang="en-US" dirty="0">
                <a:solidFill>
                  <a:schemeClr val="tx1"/>
                </a:solidFill>
                <a:sym typeface="Wingdings" panose="05000000000000000000" pitchFamily="2" charset="2"/>
              </a:rPr>
              <a:t>T  T .* F</a:t>
            </a:r>
            <a:endParaRPr lang="en-US" dirty="0">
              <a:solidFill>
                <a:schemeClr val="tx1"/>
              </a:solidFill>
            </a:endParaRPr>
          </a:p>
          <a:p>
            <a:pPr algn="ctr"/>
            <a:endParaRPr lang="en-US" dirty="0">
              <a:solidFill>
                <a:schemeClr val="tx1"/>
              </a:solidFill>
            </a:endParaRPr>
          </a:p>
        </p:txBody>
      </p:sp>
      <p:sp>
        <p:nvSpPr>
          <p:cNvPr id="14" name="Rectangle 13">
            <a:extLst>
              <a:ext uri="{FF2B5EF4-FFF2-40B4-BE49-F238E27FC236}">
                <a16:creationId xmlns:a16="http://schemas.microsoft.com/office/drawing/2014/main" id="{60C5B886-0100-42FC-B53A-D895556CDCDE}"/>
              </a:ext>
            </a:extLst>
          </p:cNvPr>
          <p:cNvSpPr/>
          <p:nvPr/>
        </p:nvSpPr>
        <p:spPr>
          <a:xfrm>
            <a:off x="8991598" y="3029636"/>
            <a:ext cx="1426031" cy="57353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a:p>
            <a:pPr algn="ctr"/>
            <a:r>
              <a:rPr lang="en-US" b="1" dirty="0">
                <a:solidFill>
                  <a:schemeClr val="tx1"/>
                </a:solidFill>
              </a:rPr>
              <a:t>I</a:t>
            </a:r>
            <a:r>
              <a:rPr lang="en-US" b="1" baseline="-25000" dirty="0">
                <a:solidFill>
                  <a:schemeClr val="tx1"/>
                </a:solidFill>
              </a:rPr>
              <a:t>10</a:t>
            </a:r>
            <a:endParaRPr lang="en-US" b="1" dirty="0">
              <a:solidFill>
                <a:schemeClr val="tx1"/>
              </a:solidFill>
            </a:endParaRPr>
          </a:p>
          <a:p>
            <a:pPr algn="ctr"/>
            <a:r>
              <a:rPr lang="en-US" dirty="0">
                <a:solidFill>
                  <a:schemeClr val="tx1"/>
                </a:solidFill>
              </a:rPr>
              <a:t>T </a:t>
            </a:r>
            <a:r>
              <a:rPr lang="en-US" dirty="0">
                <a:solidFill>
                  <a:schemeClr val="tx1"/>
                </a:solidFill>
                <a:sym typeface="Wingdings" panose="05000000000000000000" pitchFamily="2" charset="2"/>
              </a:rPr>
              <a:t> T * F.</a:t>
            </a:r>
            <a:endParaRPr lang="en-US" dirty="0">
              <a:solidFill>
                <a:schemeClr val="tx1"/>
              </a:solidFill>
            </a:endParaRPr>
          </a:p>
          <a:p>
            <a:pPr algn="ctr"/>
            <a:endParaRPr lang="en-US" dirty="0">
              <a:solidFill>
                <a:schemeClr val="tx1"/>
              </a:solidFill>
            </a:endParaRPr>
          </a:p>
        </p:txBody>
      </p:sp>
      <p:sp>
        <p:nvSpPr>
          <p:cNvPr id="15" name="Rectangle 14">
            <a:extLst>
              <a:ext uri="{FF2B5EF4-FFF2-40B4-BE49-F238E27FC236}">
                <a16:creationId xmlns:a16="http://schemas.microsoft.com/office/drawing/2014/main" id="{C01D7D34-C04C-47A3-8C0B-52525CA545DC}"/>
              </a:ext>
            </a:extLst>
          </p:cNvPr>
          <p:cNvSpPr/>
          <p:nvPr/>
        </p:nvSpPr>
        <p:spPr>
          <a:xfrm>
            <a:off x="8980712" y="4564520"/>
            <a:ext cx="1469572" cy="57353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a:p>
            <a:pPr algn="ctr"/>
            <a:r>
              <a:rPr lang="en-US" b="1" dirty="0">
                <a:solidFill>
                  <a:schemeClr val="tx1"/>
                </a:solidFill>
              </a:rPr>
              <a:t>I</a:t>
            </a:r>
            <a:r>
              <a:rPr lang="en-US" b="1" baseline="-25000" dirty="0">
                <a:solidFill>
                  <a:schemeClr val="tx1"/>
                </a:solidFill>
              </a:rPr>
              <a:t>11</a:t>
            </a:r>
            <a:endParaRPr lang="en-US" b="1" dirty="0">
              <a:solidFill>
                <a:schemeClr val="tx1"/>
              </a:solidFill>
            </a:endParaRPr>
          </a:p>
          <a:p>
            <a:pPr algn="ctr"/>
            <a:r>
              <a:rPr lang="en-US" dirty="0">
                <a:solidFill>
                  <a:schemeClr val="tx1"/>
                </a:solidFill>
              </a:rPr>
              <a:t>F </a:t>
            </a:r>
            <a:r>
              <a:rPr lang="en-US" dirty="0">
                <a:solidFill>
                  <a:schemeClr val="tx1"/>
                </a:solidFill>
                <a:sym typeface="Wingdings" panose="05000000000000000000" pitchFamily="2" charset="2"/>
              </a:rPr>
              <a:t> ( E ).</a:t>
            </a:r>
            <a:endParaRPr lang="en-US" dirty="0">
              <a:solidFill>
                <a:schemeClr val="tx1"/>
              </a:solidFill>
            </a:endParaRPr>
          </a:p>
          <a:p>
            <a:pPr algn="ctr"/>
            <a:endParaRPr lang="en-US" dirty="0">
              <a:solidFill>
                <a:schemeClr val="tx1"/>
              </a:solidFill>
            </a:endParaRPr>
          </a:p>
        </p:txBody>
      </p:sp>
      <p:cxnSp>
        <p:nvCxnSpPr>
          <p:cNvPr id="25" name="Straight Arrow Connector 24">
            <a:extLst>
              <a:ext uri="{FF2B5EF4-FFF2-40B4-BE49-F238E27FC236}">
                <a16:creationId xmlns:a16="http://schemas.microsoft.com/office/drawing/2014/main" id="{4F2A4112-2F17-46AE-987D-2D143F20494B}"/>
              </a:ext>
            </a:extLst>
          </p:cNvPr>
          <p:cNvCxnSpPr/>
          <p:nvPr/>
        </p:nvCxnSpPr>
        <p:spPr>
          <a:xfrm>
            <a:off x="1937655" y="1480457"/>
            <a:ext cx="892629"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id="{21A74EF7-CE6B-47EB-A7C3-7C1758640A66}"/>
              </a:ext>
            </a:extLst>
          </p:cNvPr>
          <p:cNvCxnSpPr/>
          <p:nvPr/>
        </p:nvCxnSpPr>
        <p:spPr>
          <a:xfrm>
            <a:off x="1937655" y="2296886"/>
            <a:ext cx="103414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a:extLst>
              <a:ext uri="{FF2B5EF4-FFF2-40B4-BE49-F238E27FC236}">
                <a16:creationId xmlns:a16="http://schemas.microsoft.com/office/drawing/2014/main" id="{6C2D1941-B0DC-4A6C-B356-03C1CDDDCCE1}"/>
              </a:ext>
            </a:extLst>
          </p:cNvPr>
          <p:cNvCxnSpPr>
            <a:endCxn id="8" idx="1"/>
          </p:cNvCxnSpPr>
          <p:nvPr/>
        </p:nvCxnSpPr>
        <p:spPr>
          <a:xfrm flipV="1">
            <a:off x="1937655" y="3142231"/>
            <a:ext cx="1023260" cy="3639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Connector: Elbow 30">
            <a:extLst>
              <a:ext uri="{FF2B5EF4-FFF2-40B4-BE49-F238E27FC236}">
                <a16:creationId xmlns:a16="http://schemas.microsoft.com/office/drawing/2014/main" id="{34F6E337-B116-4920-93D0-E9AFF4004964}"/>
              </a:ext>
            </a:extLst>
          </p:cNvPr>
          <p:cNvCxnSpPr>
            <a:cxnSpLocks/>
            <a:stCxn id="4" idx="2"/>
            <a:endCxn id="5" idx="1"/>
          </p:cNvCxnSpPr>
          <p:nvPr/>
        </p:nvCxnSpPr>
        <p:spPr>
          <a:xfrm rot="16200000" flipH="1">
            <a:off x="1665515" y="3581400"/>
            <a:ext cx="892628" cy="1589316"/>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3" name="Connector: Elbow 32">
            <a:extLst>
              <a:ext uri="{FF2B5EF4-FFF2-40B4-BE49-F238E27FC236}">
                <a16:creationId xmlns:a16="http://schemas.microsoft.com/office/drawing/2014/main" id="{5BB9B4B9-41DB-42C2-987C-3CD242A6E681}"/>
              </a:ext>
            </a:extLst>
          </p:cNvPr>
          <p:cNvCxnSpPr>
            <a:endCxn id="9" idx="1"/>
          </p:cNvCxnSpPr>
          <p:nvPr/>
        </p:nvCxnSpPr>
        <p:spPr>
          <a:xfrm rot="16200000" flipH="1">
            <a:off x="698554" y="4301730"/>
            <a:ext cx="2543518" cy="1872340"/>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7" name="Straight Arrow Connector 36">
            <a:extLst>
              <a:ext uri="{FF2B5EF4-FFF2-40B4-BE49-F238E27FC236}">
                <a16:creationId xmlns:a16="http://schemas.microsoft.com/office/drawing/2014/main" id="{62050473-D2A5-4EDA-B442-E85BB6E4E239}"/>
              </a:ext>
            </a:extLst>
          </p:cNvPr>
          <p:cNvCxnSpPr>
            <a:stCxn id="10" idx="3"/>
          </p:cNvCxnSpPr>
          <p:nvPr/>
        </p:nvCxnSpPr>
        <p:spPr>
          <a:xfrm flipV="1">
            <a:off x="7315199" y="1563801"/>
            <a:ext cx="1665513"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011EAD46-52F9-4F29-B890-D00F6B59825F}"/>
              </a:ext>
            </a:extLst>
          </p:cNvPr>
          <p:cNvCxnSpPr>
            <a:stCxn id="11" idx="3"/>
          </p:cNvCxnSpPr>
          <p:nvPr/>
        </p:nvCxnSpPr>
        <p:spPr>
          <a:xfrm>
            <a:off x="7391401" y="3494316"/>
            <a:ext cx="1589311"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1" name="Straight Arrow Connector 40">
            <a:extLst>
              <a:ext uri="{FF2B5EF4-FFF2-40B4-BE49-F238E27FC236}">
                <a16:creationId xmlns:a16="http://schemas.microsoft.com/office/drawing/2014/main" id="{49EF438E-5F77-441C-BF53-37B46726A8B2}"/>
              </a:ext>
            </a:extLst>
          </p:cNvPr>
          <p:cNvCxnSpPr>
            <a:stCxn id="12" idx="3"/>
          </p:cNvCxnSpPr>
          <p:nvPr/>
        </p:nvCxnSpPr>
        <p:spPr>
          <a:xfrm flipV="1">
            <a:off x="7456718" y="4947558"/>
            <a:ext cx="1534880"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3" name="Connector: Elbow 42">
            <a:extLst>
              <a:ext uri="{FF2B5EF4-FFF2-40B4-BE49-F238E27FC236}">
                <a16:creationId xmlns:a16="http://schemas.microsoft.com/office/drawing/2014/main" id="{2496B41E-AA7D-40B3-909F-8BD77C680229}"/>
              </a:ext>
            </a:extLst>
          </p:cNvPr>
          <p:cNvCxnSpPr>
            <a:stCxn id="7" idx="3"/>
            <a:endCxn id="11" idx="1"/>
          </p:cNvCxnSpPr>
          <p:nvPr/>
        </p:nvCxnSpPr>
        <p:spPr>
          <a:xfrm>
            <a:off x="4071255" y="2218646"/>
            <a:ext cx="2024743" cy="1275670"/>
          </a:xfrm>
          <a:prstGeom prst="bentConnector3">
            <a:avLst>
              <a:gd name="adj1" fmla="val 82258"/>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6" name="Straight Arrow Connector 45">
            <a:extLst>
              <a:ext uri="{FF2B5EF4-FFF2-40B4-BE49-F238E27FC236}">
                <a16:creationId xmlns:a16="http://schemas.microsoft.com/office/drawing/2014/main" id="{6D29B0BE-1410-44F5-9826-9E088D135028}"/>
              </a:ext>
            </a:extLst>
          </p:cNvPr>
          <p:cNvCxnSpPr>
            <a:cxnSpLocks/>
            <a:stCxn id="5" idx="3"/>
          </p:cNvCxnSpPr>
          <p:nvPr/>
        </p:nvCxnSpPr>
        <p:spPr>
          <a:xfrm>
            <a:off x="4071255" y="4822372"/>
            <a:ext cx="2057399" cy="2891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8" name="Straight Arrow Connector 47">
            <a:extLst>
              <a:ext uri="{FF2B5EF4-FFF2-40B4-BE49-F238E27FC236}">
                <a16:creationId xmlns:a16="http://schemas.microsoft.com/office/drawing/2014/main" id="{687C8CC4-7809-47AF-9DAE-17CA3758D7CD}"/>
              </a:ext>
            </a:extLst>
          </p:cNvPr>
          <p:cNvCxnSpPr/>
          <p:nvPr/>
        </p:nvCxnSpPr>
        <p:spPr>
          <a:xfrm>
            <a:off x="4201884" y="983119"/>
            <a:ext cx="192677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5" name="Connector: Elbow 54">
            <a:extLst>
              <a:ext uri="{FF2B5EF4-FFF2-40B4-BE49-F238E27FC236}">
                <a16:creationId xmlns:a16="http://schemas.microsoft.com/office/drawing/2014/main" id="{CC2155F1-DCA1-4241-A534-585C71FA23A7}"/>
              </a:ext>
            </a:extLst>
          </p:cNvPr>
          <p:cNvCxnSpPr>
            <a:endCxn id="8" idx="3"/>
          </p:cNvCxnSpPr>
          <p:nvPr/>
        </p:nvCxnSpPr>
        <p:spPr>
          <a:xfrm rot="10800000" flipV="1">
            <a:off x="3962402" y="1396773"/>
            <a:ext cx="2166253" cy="1745457"/>
          </a:xfrm>
          <a:prstGeom prst="bentConnector3">
            <a:avLst>
              <a:gd name="adj1" fmla="val 7261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8" name="Connector: Elbow 57">
            <a:extLst>
              <a:ext uri="{FF2B5EF4-FFF2-40B4-BE49-F238E27FC236}">
                <a16:creationId xmlns:a16="http://schemas.microsoft.com/office/drawing/2014/main" id="{388D579D-8433-4497-905F-D68962E0D631}"/>
              </a:ext>
            </a:extLst>
          </p:cNvPr>
          <p:cNvCxnSpPr/>
          <p:nvPr/>
        </p:nvCxnSpPr>
        <p:spPr>
          <a:xfrm rot="10800000" flipV="1">
            <a:off x="3929739" y="1843940"/>
            <a:ext cx="2198914" cy="2143634"/>
          </a:xfrm>
          <a:prstGeom prst="bentConnector3">
            <a:avLst>
              <a:gd name="adj1" fmla="val 62376"/>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6" name="Straight Arrow Connector 75">
            <a:extLst>
              <a:ext uri="{FF2B5EF4-FFF2-40B4-BE49-F238E27FC236}">
                <a16:creationId xmlns:a16="http://schemas.microsoft.com/office/drawing/2014/main" id="{7A994BA4-848B-44D3-B1E7-B954DC4D153C}"/>
              </a:ext>
            </a:extLst>
          </p:cNvPr>
          <p:cNvCxnSpPr>
            <a:endCxn id="9" idx="3"/>
          </p:cNvCxnSpPr>
          <p:nvPr/>
        </p:nvCxnSpPr>
        <p:spPr>
          <a:xfrm flipH="1">
            <a:off x="4038597" y="6509658"/>
            <a:ext cx="1045029"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8" name="Connector: Elbow 77">
            <a:extLst>
              <a:ext uri="{FF2B5EF4-FFF2-40B4-BE49-F238E27FC236}">
                <a16:creationId xmlns:a16="http://schemas.microsoft.com/office/drawing/2014/main" id="{66FD4FC6-CF07-4F4C-B038-B30EDFDECBF1}"/>
              </a:ext>
            </a:extLst>
          </p:cNvPr>
          <p:cNvCxnSpPr>
            <a:endCxn id="10" idx="2"/>
          </p:cNvCxnSpPr>
          <p:nvPr/>
        </p:nvCxnSpPr>
        <p:spPr>
          <a:xfrm rot="5400000" flipH="1" flipV="1">
            <a:off x="3838914" y="3626646"/>
            <a:ext cx="4089627" cy="1676399"/>
          </a:xfrm>
          <a:prstGeom prst="bentConnector3">
            <a:avLst>
              <a:gd name="adj1" fmla="val 93653"/>
            </a:avLst>
          </a:prstGeom>
        </p:spPr>
        <p:style>
          <a:lnRef idx="1">
            <a:schemeClr val="accent1"/>
          </a:lnRef>
          <a:fillRef idx="0">
            <a:schemeClr val="accent1"/>
          </a:fillRef>
          <a:effectRef idx="0">
            <a:schemeClr val="accent1"/>
          </a:effectRef>
          <a:fontRef idx="minor">
            <a:schemeClr val="tx1"/>
          </a:fontRef>
        </p:style>
      </p:cxnSp>
      <p:cxnSp>
        <p:nvCxnSpPr>
          <p:cNvPr id="84" name="Straight Connector 83">
            <a:extLst>
              <a:ext uri="{FF2B5EF4-FFF2-40B4-BE49-F238E27FC236}">
                <a16:creationId xmlns:a16="http://schemas.microsoft.com/office/drawing/2014/main" id="{306645AA-7766-4891-B985-AD3D7BBE0BCF}"/>
              </a:ext>
            </a:extLst>
          </p:cNvPr>
          <p:cNvCxnSpPr/>
          <p:nvPr/>
        </p:nvCxnSpPr>
        <p:spPr>
          <a:xfrm>
            <a:off x="7456718" y="4713514"/>
            <a:ext cx="51162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6" name="Connector: Elbow 85">
            <a:extLst>
              <a:ext uri="{FF2B5EF4-FFF2-40B4-BE49-F238E27FC236}">
                <a16:creationId xmlns:a16="http://schemas.microsoft.com/office/drawing/2014/main" id="{713349C8-073E-439C-B4DA-CDAE317FED2D}"/>
              </a:ext>
            </a:extLst>
          </p:cNvPr>
          <p:cNvCxnSpPr/>
          <p:nvPr/>
        </p:nvCxnSpPr>
        <p:spPr>
          <a:xfrm rot="16200000" flipV="1">
            <a:off x="6337187" y="3104130"/>
            <a:ext cx="2293483" cy="925285"/>
          </a:xfrm>
          <a:prstGeom prst="bentConnector3">
            <a:avLst>
              <a:gd name="adj1" fmla="val 84174"/>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2" name="Connector: Elbow 91">
            <a:extLst>
              <a:ext uri="{FF2B5EF4-FFF2-40B4-BE49-F238E27FC236}">
                <a16:creationId xmlns:a16="http://schemas.microsoft.com/office/drawing/2014/main" id="{97E86C4B-E83F-4E6D-9936-5E01C756A4AF}"/>
              </a:ext>
            </a:extLst>
          </p:cNvPr>
          <p:cNvCxnSpPr>
            <a:stCxn id="13" idx="2"/>
          </p:cNvCxnSpPr>
          <p:nvPr/>
        </p:nvCxnSpPr>
        <p:spPr>
          <a:xfrm rot="5400000">
            <a:off x="7989093" y="1212738"/>
            <a:ext cx="1128715" cy="2324098"/>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4" name="Straight Arrow Connector 93">
            <a:extLst>
              <a:ext uri="{FF2B5EF4-FFF2-40B4-BE49-F238E27FC236}">
                <a16:creationId xmlns:a16="http://schemas.microsoft.com/office/drawing/2014/main" id="{DA7FE3DD-9C37-4AA2-8B72-6C31E01AF9E7}"/>
              </a:ext>
            </a:extLst>
          </p:cNvPr>
          <p:cNvCxnSpPr/>
          <p:nvPr/>
        </p:nvCxnSpPr>
        <p:spPr>
          <a:xfrm flipH="1">
            <a:off x="4005943" y="3831771"/>
            <a:ext cx="209005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8" name="Straight Arrow Connector 97">
            <a:extLst>
              <a:ext uri="{FF2B5EF4-FFF2-40B4-BE49-F238E27FC236}">
                <a16:creationId xmlns:a16="http://schemas.microsoft.com/office/drawing/2014/main" id="{E238F95F-FE5C-4B96-A7C0-898FC37A57CD}"/>
              </a:ext>
            </a:extLst>
          </p:cNvPr>
          <p:cNvCxnSpPr/>
          <p:nvPr/>
        </p:nvCxnSpPr>
        <p:spPr>
          <a:xfrm flipH="1">
            <a:off x="4005943" y="6760030"/>
            <a:ext cx="166551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0" name="Connector: Elbow 99">
            <a:extLst>
              <a:ext uri="{FF2B5EF4-FFF2-40B4-BE49-F238E27FC236}">
                <a16:creationId xmlns:a16="http://schemas.microsoft.com/office/drawing/2014/main" id="{2F467963-8A5E-4192-9996-0E50F4FFA8AF}"/>
              </a:ext>
            </a:extLst>
          </p:cNvPr>
          <p:cNvCxnSpPr/>
          <p:nvPr/>
        </p:nvCxnSpPr>
        <p:spPr>
          <a:xfrm rot="5400000">
            <a:off x="4486784" y="5150815"/>
            <a:ext cx="2793889" cy="424541"/>
          </a:xfrm>
          <a:prstGeom prst="bentConnector3">
            <a:avLst>
              <a:gd name="adj1" fmla="val -1041"/>
            </a:avLst>
          </a:prstGeom>
        </p:spPr>
        <p:style>
          <a:lnRef idx="1">
            <a:schemeClr val="accent1"/>
          </a:lnRef>
          <a:fillRef idx="0">
            <a:schemeClr val="accent1"/>
          </a:fillRef>
          <a:effectRef idx="0">
            <a:schemeClr val="accent1"/>
          </a:effectRef>
          <a:fontRef idx="minor">
            <a:schemeClr val="tx1"/>
          </a:fontRef>
        </p:style>
      </p:cxnSp>
      <p:cxnSp>
        <p:nvCxnSpPr>
          <p:cNvPr id="119" name="Straight Connector 118">
            <a:extLst>
              <a:ext uri="{FF2B5EF4-FFF2-40B4-BE49-F238E27FC236}">
                <a16:creationId xmlns:a16="http://schemas.microsoft.com/office/drawing/2014/main" id="{43699F1B-1462-450B-B7DD-D0292D0C2AB9}"/>
              </a:ext>
            </a:extLst>
          </p:cNvPr>
          <p:cNvCxnSpPr/>
          <p:nvPr/>
        </p:nvCxnSpPr>
        <p:spPr>
          <a:xfrm>
            <a:off x="2525486" y="3987575"/>
            <a:ext cx="38099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3" name="Connector: Elbow 122">
            <a:extLst>
              <a:ext uri="{FF2B5EF4-FFF2-40B4-BE49-F238E27FC236}">
                <a16:creationId xmlns:a16="http://schemas.microsoft.com/office/drawing/2014/main" id="{DC718554-2B6A-41E1-9F22-784B21C13EC2}"/>
              </a:ext>
            </a:extLst>
          </p:cNvPr>
          <p:cNvCxnSpPr>
            <a:endCxn id="7" idx="1"/>
          </p:cNvCxnSpPr>
          <p:nvPr/>
        </p:nvCxnSpPr>
        <p:spPr>
          <a:xfrm rot="5400000" flipH="1" flipV="1">
            <a:off x="1864179" y="2879954"/>
            <a:ext cx="1768929" cy="446315"/>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9" name="Connector: Curved 128">
            <a:extLst>
              <a:ext uri="{FF2B5EF4-FFF2-40B4-BE49-F238E27FC236}">
                <a16:creationId xmlns:a16="http://schemas.microsoft.com/office/drawing/2014/main" id="{5E7B7BDC-6568-43EC-9DB3-BE7CCF7ED46B}"/>
              </a:ext>
            </a:extLst>
          </p:cNvPr>
          <p:cNvCxnSpPr/>
          <p:nvPr/>
        </p:nvCxnSpPr>
        <p:spPr>
          <a:xfrm rot="16200000" flipV="1">
            <a:off x="2596242" y="5513615"/>
            <a:ext cx="315686" cy="304797"/>
          </a:xfrm>
          <a:prstGeom prst="curvedConnector3">
            <a:avLst/>
          </a:prstGeom>
        </p:spPr>
        <p:style>
          <a:lnRef idx="1">
            <a:schemeClr val="accent1"/>
          </a:lnRef>
          <a:fillRef idx="0">
            <a:schemeClr val="accent1"/>
          </a:fillRef>
          <a:effectRef idx="0">
            <a:schemeClr val="accent1"/>
          </a:effectRef>
          <a:fontRef idx="minor">
            <a:schemeClr val="tx1"/>
          </a:fontRef>
        </p:style>
      </p:cxnSp>
      <p:cxnSp>
        <p:nvCxnSpPr>
          <p:cNvPr id="131" name="Connector: Curved 130">
            <a:extLst>
              <a:ext uri="{FF2B5EF4-FFF2-40B4-BE49-F238E27FC236}">
                <a16:creationId xmlns:a16="http://schemas.microsoft.com/office/drawing/2014/main" id="{28EB70D8-DA51-4CC7-A07B-63C86EF0BDA3}"/>
              </a:ext>
            </a:extLst>
          </p:cNvPr>
          <p:cNvCxnSpPr/>
          <p:nvPr/>
        </p:nvCxnSpPr>
        <p:spPr>
          <a:xfrm flipV="1">
            <a:off x="2601686" y="5237900"/>
            <a:ext cx="304797" cy="270270"/>
          </a:xfrm>
          <a:prstGeom prst="curvedConnector3">
            <a:avLst/>
          </a:prstGeom>
          <a:ln>
            <a:tailEnd type="triangle"/>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D9DEBFFF-CB6B-42DF-B3CB-B51C21D043B9}"/>
              </a:ext>
            </a:extLst>
          </p:cNvPr>
          <p:cNvSpPr txBox="1"/>
          <p:nvPr/>
        </p:nvSpPr>
        <p:spPr>
          <a:xfrm>
            <a:off x="2079167" y="1168174"/>
            <a:ext cx="489860" cy="369332"/>
          </a:xfrm>
          <a:prstGeom prst="rect">
            <a:avLst/>
          </a:prstGeom>
          <a:noFill/>
        </p:spPr>
        <p:txBody>
          <a:bodyPr wrap="square" rtlCol="0">
            <a:spAutoFit/>
          </a:bodyPr>
          <a:lstStyle/>
          <a:p>
            <a:r>
              <a:rPr lang="en-US" dirty="0"/>
              <a:t>E</a:t>
            </a:r>
          </a:p>
        </p:txBody>
      </p:sp>
      <p:sp>
        <p:nvSpPr>
          <p:cNvPr id="42" name="TextBox 41">
            <a:extLst>
              <a:ext uri="{FF2B5EF4-FFF2-40B4-BE49-F238E27FC236}">
                <a16:creationId xmlns:a16="http://schemas.microsoft.com/office/drawing/2014/main" id="{9B2DEB7F-DE63-4176-8DE3-97E73F866BAB}"/>
              </a:ext>
            </a:extLst>
          </p:cNvPr>
          <p:cNvSpPr txBox="1"/>
          <p:nvPr/>
        </p:nvSpPr>
        <p:spPr>
          <a:xfrm>
            <a:off x="2035627" y="1984603"/>
            <a:ext cx="489860" cy="369332"/>
          </a:xfrm>
          <a:prstGeom prst="rect">
            <a:avLst/>
          </a:prstGeom>
          <a:noFill/>
        </p:spPr>
        <p:txBody>
          <a:bodyPr wrap="square" rtlCol="0">
            <a:spAutoFit/>
          </a:bodyPr>
          <a:lstStyle/>
          <a:p>
            <a:r>
              <a:rPr lang="en-US" dirty="0"/>
              <a:t>T</a:t>
            </a:r>
          </a:p>
        </p:txBody>
      </p:sp>
      <p:sp>
        <p:nvSpPr>
          <p:cNvPr id="44" name="TextBox 43">
            <a:extLst>
              <a:ext uri="{FF2B5EF4-FFF2-40B4-BE49-F238E27FC236}">
                <a16:creationId xmlns:a16="http://schemas.microsoft.com/office/drawing/2014/main" id="{D15E09DF-1879-4645-92FF-2A9659258EFB}"/>
              </a:ext>
            </a:extLst>
          </p:cNvPr>
          <p:cNvSpPr txBox="1"/>
          <p:nvPr/>
        </p:nvSpPr>
        <p:spPr>
          <a:xfrm>
            <a:off x="2035625" y="2855463"/>
            <a:ext cx="489860" cy="369332"/>
          </a:xfrm>
          <a:prstGeom prst="rect">
            <a:avLst/>
          </a:prstGeom>
          <a:noFill/>
        </p:spPr>
        <p:txBody>
          <a:bodyPr wrap="square" rtlCol="0">
            <a:spAutoFit/>
          </a:bodyPr>
          <a:lstStyle/>
          <a:p>
            <a:r>
              <a:rPr lang="en-US" dirty="0"/>
              <a:t>F</a:t>
            </a:r>
          </a:p>
        </p:txBody>
      </p:sp>
      <p:sp>
        <p:nvSpPr>
          <p:cNvPr id="45" name="TextBox 44">
            <a:extLst>
              <a:ext uri="{FF2B5EF4-FFF2-40B4-BE49-F238E27FC236}">
                <a16:creationId xmlns:a16="http://schemas.microsoft.com/office/drawing/2014/main" id="{87AB38CD-15D3-44D9-ABB6-4838097153D0}"/>
              </a:ext>
            </a:extLst>
          </p:cNvPr>
          <p:cNvSpPr txBox="1"/>
          <p:nvPr/>
        </p:nvSpPr>
        <p:spPr>
          <a:xfrm>
            <a:off x="2438395" y="3922259"/>
            <a:ext cx="489860" cy="369332"/>
          </a:xfrm>
          <a:prstGeom prst="rect">
            <a:avLst/>
          </a:prstGeom>
          <a:noFill/>
        </p:spPr>
        <p:txBody>
          <a:bodyPr wrap="square" rtlCol="0">
            <a:spAutoFit/>
          </a:bodyPr>
          <a:lstStyle/>
          <a:p>
            <a:r>
              <a:rPr lang="en-US" dirty="0"/>
              <a:t>T</a:t>
            </a:r>
          </a:p>
        </p:txBody>
      </p:sp>
      <p:sp>
        <p:nvSpPr>
          <p:cNvPr id="54" name="TextBox 53">
            <a:extLst>
              <a:ext uri="{FF2B5EF4-FFF2-40B4-BE49-F238E27FC236}">
                <a16:creationId xmlns:a16="http://schemas.microsoft.com/office/drawing/2014/main" id="{65D3783C-173C-4BD4-B6D6-396C4C88AA64}"/>
              </a:ext>
            </a:extLst>
          </p:cNvPr>
          <p:cNvSpPr txBox="1"/>
          <p:nvPr/>
        </p:nvSpPr>
        <p:spPr>
          <a:xfrm>
            <a:off x="2340424" y="5457145"/>
            <a:ext cx="489860" cy="369332"/>
          </a:xfrm>
          <a:prstGeom prst="rect">
            <a:avLst/>
          </a:prstGeom>
          <a:noFill/>
        </p:spPr>
        <p:txBody>
          <a:bodyPr wrap="square" rtlCol="0">
            <a:spAutoFit/>
          </a:bodyPr>
          <a:lstStyle/>
          <a:p>
            <a:r>
              <a:rPr lang="en-US" dirty="0"/>
              <a:t>(</a:t>
            </a:r>
          </a:p>
        </p:txBody>
      </p:sp>
      <p:sp>
        <p:nvSpPr>
          <p:cNvPr id="56" name="TextBox 55">
            <a:extLst>
              <a:ext uri="{FF2B5EF4-FFF2-40B4-BE49-F238E27FC236}">
                <a16:creationId xmlns:a16="http://schemas.microsoft.com/office/drawing/2014/main" id="{706F3239-92B1-4D0E-8B8A-A6B25EC604E1}"/>
              </a:ext>
            </a:extLst>
          </p:cNvPr>
          <p:cNvSpPr txBox="1"/>
          <p:nvPr/>
        </p:nvSpPr>
        <p:spPr>
          <a:xfrm>
            <a:off x="1611081" y="6164717"/>
            <a:ext cx="489860" cy="369332"/>
          </a:xfrm>
          <a:prstGeom prst="rect">
            <a:avLst/>
          </a:prstGeom>
          <a:noFill/>
        </p:spPr>
        <p:txBody>
          <a:bodyPr wrap="square" rtlCol="0">
            <a:spAutoFit/>
          </a:bodyPr>
          <a:lstStyle/>
          <a:p>
            <a:r>
              <a:rPr lang="en-US" dirty="0"/>
              <a:t>id</a:t>
            </a:r>
          </a:p>
        </p:txBody>
      </p:sp>
      <p:sp>
        <p:nvSpPr>
          <p:cNvPr id="57" name="TextBox 56">
            <a:extLst>
              <a:ext uri="{FF2B5EF4-FFF2-40B4-BE49-F238E27FC236}">
                <a16:creationId xmlns:a16="http://schemas.microsoft.com/office/drawing/2014/main" id="{FEAC4FBE-2337-45BC-8606-E691208A3E91}"/>
              </a:ext>
            </a:extLst>
          </p:cNvPr>
          <p:cNvSpPr txBox="1"/>
          <p:nvPr/>
        </p:nvSpPr>
        <p:spPr>
          <a:xfrm>
            <a:off x="5736761" y="6110289"/>
            <a:ext cx="489860" cy="369332"/>
          </a:xfrm>
          <a:prstGeom prst="rect">
            <a:avLst/>
          </a:prstGeom>
          <a:noFill/>
        </p:spPr>
        <p:txBody>
          <a:bodyPr wrap="square" rtlCol="0">
            <a:spAutoFit/>
          </a:bodyPr>
          <a:lstStyle/>
          <a:p>
            <a:r>
              <a:rPr lang="en-US" dirty="0"/>
              <a:t>id</a:t>
            </a:r>
          </a:p>
        </p:txBody>
      </p:sp>
      <p:sp>
        <p:nvSpPr>
          <p:cNvPr id="59" name="TextBox 58">
            <a:extLst>
              <a:ext uri="{FF2B5EF4-FFF2-40B4-BE49-F238E27FC236}">
                <a16:creationId xmlns:a16="http://schemas.microsoft.com/office/drawing/2014/main" id="{F286C3F4-9250-477D-B3D6-9916DE60AFFC}"/>
              </a:ext>
            </a:extLst>
          </p:cNvPr>
          <p:cNvSpPr txBox="1"/>
          <p:nvPr/>
        </p:nvSpPr>
        <p:spPr>
          <a:xfrm>
            <a:off x="4321619" y="6121175"/>
            <a:ext cx="489860" cy="369332"/>
          </a:xfrm>
          <a:prstGeom prst="rect">
            <a:avLst/>
          </a:prstGeom>
          <a:noFill/>
        </p:spPr>
        <p:txBody>
          <a:bodyPr wrap="square" rtlCol="0">
            <a:spAutoFit/>
          </a:bodyPr>
          <a:lstStyle/>
          <a:p>
            <a:r>
              <a:rPr lang="en-US" dirty="0"/>
              <a:t>id</a:t>
            </a:r>
          </a:p>
        </p:txBody>
      </p:sp>
      <p:sp>
        <p:nvSpPr>
          <p:cNvPr id="60" name="TextBox 59">
            <a:extLst>
              <a:ext uri="{FF2B5EF4-FFF2-40B4-BE49-F238E27FC236}">
                <a16:creationId xmlns:a16="http://schemas.microsoft.com/office/drawing/2014/main" id="{CB7E27E8-A0D1-4FC4-89CD-241BDC50CF02}"/>
              </a:ext>
            </a:extLst>
          </p:cNvPr>
          <p:cNvSpPr txBox="1"/>
          <p:nvPr/>
        </p:nvSpPr>
        <p:spPr>
          <a:xfrm>
            <a:off x="7946559" y="4945513"/>
            <a:ext cx="489860" cy="369332"/>
          </a:xfrm>
          <a:prstGeom prst="rect">
            <a:avLst/>
          </a:prstGeom>
          <a:noFill/>
        </p:spPr>
        <p:txBody>
          <a:bodyPr wrap="square" rtlCol="0">
            <a:spAutoFit/>
          </a:bodyPr>
          <a:lstStyle/>
          <a:p>
            <a:r>
              <a:rPr lang="en-US" dirty="0"/>
              <a:t>)</a:t>
            </a:r>
          </a:p>
        </p:txBody>
      </p:sp>
      <p:sp>
        <p:nvSpPr>
          <p:cNvPr id="61" name="TextBox 60">
            <a:extLst>
              <a:ext uri="{FF2B5EF4-FFF2-40B4-BE49-F238E27FC236}">
                <a16:creationId xmlns:a16="http://schemas.microsoft.com/office/drawing/2014/main" id="{D042B658-6DE6-4475-877F-6A4168B9FE3D}"/>
              </a:ext>
            </a:extLst>
          </p:cNvPr>
          <p:cNvSpPr txBox="1"/>
          <p:nvPr/>
        </p:nvSpPr>
        <p:spPr>
          <a:xfrm>
            <a:off x="8512618" y="3443281"/>
            <a:ext cx="489860" cy="369332"/>
          </a:xfrm>
          <a:prstGeom prst="rect">
            <a:avLst/>
          </a:prstGeom>
          <a:noFill/>
        </p:spPr>
        <p:txBody>
          <a:bodyPr wrap="square" rtlCol="0">
            <a:spAutoFit/>
          </a:bodyPr>
          <a:lstStyle/>
          <a:p>
            <a:r>
              <a:rPr lang="en-US" dirty="0"/>
              <a:t>F</a:t>
            </a:r>
          </a:p>
        </p:txBody>
      </p:sp>
      <p:sp>
        <p:nvSpPr>
          <p:cNvPr id="62" name="TextBox 61">
            <a:extLst>
              <a:ext uri="{FF2B5EF4-FFF2-40B4-BE49-F238E27FC236}">
                <a16:creationId xmlns:a16="http://schemas.microsoft.com/office/drawing/2014/main" id="{5874C053-6B00-4DD5-96FB-A83EFB74C77B}"/>
              </a:ext>
            </a:extLst>
          </p:cNvPr>
          <p:cNvSpPr txBox="1"/>
          <p:nvPr/>
        </p:nvSpPr>
        <p:spPr>
          <a:xfrm>
            <a:off x="7913903" y="4052882"/>
            <a:ext cx="489860" cy="369332"/>
          </a:xfrm>
          <a:prstGeom prst="rect">
            <a:avLst/>
          </a:prstGeom>
          <a:noFill/>
        </p:spPr>
        <p:txBody>
          <a:bodyPr wrap="square" rtlCol="0">
            <a:spAutoFit/>
          </a:bodyPr>
          <a:lstStyle/>
          <a:p>
            <a:r>
              <a:rPr lang="en-US" dirty="0"/>
              <a:t>+</a:t>
            </a:r>
          </a:p>
        </p:txBody>
      </p:sp>
      <p:sp>
        <p:nvSpPr>
          <p:cNvPr id="63" name="TextBox 62">
            <a:extLst>
              <a:ext uri="{FF2B5EF4-FFF2-40B4-BE49-F238E27FC236}">
                <a16:creationId xmlns:a16="http://schemas.microsoft.com/office/drawing/2014/main" id="{D17AF65D-0DAB-48AB-ABE6-4D47F2764FCE}"/>
              </a:ext>
            </a:extLst>
          </p:cNvPr>
          <p:cNvSpPr txBox="1"/>
          <p:nvPr/>
        </p:nvSpPr>
        <p:spPr>
          <a:xfrm>
            <a:off x="9405246" y="2136997"/>
            <a:ext cx="489860" cy="369332"/>
          </a:xfrm>
          <a:prstGeom prst="rect">
            <a:avLst/>
          </a:prstGeom>
          <a:noFill/>
        </p:spPr>
        <p:txBody>
          <a:bodyPr wrap="square" rtlCol="0">
            <a:spAutoFit/>
          </a:bodyPr>
          <a:lstStyle/>
          <a:p>
            <a:r>
              <a:rPr lang="en-US" dirty="0"/>
              <a:t>*</a:t>
            </a:r>
          </a:p>
        </p:txBody>
      </p:sp>
      <p:sp>
        <p:nvSpPr>
          <p:cNvPr id="64" name="TextBox 63">
            <a:extLst>
              <a:ext uri="{FF2B5EF4-FFF2-40B4-BE49-F238E27FC236}">
                <a16:creationId xmlns:a16="http://schemas.microsoft.com/office/drawing/2014/main" id="{C3CD090E-935B-4119-9791-D31A9B415709}"/>
              </a:ext>
            </a:extLst>
          </p:cNvPr>
          <p:cNvSpPr txBox="1"/>
          <p:nvPr/>
        </p:nvSpPr>
        <p:spPr>
          <a:xfrm>
            <a:off x="7924789" y="1255251"/>
            <a:ext cx="489860" cy="369332"/>
          </a:xfrm>
          <a:prstGeom prst="rect">
            <a:avLst/>
          </a:prstGeom>
          <a:noFill/>
        </p:spPr>
        <p:txBody>
          <a:bodyPr wrap="square" rtlCol="0">
            <a:spAutoFit/>
          </a:bodyPr>
          <a:lstStyle/>
          <a:p>
            <a:r>
              <a:rPr lang="en-US" dirty="0"/>
              <a:t>T</a:t>
            </a:r>
          </a:p>
        </p:txBody>
      </p:sp>
      <p:sp>
        <p:nvSpPr>
          <p:cNvPr id="65" name="TextBox 64">
            <a:extLst>
              <a:ext uri="{FF2B5EF4-FFF2-40B4-BE49-F238E27FC236}">
                <a16:creationId xmlns:a16="http://schemas.microsoft.com/office/drawing/2014/main" id="{47FED718-42E4-44E7-80BD-C5569D5C2020}"/>
              </a:ext>
            </a:extLst>
          </p:cNvPr>
          <p:cNvSpPr txBox="1"/>
          <p:nvPr/>
        </p:nvSpPr>
        <p:spPr>
          <a:xfrm>
            <a:off x="4626420" y="656536"/>
            <a:ext cx="489860" cy="369332"/>
          </a:xfrm>
          <a:prstGeom prst="rect">
            <a:avLst/>
          </a:prstGeom>
          <a:noFill/>
        </p:spPr>
        <p:txBody>
          <a:bodyPr wrap="square" rtlCol="0">
            <a:spAutoFit/>
          </a:bodyPr>
          <a:lstStyle/>
          <a:p>
            <a:r>
              <a:rPr lang="en-US" dirty="0"/>
              <a:t>+</a:t>
            </a:r>
          </a:p>
        </p:txBody>
      </p:sp>
      <p:sp>
        <p:nvSpPr>
          <p:cNvPr id="66" name="TextBox 65">
            <a:extLst>
              <a:ext uri="{FF2B5EF4-FFF2-40B4-BE49-F238E27FC236}">
                <a16:creationId xmlns:a16="http://schemas.microsoft.com/office/drawing/2014/main" id="{36F2C5F8-24C8-4771-AC18-A5AD6EEDA4C8}"/>
              </a:ext>
            </a:extLst>
          </p:cNvPr>
          <p:cNvSpPr txBox="1"/>
          <p:nvPr/>
        </p:nvSpPr>
        <p:spPr>
          <a:xfrm>
            <a:off x="5638791" y="1505620"/>
            <a:ext cx="489860" cy="369332"/>
          </a:xfrm>
          <a:prstGeom prst="rect">
            <a:avLst/>
          </a:prstGeom>
          <a:noFill/>
        </p:spPr>
        <p:txBody>
          <a:bodyPr wrap="square" rtlCol="0">
            <a:spAutoFit/>
          </a:bodyPr>
          <a:lstStyle/>
          <a:p>
            <a:r>
              <a:rPr lang="en-US" dirty="0"/>
              <a:t>(</a:t>
            </a:r>
          </a:p>
        </p:txBody>
      </p:sp>
      <p:sp>
        <p:nvSpPr>
          <p:cNvPr id="67" name="TextBox 66">
            <a:extLst>
              <a:ext uri="{FF2B5EF4-FFF2-40B4-BE49-F238E27FC236}">
                <a16:creationId xmlns:a16="http://schemas.microsoft.com/office/drawing/2014/main" id="{01E93F54-1118-42E5-8617-0CF022B2B39C}"/>
              </a:ext>
            </a:extLst>
          </p:cNvPr>
          <p:cNvSpPr txBox="1"/>
          <p:nvPr/>
        </p:nvSpPr>
        <p:spPr>
          <a:xfrm>
            <a:off x="4865905" y="1059305"/>
            <a:ext cx="489860" cy="369332"/>
          </a:xfrm>
          <a:prstGeom prst="rect">
            <a:avLst/>
          </a:prstGeom>
          <a:noFill/>
        </p:spPr>
        <p:txBody>
          <a:bodyPr wrap="square" rtlCol="0">
            <a:spAutoFit/>
          </a:bodyPr>
          <a:lstStyle/>
          <a:p>
            <a:r>
              <a:rPr lang="en-US" dirty="0"/>
              <a:t>F</a:t>
            </a:r>
          </a:p>
        </p:txBody>
      </p:sp>
      <p:sp>
        <p:nvSpPr>
          <p:cNvPr id="68" name="TextBox 67">
            <a:extLst>
              <a:ext uri="{FF2B5EF4-FFF2-40B4-BE49-F238E27FC236}">
                <a16:creationId xmlns:a16="http://schemas.microsoft.com/office/drawing/2014/main" id="{2DCBD12D-421C-4E71-8139-486CC08186B0}"/>
              </a:ext>
            </a:extLst>
          </p:cNvPr>
          <p:cNvSpPr txBox="1"/>
          <p:nvPr/>
        </p:nvSpPr>
        <p:spPr>
          <a:xfrm>
            <a:off x="5040077" y="2169649"/>
            <a:ext cx="489860" cy="369332"/>
          </a:xfrm>
          <a:prstGeom prst="rect">
            <a:avLst/>
          </a:prstGeom>
          <a:noFill/>
        </p:spPr>
        <p:txBody>
          <a:bodyPr wrap="square" rtlCol="0">
            <a:spAutoFit/>
          </a:bodyPr>
          <a:lstStyle/>
          <a:p>
            <a:r>
              <a:rPr lang="en-US" dirty="0"/>
              <a:t>*</a:t>
            </a:r>
          </a:p>
        </p:txBody>
      </p:sp>
      <p:sp>
        <p:nvSpPr>
          <p:cNvPr id="69" name="TextBox 68">
            <a:extLst>
              <a:ext uri="{FF2B5EF4-FFF2-40B4-BE49-F238E27FC236}">
                <a16:creationId xmlns:a16="http://schemas.microsoft.com/office/drawing/2014/main" id="{E41711E2-4674-4262-810B-4DE4A0FC6C64}"/>
              </a:ext>
            </a:extLst>
          </p:cNvPr>
          <p:cNvSpPr txBox="1"/>
          <p:nvPr/>
        </p:nvSpPr>
        <p:spPr>
          <a:xfrm>
            <a:off x="5181591" y="3486821"/>
            <a:ext cx="489860" cy="369332"/>
          </a:xfrm>
          <a:prstGeom prst="rect">
            <a:avLst/>
          </a:prstGeom>
          <a:noFill/>
        </p:spPr>
        <p:txBody>
          <a:bodyPr wrap="square" rtlCol="0">
            <a:spAutoFit/>
          </a:bodyPr>
          <a:lstStyle/>
          <a:p>
            <a:r>
              <a:rPr lang="en-US" dirty="0"/>
              <a:t>(</a:t>
            </a:r>
          </a:p>
        </p:txBody>
      </p:sp>
      <p:sp>
        <p:nvSpPr>
          <p:cNvPr id="70" name="TextBox 69">
            <a:extLst>
              <a:ext uri="{FF2B5EF4-FFF2-40B4-BE49-F238E27FC236}">
                <a16:creationId xmlns:a16="http://schemas.microsoft.com/office/drawing/2014/main" id="{BFC435A8-09EA-40E4-BDE6-D0C7BCBB8C7E}"/>
              </a:ext>
            </a:extLst>
          </p:cNvPr>
          <p:cNvSpPr txBox="1"/>
          <p:nvPr/>
        </p:nvSpPr>
        <p:spPr>
          <a:xfrm>
            <a:off x="1491337" y="4804001"/>
            <a:ext cx="489860" cy="369332"/>
          </a:xfrm>
          <a:prstGeom prst="rect">
            <a:avLst/>
          </a:prstGeom>
          <a:noFill/>
        </p:spPr>
        <p:txBody>
          <a:bodyPr wrap="square" rtlCol="0">
            <a:spAutoFit/>
          </a:bodyPr>
          <a:lstStyle/>
          <a:p>
            <a:r>
              <a:rPr lang="en-US" dirty="0"/>
              <a:t>(</a:t>
            </a:r>
          </a:p>
        </p:txBody>
      </p:sp>
      <p:sp>
        <p:nvSpPr>
          <p:cNvPr id="71" name="TextBox 70">
            <a:extLst>
              <a:ext uri="{FF2B5EF4-FFF2-40B4-BE49-F238E27FC236}">
                <a16:creationId xmlns:a16="http://schemas.microsoft.com/office/drawing/2014/main" id="{DECB8E08-94E0-4FB5-AA95-8C0201C9F3BF}"/>
              </a:ext>
            </a:extLst>
          </p:cNvPr>
          <p:cNvSpPr txBox="1"/>
          <p:nvPr/>
        </p:nvSpPr>
        <p:spPr>
          <a:xfrm>
            <a:off x="4321619" y="4488307"/>
            <a:ext cx="489860" cy="369332"/>
          </a:xfrm>
          <a:prstGeom prst="rect">
            <a:avLst/>
          </a:prstGeom>
          <a:noFill/>
        </p:spPr>
        <p:txBody>
          <a:bodyPr wrap="square" rtlCol="0">
            <a:spAutoFit/>
          </a:bodyPr>
          <a:lstStyle/>
          <a:p>
            <a:r>
              <a:rPr lang="en-US" dirty="0"/>
              <a:t>E</a:t>
            </a:r>
          </a:p>
        </p:txBody>
      </p:sp>
    </p:spTree>
    <p:extLst>
      <p:ext uri="{BB962C8B-B14F-4D97-AF65-F5344CB8AC3E}">
        <p14:creationId xmlns:p14="http://schemas.microsoft.com/office/powerpoint/2010/main" val="14844825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C4AEF3-9773-0CB0-E40C-6DAADEF8623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A292DB3-38FA-DD0A-F063-27544D924CCA}"/>
              </a:ext>
            </a:extLst>
          </p:cNvPr>
          <p:cNvSpPr>
            <a:spLocks noGrp="1"/>
          </p:cNvSpPr>
          <p:nvPr>
            <p:ph type="title"/>
          </p:nvPr>
        </p:nvSpPr>
        <p:spPr/>
        <p:txBody>
          <a:bodyPr/>
          <a:lstStyle/>
          <a:p>
            <a:r>
              <a:rPr lang="en-US" dirty="0"/>
              <a:t>LR(0) automaton (Exercise)</a:t>
            </a:r>
          </a:p>
        </p:txBody>
      </p:sp>
      <p:sp>
        <p:nvSpPr>
          <p:cNvPr id="3" name="Content Placeholder 2">
            <a:extLst>
              <a:ext uri="{FF2B5EF4-FFF2-40B4-BE49-F238E27FC236}">
                <a16:creationId xmlns:a16="http://schemas.microsoft.com/office/drawing/2014/main" id="{681D9A73-B1A1-23E8-BD69-0C7B5A86551E}"/>
              </a:ext>
            </a:extLst>
          </p:cNvPr>
          <p:cNvSpPr>
            <a:spLocks noGrp="1"/>
          </p:cNvSpPr>
          <p:nvPr>
            <p:ph idx="1"/>
          </p:nvPr>
        </p:nvSpPr>
        <p:spPr/>
        <p:txBody>
          <a:bodyPr/>
          <a:lstStyle/>
          <a:p>
            <a:pPr marL="0" indent="0">
              <a:buNone/>
            </a:pPr>
            <a:r>
              <a:rPr lang="en-US" dirty="0"/>
              <a:t>E’ </a:t>
            </a:r>
            <a:r>
              <a:rPr lang="en-US" dirty="0">
                <a:sym typeface="Wingdings" panose="05000000000000000000" pitchFamily="2" charset="2"/>
              </a:rPr>
              <a:t> E</a:t>
            </a:r>
          </a:p>
          <a:p>
            <a:pPr marL="0" indent="0">
              <a:buNone/>
            </a:pPr>
            <a:r>
              <a:rPr lang="en-US" dirty="0"/>
              <a:t>E </a:t>
            </a:r>
            <a:r>
              <a:rPr lang="en-US" dirty="0">
                <a:sym typeface="Wingdings" panose="05000000000000000000" pitchFamily="2" charset="2"/>
              </a:rPr>
              <a:t> E + T | T</a:t>
            </a:r>
          </a:p>
          <a:p>
            <a:pPr marL="0" indent="0">
              <a:buNone/>
            </a:pPr>
            <a:r>
              <a:rPr lang="en-US" dirty="0">
                <a:sym typeface="Wingdings" panose="05000000000000000000" pitchFamily="2" charset="2"/>
              </a:rPr>
              <a:t>T  T * F | F</a:t>
            </a:r>
          </a:p>
          <a:p>
            <a:pPr marL="0" indent="0">
              <a:buNone/>
            </a:pPr>
            <a:r>
              <a:rPr lang="en-US" dirty="0">
                <a:sym typeface="Wingdings" panose="05000000000000000000" pitchFamily="2" charset="2"/>
              </a:rPr>
              <a:t>F  (E) | id</a:t>
            </a:r>
          </a:p>
          <a:p>
            <a:pPr marL="0" indent="0">
              <a:buNone/>
            </a:pPr>
            <a:endParaRPr lang="en-US" dirty="0">
              <a:sym typeface="Wingdings" panose="05000000000000000000" pitchFamily="2" charset="2"/>
            </a:endParaRPr>
          </a:p>
          <a:p>
            <a:pPr marL="0" indent="0">
              <a:buNone/>
            </a:pPr>
            <a:r>
              <a:rPr lang="en-US" dirty="0">
                <a:sym typeface="Wingdings" panose="05000000000000000000" pitchFamily="2" charset="2"/>
              </a:rPr>
              <a:t>FOLLOW(E’) =</a:t>
            </a:r>
          </a:p>
          <a:p>
            <a:pPr marL="0" indent="0">
              <a:buNone/>
            </a:pPr>
            <a:r>
              <a:rPr lang="en-US" dirty="0">
                <a:sym typeface="Wingdings" panose="05000000000000000000" pitchFamily="2" charset="2"/>
              </a:rPr>
              <a:t>FOLLOW(E) = </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17303067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922424-7D4C-4562-99E7-C91E38FE0303}"/>
              </a:ext>
            </a:extLst>
          </p:cNvPr>
          <p:cNvSpPr>
            <a:spLocks noGrp="1"/>
          </p:cNvSpPr>
          <p:nvPr>
            <p:ph type="title"/>
          </p:nvPr>
        </p:nvSpPr>
        <p:spPr/>
        <p:txBody>
          <a:bodyPr/>
          <a:lstStyle/>
          <a:p>
            <a:r>
              <a:rPr lang="en-US" dirty="0"/>
              <a:t>LR(0) automaton</a:t>
            </a:r>
          </a:p>
        </p:txBody>
      </p:sp>
      <p:sp>
        <p:nvSpPr>
          <p:cNvPr id="3" name="Content Placeholder 2">
            <a:extLst>
              <a:ext uri="{FF2B5EF4-FFF2-40B4-BE49-F238E27FC236}">
                <a16:creationId xmlns:a16="http://schemas.microsoft.com/office/drawing/2014/main" id="{9132502D-76F0-41B3-8434-2FD86CD5508B}"/>
              </a:ext>
            </a:extLst>
          </p:cNvPr>
          <p:cNvSpPr>
            <a:spLocks noGrp="1"/>
          </p:cNvSpPr>
          <p:nvPr>
            <p:ph idx="1"/>
          </p:nvPr>
        </p:nvSpPr>
        <p:spPr/>
        <p:txBody>
          <a:bodyPr/>
          <a:lstStyle/>
          <a:p>
            <a:pPr marL="0" indent="0">
              <a:buNone/>
            </a:pPr>
            <a:r>
              <a:rPr lang="en-US" dirty="0"/>
              <a:t>E’ </a:t>
            </a:r>
            <a:r>
              <a:rPr lang="en-US" dirty="0">
                <a:sym typeface="Wingdings" panose="05000000000000000000" pitchFamily="2" charset="2"/>
              </a:rPr>
              <a:t> E</a:t>
            </a:r>
          </a:p>
          <a:p>
            <a:pPr marL="0" indent="0">
              <a:buNone/>
            </a:pPr>
            <a:r>
              <a:rPr lang="en-US" dirty="0"/>
              <a:t>E </a:t>
            </a:r>
            <a:r>
              <a:rPr lang="en-US" dirty="0">
                <a:sym typeface="Wingdings" panose="05000000000000000000" pitchFamily="2" charset="2"/>
              </a:rPr>
              <a:t> E + T | T</a:t>
            </a:r>
          </a:p>
          <a:p>
            <a:pPr marL="0" indent="0">
              <a:buNone/>
            </a:pPr>
            <a:r>
              <a:rPr lang="en-US" dirty="0">
                <a:sym typeface="Wingdings" panose="05000000000000000000" pitchFamily="2" charset="2"/>
              </a:rPr>
              <a:t>T  T * F | F</a:t>
            </a:r>
          </a:p>
          <a:p>
            <a:pPr marL="0" indent="0">
              <a:buNone/>
            </a:pPr>
            <a:r>
              <a:rPr lang="en-US" dirty="0">
                <a:sym typeface="Wingdings" panose="05000000000000000000" pitchFamily="2" charset="2"/>
              </a:rPr>
              <a:t>F  (E) | id</a:t>
            </a:r>
          </a:p>
          <a:p>
            <a:pPr marL="0" indent="0">
              <a:buNone/>
            </a:pPr>
            <a:endParaRPr lang="en-US" dirty="0">
              <a:sym typeface="Wingdings" panose="05000000000000000000" pitchFamily="2" charset="2"/>
            </a:endParaRPr>
          </a:p>
          <a:p>
            <a:pPr marL="0" indent="0">
              <a:buNone/>
            </a:pPr>
            <a:r>
              <a:rPr lang="en-US" dirty="0">
                <a:sym typeface="Wingdings" panose="05000000000000000000" pitchFamily="2" charset="2"/>
              </a:rPr>
              <a:t>FOLLOW(E’) = {$}</a:t>
            </a:r>
          </a:p>
          <a:p>
            <a:pPr marL="0" indent="0">
              <a:buNone/>
            </a:pPr>
            <a:r>
              <a:rPr lang="en-US" dirty="0">
                <a:sym typeface="Wingdings" panose="05000000000000000000" pitchFamily="2" charset="2"/>
              </a:rPr>
              <a:t>FOLLOW(E) = {+, ), $}</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26908672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66E092-04CA-2EF9-B846-36730665C58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3176023-A62E-3B72-738A-0BDABAB8CBD3}"/>
              </a:ext>
            </a:extLst>
          </p:cNvPr>
          <p:cNvSpPr>
            <a:spLocks noGrp="1"/>
          </p:cNvSpPr>
          <p:nvPr>
            <p:ph type="title"/>
          </p:nvPr>
        </p:nvSpPr>
        <p:spPr/>
        <p:txBody>
          <a:bodyPr/>
          <a:lstStyle/>
          <a:p>
            <a:r>
              <a:rPr lang="en-US" dirty="0"/>
              <a:t>LR(0) automaton</a:t>
            </a:r>
          </a:p>
        </p:txBody>
      </p:sp>
      <p:sp>
        <p:nvSpPr>
          <p:cNvPr id="3" name="Content Placeholder 2">
            <a:extLst>
              <a:ext uri="{FF2B5EF4-FFF2-40B4-BE49-F238E27FC236}">
                <a16:creationId xmlns:a16="http://schemas.microsoft.com/office/drawing/2014/main" id="{93C63A35-ED66-CACD-1A8E-295D5265BB86}"/>
              </a:ext>
            </a:extLst>
          </p:cNvPr>
          <p:cNvSpPr>
            <a:spLocks noGrp="1"/>
          </p:cNvSpPr>
          <p:nvPr>
            <p:ph idx="1"/>
          </p:nvPr>
        </p:nvSpPr>
        <p:spPr/>
        <p:txBody>
          <a:bodyPr/>
          <a:lstStyle/>
          <a:p>
            <a:pPr marL="0" indent="0">
              <a:buNone/>
            </a:pPr>
            <a:r>
              <a:rPr lang="en-US" dirty="0"/>
              <a:t>E’ </a:t>
            </a:r>
            <a:r>
              <a:rPr lang="en-US" dirty="0">
                <a:sym typeface="Wingdings" panose="05000000000000000000" pitchFamily="2" charset="2"/>
              </a:rPr>
              <a:t> E</a:t>
            </a:r>
          </a:p>
          <a:p>
            <a:pPr marL="0" indent="0">
              <a:buNone/>
            </a:pPr>
            <a:r>
              <a:rPr lang="en-US" dirty="0"/>
              <a:t>E </a:t>
            </a:r>
            <a:r>
              <a:rPr lang="en-US" dirty="0">
                <a:sym typeface="Wingdings" panose="05000000000000000000" pitchFamily="2" charset="2"/>
              </a:rPr>
              <a:t> E + T | T</a:t>
            </a:r>
          </a:p>
          <a:p>
            <a:pPr marL="0" indent="0">
              <a:buNone/>
            </a:pPr>
            <a:r>
              <a:rPr lang="en-US" dirty="0">
                <a:sym typeface="Wingdings" panose="05000000000000000000" pitchFamily="2" charset="2"/>
              </a:rPr>
              <a:t>T  T * F | F</a:t>
            </a:r>
          </a:p>
          <a:p>
            <a:pPr marL="0" indent="0">
              <a:buNone/>
            </a:pPr>
            <a:r>
              <a:rPr lang="en-US" dirty="0">
                <a:sym typeface="Wingdings" panose="05000000000000000000" pitchFamily="2" charset="2"/>
              </a:rPr>
              <a:t>F  (E) | id</a:t>
            </a:r>
          </a:p>
          <a:p>
            <a:pPr marL="0" indent="0">
              <a:buNone/>
            </a:pPr>
            <a:endParaRPr lang="en-US" dirty="0">
              <a:sym typeface="Wingdings" panose="05000000000000000000" pitchFamily="2" charset="2"/>
            </a:endParaRPr>
          </a:p>
          <a:p>
            <a:pPr marL="0" indent="0">
              <a:buNone/>
            </a:pPr>
            <a:r>
              <a:rPr lang="en-US" dirty="0">
                <a:sym typeface="Wingdings" panose="05000000000000000000" pitchFamily="2" charset="2"/>
              </a:rPr>
              <a:t>FOLLOW(E’) = {$}</a:t>
            </a:r>
          </a:p>
          <a:p>
            <a:pPr marL="0" indent="0">
              <a:buNone/>
            </a:pPr>
            <a:r>
              <a:rPr lang="en-US" dirty="0">
                <a:sym typeface="Wingdings" panose="05000000000000000000" pitchFamily="2" charset="2"/>
              </a:rPr>
              <a:t>FOLLOW(E) = {+, ), $}</a:t>
            </a:r>
          </a:p>
          <a:p>
            <a:pPr marL="0" indent="0">
              <a:buNone/>
            </a:pPr>
            <a:endParaRPr lang="en-US" dirty="0"/>
          </a:p>
          <a:p>
            <a:pPr marL="0" indent="0">
              <a:buNone/>
            </a:pPr>
            <a:endParaRPr lang="en-US" dirty="0"/>
          </a:p>
        </p:txBody>
      </p:sp>
      <mc:AlternateContent xmlns:mc="http://schemas.openxmlformats.org/markup-compatibility/2006" xmlns:a14="http://schemas.microsoft.com/office/drawing/2010/main">
        <mc:Choice Requires="a14">
          <p:sp>
            <p:nvSpPr>
              <p:cNvPr id="4" name="TextBox 3">
                <a:extLst>
                  <a:ext uri="{FF2B5EF4-FFF2-40B4-BE49-F238E27FC236}">
                    <a16:creationId xmlns:a16="http://schemas.microsoft.com/office/drawing/2014/main" id="{0693B53E-23C3-05D2-9339-E15E882B5DFB}"/>
                  </a:ext>
                </a:extLst>
              </p:cNvPr>
              <p:cNvSpPr txBox="1"/>
              <p:nvPr/>
            </p:nvSpPr>
            <p:spPr>
              <a:xfrm>
                <a:off x="6672943" y="2046514"/>
                <a:ext cx="3886200" cy="3416320"/>
              </a:xfrm>
              <a:prstGeom prst="rect">
                <a:avLst/>
              </a:prstGeom>
              <a:noFill/>
            </p:spPr>
            <p:txBody>
              <a:bodyPr wrap="square" rtlCol="0">
                <a:spAutoFit/>
              </a:bodyPr>
              <a:lstStyle/>
              <a:p>
                <a:r>
                  <a:rPr lang="en-IN" dirty="0"/>
                  <a:t>No conflict in </a:t>
                </a:r>
                <a14:m>
                  <m:oMath xmlns:m="http://schemas.openxmlformats.org/officeDocument/2006/math">
                    <m:sSub>
                      <m:sSubPr>
                        <m:ctrlPr>
                          <a:rPr lang="en-IN" b="0" i="1" smtClean="0">
                            <a:latin typeface="Cambria Math" panose="02040503050406030204" pitchFamily="18" charset="0"/>
                          </a:rPr>
                        </m:ctrlPr>
                      </m:sSubPr>
                      <m:e>
                        <m:r>
                          <a:rPr lang="en-IN" b="0" i="1" smtClean="0">
                            <a:latin typeface="Cambria Math" panose="02040503050406030204" pitchFamily="18" charset="0"/>
                          </a:rPr>
                          <m:t>𝐼</m:t>
                        </m:r>
                      </m:e>
                      <m:sub>
                        <m:r>
                          <a:rPr lang="en-IN" b="0" i="1" smtClean="0">
                            <a:latin typeface="Cambria Math" panose="02040503050406030204" pitchFamily="18" charset="0"/>
                          </a:rPr>
                          <m:t>1</m:t>
                        </m:r>
                      </m:sub>
                    </m:sSub>
                  </m:oMath>
                </a14:m>
                <a:endParaRPr lang="en-IN" dirty="0"/>
              </a:p>
              <a:p>
                <a:r>
                  <a:rPr lang="en-IN" dirty="0"/>
                  <a:t>shift if the next symbol is +</a:t>
                </a:r>
              </a:p>
              <a:p>
                <a:r>
                  <a:rPr lang="en-IN" dirty="0"/>
                  <a:t>reduce if the next symbol is $</a:t>
                </a:r>
              </a:p>
              <a:p>
                <a:endParaRPr lang="en-IN" dirty="0"/>
              </a:p>
              <a:p>
                <a:r>
                  <a:rPr lang="en-IN" dirty="0"/>
                  <a:t>No conflict in </a:t>
                </a:r>
                <a14:m>
                  <m:oMath xmlns:m="http://schemas.openxmlformats.org/officeDocument/2006/math">
                    <m:sSub>
                      <m:sSubPr>
                        <m:ctrlPr>
                          <a:rPr lang="en-IN" b="0" i="1" smtClean="0">
                            <a:latin typeface="Cambria Math" panose="02040503050406030204" pitchFamily="18" charset="0"/>
                          </a:rPr>
                        </m:ctrlPr>
                      </m:sSubPr>
                      <m:e>
                        <m:r>
                          <a:rPr lang="en-IN" b="0" i="1" smtClean="0">
                            <a:latin typeface="Cambria Math" panose="02040503050406030204" pitchFamily="18" charset="0"/>
                          </a:rPr>
                          <m:t>𝐼</m:t>
                        </m:r>
                      </m:e>
                      <m:sub>
                        <m:r>
                          <a:rPr lang="en-IN" b="0" i="1" smtClean="0">
                            <a:latin typeface="Cambria Math" panose="02040503050406030204" pitchFamily="18" charset="0"/>
                          </a:rPr>
                          <m:t>2</m:t>
                        </m:r>
                      </m:sub>
                    </m:sSub>
                  </m:oMath>
                </a14:m>
                <a:endParaRPr lang="en-IN" b="0" dirty="0"/>
              </a:p>
              <a:p>
                <a:r>
                  <a:rPr lang="en-IN" dirty="0"/>
                  <a:t>shift if the next symbol is *</a:t>
                </a:r>
              </a:p>
              <a:p>
                <a:r>
                  <a:rPr lang="en-IN" dirty="0"/>
                  <a:t>reduce if the next symbol is {+, ), $}</a:t>
                </a:r>
              </a:p>
              <a:p>
                <a:endParaRPr lang="en-IN" dirty="0"/>
              </a:p>
              <a:p>
                <a:r>
                  <a:rPr lang="en-IN" dirty="0"/>
                  <a:t>No conflict in </a:t>
                </a:r>
                <a14:m>
                  <m:oMath xmlns:m="http://schemas.openxmlformats.org/officeDocument/2006/math">
                    <m:sSub>
                      <m:sSubPr>
                        <m:ctrlPr>
                          <a:rPr lang="en-IN" b="0" i="1" smtClean="0">
                            <a:latin typeface="Cambria Math" panose="02040503050406030204" pitchFamily="18" charset="0"/>
                          </a:rPr>
                        </m:ctrlPr>
                      </m:sSubPr>
                      <m:e>
                        <m:r>
                          <a:rPr lang="en-IN" b="0" i="1" smtClean="0">
                            <a:latin typeface="Cambria Math" panose="02040503050406030204" pitchFamily="18" charset="0"/>
                          </a:rPr>
                          <m:t>𝐼</m:t>
                        </m:r>
                      </m:e>
                      <m:sub>
                        <m:r>
                          <a:rPr lang="en-IN" b="0" i="1" smtClean="0">
                            <a:latin typeface="Cambria Math" panose="02040503050406030204" pitchFamily="18" charset="0"/>
                          </a:rPr>
                          <m:t>9</m:t>
                        </m:r>
                      </m:sub>
                    </m:sSub>
                  </m:oMath>
                </a14:m>
                <a:endParaRPr lang="en-IN" dirty="0"/>
              </a:p>
              <a:p>
                <a:r>
                  <a:rPr lang="en-IN" dirty="0"/>
                  <a:t>shift if the next symbol is * </a:t>
                </a:r>
              </a:p>
              <a:p>
                <a:r>
                  <a:rPr lang="en-IN" dirty="0"/>
                  <a:t>reduce if the next symbol is {+, ), $}</a:t>
                </a:r>
              </a:p>
              <a:p>
                <a:endParaRPr lang="en-IN" dirty="0"/>
              </a:p>
            </p:txBody>
          </p:sp>
        </mc:Choice>
        <mc:Fallback xmlns="">
          <p:sp>
            <p:nvSpPr>
              <p:cNvPr id="4" name="TextBox 3">
                <a:extLst>
                  <a:ext uri="{FF2B5EF4-FFF2-40B4-BE49-F238E27FC236}">
                    <a16:creationId xmlns:a16="http://schemas.microsoft.com/office/drawing/2014/main" id="{0693B53E-23C3-05D2-9339-E15E882B5DFB}"/>
                  </a:ext>
                </a:extLst>
              </p:cNvPr>
              <p:cNvSpPr txBox="1">
                <a:spLocks noRot="1" noChangeAspect="1" noMove="1" noResize="1" noEditPoints="1" noAdjustHandles="1" noChangeArrowheads="1" noChangeShapeType="1" noTextEdit="1"/>
              </p:cNvSpPr>
              <p:nvPr/>
            </p:nvSpPr>
            <p:spPr>
              <a:xfrm>
                <a:off x="6672943" y="2046514"/>
                <a:ext cx="3886200" cy="3416320"/>
              </a:xfrm>
              <a:prstGeom prst="rect">
                <a:avLst/>
              </a:prstGeom>
              <a:blipFill>
                <a:blip r:embed="rId3"/>
                <a:stretch>
                  <a:fillRect l="-1413" t="-1071"/>
                </a:stretch>
              </a:blipFill>
            </p:spPr>
            <p:txBody>
              <a:bodyPr/>
              <a:lstStyle/>
              <a:p>
                <a:r>
                  <a:rPr lang="en-IN">
                    <a:noFill/>
                  </a:rPr>
                  <a:t> </a:t>
                </a:r>
              </a:p>
            </p:txBody>
          </p:sp>
        </mc:Fallback>
      </mc:AlternateContent>
    </p:spTree>
    <p:extLst>
      <p:ext uri="{BB962C8B-B14F-4D97-AF65-F5344CB8AC3E}">
        <p14:creationId xmlns:p14="http://schemas.microsoft.com/office/powerpoint/2010/main" val="9606482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0F1888-5CDC-41F1-21E7-4E306661BDBF}"/>
              </a:ext>
            </a:extLst>
          </p:cNvPr>
          <p:cNvSpPr>
            <a:spLocks noGrp="1"/>
          </p:cNvSpPr>
          <p:nvPr>
            <p:ph type="title"/>
          </p:nvPr>
        </p:nvSpPr>
        <p:spPr/>
        <p:txBody>
          <a:bodyPr/>
          <a:lstStyle/>
          <a:p>
            <a:r>
              <a:rPr lang="en-IN" dirty="0"/>
              <a:t>SLR(1) parsing</a:t>
            </a:r>
          </a:p>
        </p:txBody>
      </p:sp>
      <p:sp>
        <p:nvSpPr>
          <p:cNvPr id="3" name="Content Placeholder 2">
            <a:extLst>
              <a:ext uri="{FF2B5EF4-FFF2-40B4-BE49-F238E27FC236}">
                <a16:creationId xmlns:a16="http://schemas.microsoft.com/office/drawing/2014/main" id="{95BA12DD-DE46-6A8C-79EC-7E52D4EFAEEA}"/>
              </a:ext>
            </a:extLst>
          </p:cNvPr>
          <p:cNvSpPr>
            <a:spLocks noGrp="1"/>
          </p:cNvSpPr>
          <p:nvPr>
            <p:ph idx="1"/>
          </p:nvPr>
        </p:nvSpPr>
        <p:spPr/>
        <p:txBody>
          <a:bodyPr/>
          <a:lstStyle/>
          <a:p>
            <a:r>
              <a:rPr lang="en-US" dirty="0"/>
              <a:t> If the DFA accepts a string, then it is a prefix of some sentential form</a:t>
            </a:r>
          </a:p>
          <a:p>
            <a:endParaRPr lang="en-IN" dirty="0"/>
          </a:p>
          <a:p>
            <a:r>
              <a:rPr lang="en-US" dirty="0"/>
              <a:t>During shift-reduce parsing, we can verify after every step that the string on the stack is accepted by the DFA -- confirming we're on the right path</a:t>
            </a:r>
          </a:p>
          <a:p>
            <a:endParaRPr lang="en-IN" dirty="0"/>
          </a:p>
          <a:p>
            <a:r>
              <a:rPr lang="en-US" dirty="0"/>
              <a:t>Since reductions occur at the top of the stack, the stack always contains a prefix of a sentential form during the reverse rightmost-derivation</a:t>
            </a:r>
            <a:endParaRPr lang="en-IN" dirty="0"/>
          </a:p>
        </p:txBody>
      </p:sp>
    </p:spTree>
    <p:extLst>
      <p:ext uri="{BB962C8B-B14F-4D97-AF65-F5344CB8AC3E}">
        <p14:creationId xmlns:p14="http://schemas.microsoft.com/office/powerpoint/2010/main" val="23911306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048CD7-A69C-4D72-AAEB-82A04FC994F8}"/>
              </a:ext>
            </a:extLst>
          </p:cNvPr>
          <p:cNvSpPr>
            <a:spLocks noGrp="1"/>
          </p:cNvSpPr>
          <p:nvPr>
            <p:ph type="title"/>
          </p:nvPr>
        </p:nvSpPr>
        <p:spPr/>
        <p:txBody>
          <a:bodyPr/>
          <a:lstStyle/>
          <a:p>
            <a:r>
              <a:rPr lang="en-US" dirty="0"/>
              <a:t>SLR(1) parser</a:t>
            </a:r>
          </a:p>
        </p:txBody>
      </p:sp>
      <p:sp>
        <p:nvSpPr>
          <p:cNvPr id="3" name="Content Placeholder 2">
            <a:extLst>
              <a:ext uri="{FF2B5EF4-FFF2-40B4-BE49-F238E27FC236}">
                <a16:creationId xmlns:a16="http://schemas.microsoft.com/office/drawing/2014/main" id="{69A0C2B3-6193-48FB-B416-1BD0E38DE29B}"/>
              </a:ext>
            </a:extLst>
          </p:cNvPr>
          <p:cNvSpPr>
            <a:spLocks noGrp="1"/>
          </p:cNvSpPr>
          <p:nvPr>
            <p:ph idx="1"/>
          </p:nvPr>
        </p:nvSpPr>
        <p:spPr/>
        <p:txBody>
          <a:bodyPr/>
          <a:lstStyle/>
          <a:p>
            <a:pPr marL="514350" indent="-514350">
              <a:buFont typeface="+mj-lt"/>
              <a:buAutoNum type="arabicPeriod"/>
            </a:pPr>
            <a:r>
              <a:rPr lang="en-US" dirty="0"/>
              <a:t>The shift-reduce parser start form the state 0 and try to accept the input string as much as possible, by pushing the matched symbols on a stack</a:t>
            </a:r>
          </a:p>
          <a:p>
            <a:pPr marL="514350" indent="-514350">
              <a:buFont typeface="+mj-lt"/>
              <a:buAutoNum type="arabicPeriod"/>
            </a:pPr>
            <a:endParaRPr lang="en-US" dirty="0"/>
          </a:p>
          <a:p>
            <a:pPr marL="514350" indent="-514350">
              <a:buFont typeface="+mj-lt"/>
              <a:buAutoNum type="arabicPeriod"/>
            </a:pPr>
            <a:r>
              <a:rPr lang="en-US" dirty="0"/>
              <a:t>If there is no move corresponding to the next input symbol, then we reduce</a:t>
            </a:r>
          </a:p>
          <a:p>
            <a:endParaRPr lang="en-US" dirty="0"/>
          </a:p>
        </p:txBody>
      </p:sp>
    </p:spTree>
    <p:extLst>
      <p:ext uri="{BB962C8B-B14F-4D97-AF65-F5344CB8AC3E}">
        <p14:creationId xmlns:p14="http://schemas.microsoft.com/office/powerpoint/2010/main" val="16299434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BA5897-1A4F-4862-94B5-49FF385EC49A}"/>
              </a:ext>
            </a:extLst>
          </p:cNvPr>
          <p:cNvSpPr>
            <a:spLocks noGrp="1"/>
          </p:cNvSpPr>
          <p:nvPr>
            <p:ph type="title"/>
          </p:nvPr>
        </p:nvSpPr>
        <p:spPr/>
        <p:txBody>
          <a:bodyPr/>
          <a:lstStyle/>
          <a:p>
            <a:r>
              <a:rPr lang="en-US" dirty="0"/>
              <a:t>SLR(1) parser</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A2F8593F-9F31-4941-80ED-EA0C58C47AB5}"/>
                  </a:ext>
                </a:extLst>
              </p:cNvPr>
              <p:cNvSpPr>
                <a:spLocks noGrp="1"/>
              </p:cNvSpPr>
              <p:nvPr>
                <p:ph idx="1"/>
              </p:nvPr>
            </p:nvSpPr>
            <p:spPr/>
            <p:txBody>
              <a:bodyPr>
                <a:normAutofit/>
              </a:bodyPr>
              <a:lstStyle/>
              <a:p>
                <a:pPr marL="514350" indent="-514350">
                  <a:buAutoNum type="arabicPeriod" startAt="3"/>
                </a:pPr>
                <a:r>
                  <a:rPr lang="en-US" dirty="0"/>
                  <a:t>In the reduce move, we select for an item [</a:t>
                </a:r>
                <a14:m>
                  <m:oMath xmlns:m="http://schemas.openxmlformats.org/officeDocument/2006/math">
                    <m:r>
                      <a:rPr lang="en-US" b="0" i="1" smtClean="0">
                        <a:latin typeface="Cambria Math" panose="02040503050406030204" pitchFamily="18" charset="0"/>
                      </a:rPr>
                      <m:t>𝐴</m:t>
                    </m:r>
                    <m:r>
                      <a:rPr lang="en-US" b="0" i="1" smtClean="0">
                        <a:latin typeface="Cambria Math" panose="02040503050406030204" pitchFamily="18" charset="0"/>
                      </a:rPr>
                      <m:t> →</m:t>
                    </m:r>
                    <m:r>
                      <a:rPr lang="en-US" b="0" i="1" smtClean="0">
                        <a:latin typeface="Cambria Math" panose="02040503050406030204" pitchFamily="18" charset="0"/>
                      </a:rPr>
                      <m:t>𝛼</m:t>
                    </m:r>
                    <m:r>
                      <a:rPr lang="en-US" b="0" i="1" smtClean="0">
                        <a:latin typeface="Cambria Math" panose="02040503050406030204" pitchFamily="18" charset="0"/>
                      </a:rPr>
                      <m:t>.</m:t>
                    </m:r>
                    <m:r>
                      <a:rPr lang="en-US" b="0" i="0" smtClean="0">
                        <a:latin typeface="Cambria Math" panose="02040503050406030204" pitchFamily="18" charset="0"/>
                      </a:rPr>
                      <m:t>]</m:t>
                    </m:r>
                  </m:oMath>
                </a14:m>
                <a:r>
                  <a:rPr lang="en-US" dirty="0"/>
                  <a:t>, where the next input symbol is in FOLLOW(A), from the set of items in the current DFA state. We pop </a:t>
                </a:r>
                <a14:m>
                  <m:oMath xmlns:m="http://schemas.openxmlformats.org/officeDocument/2006/math">
                    <m:r>
                      <a:rPr lang="en-US" b="0" i="1" smtClean="0">
                        <a:latin typeface="Cambria Math" panose="02040503050406030204" pitchFamily="18" charset="0"/>
                      </a:rPr>
                      <m:t>𝛼</m:t>
                    </m:r>
                  </m:oMath>
                </a14:m>
                <a:r>
                  <a:rPr lang="en-US" dirty="0"/>
                  <a:t> from the stack and push A on the stack</a:t>
                </a:r>
              </a:p>
              <a:p>
                <a:pPr marL="514350" indent="-514350">
                  <a:buAutoNum type="arabicPeriod" startAt="3"/>
                </a:pPr>
                <a:endParaRPr lang="en-US" dirty="0"/>
              </a:p>
              <a:p>
                <a:pPr marL="514350" indent="-514350">
                  <a:buAutoNum type="arabicPeriod" startAt="3"/>
                </a:pPr>
                <a:r>
                  <a:rPr lang="en-US" dirty="0"/>
                  <a:t>After the reduce move, if the stack contains just S’, then we are done; otherwise, we prepend the stack contents to the remaining input string, empty the stack, and go to step-1</a:t>
                </a:r>
              </a:p>
            </p:txBody>
          </p:sp>
        </mc:Choice>
        <mc:Fallback xmlns="">
          <p:sp>
            <p:nvSpPr>
              <p:cNvPr id="3" name="Content Placeholder 2">
                <a:extLst>
                  <a:ext uri="{FF2B5EF4-FFF2-40B4-BE49-F238E27FC236}">
                    <a16:creationId xmlns:a16="http://schemas.microsoft.com/office/drawing/2014/main" id="{A2F8593F-9F31-4941-80ED-EA0C58C47AB5}"/>
                  </a:ext>
                </a:extLst>
              </p:cNvPr>
              <p:cNvSpPr>
                <a:spLocks noGrp="1" noRot="1" noChangeAspect="1" noMove="1" noResize="1" noEditPoints="1" noAdjustHandles="1" noChangeArrowheads="1" noChangeShapeType="1" noTextEdit="1"/>
              </p:cNvSpPr>
              <p:nvPr>
                <p:ph idx="1"/>
              </p:nvPr>
            </p:nvSpPr>
            <p:spPr>
              <a:blipFill>
                <a:blip r:embed="rId3"/>
                <a:stretch>
                  <a:fillRect l="-1217" t="-2381" r="-754"/>
                </a:stretch>
              </a:blipFill>
            </p:spPr>
            <p:txBody>
              <a:bodyPr/>
              <a:lstStyle/>
              <a:p>
                <a:r>
                  <a:rPr lang="en-IN">
                    <a:noFill/>
                  </a:rPr>
                  <a:t> </a:t>
                </a:r>
              </a:p>
            </p:txBody>
          </p:sp>
        </mc:Fallback>
      </mc:AlternateContent>
    </p:spTree>
    <p:extLst>
      <p:ext uri="{BB962C8B-B14F-4D97-AF65-F5344CB8AC3E}">
        <p14:creationId xmlns:p14="http://schemas.microsoft.com/office/powerpoint/2010/main" val="42601445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C52DAC-8F08-4042-B975-46B4C2FFABD5}"/>
              </a:ext>
            </a:extLst>
          </p:cNvPr>
          <p:cNvSpPr>
            <a:spLocks noGrp="1"/>
          </p:cNvSpPr>
          <p:nvPr>
            <p:ph type="title"/>
          </p:nvPr>
        </p:nvSpPr>
        <p:spPr/>
        <p:txBody>
          <a:bodyPr/>
          <a:lstStyle/>
          <a:p>
            <a:r>
              <a:rPr lang="en-US" dirty="0"/>
              <a:t>DFA</a:t>
            </a:r>
          </a:p>
        </p:txBody>
      </p:sp>
      <p:sp>
        <p:nvSpPr>
          <p:cNvPr id="4" name="Rectangle 3">
            <a:extLst>
              <a:ext uri="{FF2B5EF4-FFF2-40B4-BE49-F238E27FC236}">
                <a16:creationId xmlns:a16="http://schemas.microsoft.com/office/drawing/2014/main" id="{28B69822-C10E-4539-ABA1-B6D5FA97D45E}"/>
              </a:ext>
            </a:extLst>
          </p:cNvPr>
          <p:cNvSpPr/>
          <p:nvPr/>
        </p:nvSpPr>
        <p:spPr>
          <a:xfrm>
            <a:off x="696687" y="1480457"/>
            <a:ext cx="1240968" cy="244928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I</a:t>
            </a:r>
            <a:r>
              <a:rPr lang="en-US" b="1" baseline="-25000" dirty="0">
                <a:solidFill>
                  <a:schemeClr val="tx1"/>
                </a:solidFill>
              </a:rPr>
              <a:t>0</a:t>
            </a:r>
            <a:endParaRPr lang="en-US" b="1" dirty="0">
              <a:solidFill>
                <a:schemeClr val="tx1"/>
              </a:solidFill>
            </a:endParaRPr>
          </a:p>
          <a:p>
            <a:pPr algn="ctr"/>
            <a:r>
              <a:rPr lang="en-US" dirty="0">
                <a:solidFill>
                  <a:schemeClr val="tx1"/>
                </a:solidFill>
              </a:rPr>
              <a:t>E’ </a:t>
            </a:r>
            <a:r>
              <a:rPr lang="en-US" dirty="0">
                <a:solidFill>
                  <a:schemeClr val="tx1"/>
                </a:solidFill>
                <a:sym typeface="Wingdings" panose="05000000000000000000" pitchFamily="2" charset="2"/>
              </a:rPr>
              <a:t> .E</a:t>
            </a:r>
          </a:p>
          <a:p>
            <a:pPr algn="ctr"/>
            <a:r>
              <a:rPr lang="en-US" dirty="0">
                <a:solidFill>
                  <a:schemeClr val="tx1"/>
                </a:solidFill>
                <a:sym typeface="Wingdings" panose="05000000000000000000" pitchFamily="2" charset="2"/>
              </a:rPr>
              <a:t>E  .E + T</a:t>
            </a:r>
          </a:p>
          <a:p>
            <a:pPr algn="ctr"/>
            <a:r>
              <a:rPr lang="en-US" dirty="0">
                <a:solidFill>
                  <a:schemeClr val="tx1"/>
                </a:solidFill>
                <a:sym typeface="Wingdings" panose="05000000000000000000" pitchFamily="2" charset="2"/>
              </a:rPr>
              <a:t>E  .T</a:t>
            </a:r>
          </a:p>
          <a:p>
            <a:pPr algn="ctr"/>
            <a:r>
              <a:rPr lang="en-US" dirty="0">
                <a:solidFill>
                  <a:schemeClr val="tx1"/>
                </a:solidFill>
                <a:sym typeface="Wingdings" panose="05000000000000000000" pitchFamily="2" charset="2"/>
              </a:rPr>
              <a:t>T  .T * F</a:t>
            </a:r>
          </a:p>
          <a:p>
            <a:pPr algn="ctr"/>
            <a:r>
              <a:rPr lang="en-US" dirty="0">
                <a:solidFill>
                  <a:schemeClr val="tx1"/>
                </a:solidFill>
                <a:sym typeface="Wingdings" panose="05000000000000000000" pitchFamily="2" charset="2"/>
              </a:rPr>
              <a:t>T  .F</a:t>
            </a:r>
          </a:p>
          <a:p>
            <a:pPr algn="ctr"/>
            <a:r>
              <a:rPr lang="en-US" dirty="0">
                <a:solidFill>
                  <a:schemeClr val="tx1"/>
                </a:solidFill>
                <a:sym typeface="Wingdings" panose="05000000000000000000" pitchFamily="2" charset="2"/>
              </a:rPr>
              <a:t>F  .(E)</a:t>
            </a:r>
          </a:p>
          <a:p>
            <a:pPr algn="ctr"/>
            <a:r>
              <a:rPr lang="en-US" dirty="0">
                <a:solidFill>
                  <a:schemeClr val="tx1"/>
                </a:solidFill>
                <a:sym typeface="Wingdings" panose="05000000000000000000" pitchFamily="2" charset="2"/>
              </a:rPr>
              <a:t>F  .id</a:t>
            </a:r>
            <a:endParaRPr lang="en-US" dirty="0">
              <a:solidFill>
                <a:schemeClr val="tx1"/>
              </a:solidFill>
            </a:endParaRPr>
          </a:p>
          <a:p>
            <a:pPr algn="ctr"/>
            <a:endParaRPr lang="en-US" dirty="0">
              <a:solidFill>
                <a:schemeClr val="tx1"/>
              </a:solidFill>
            </a:endParaRPr>
          </a:p>
        </p:txBody>
      </p:sp>
      <p:sp>
        <p:nvSpPr>
          <p:cNvPr id="5" name="Rectangle 4">
            <a:extLst>
              <a:ext uri="{FF2B5EF4-FFF2-40B4-BE49-F238E27FC236}">
                <a16:creationId xmlns:a16="http://schemas.microsoft.com/office/drawing/2014/main" id="{617785F8-BC1F-4247-B264-D33565923ABF}"/>
              </a:ext>
            </a:extLst>
          </p:cNvPr>
          <p:cNvSpPr/>
          <p:nvPr/>
        </p:nvSpPr>
        <p:spPr>
          <a:xfrm>
            <a:off x="2906487" y="3679372"/>
            <a:ext cx="1164768" cy="228599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a:p>
            <a:pPr algn="ctr"/>
            <a:r>
              <a:rPr lang="en-US" b="1" dirty="0">
                <a:solidFill>
                  <a:schemeClr val="tx1"/>
                </a:solidFill>
              </a:rPr>
              <a:t>I</a:t>
            </a:r>
            <a:r>
              <a:rPr lang="en-US" b="1" baseline="-25000" dirty="0">
                <a:solidFill>
                  <a:schemeClr val="tx1"/>
                </a:solidFill>
              </a:rPr>
              <a:t>4</a:t>
            </a:r>
            <a:endParaRPr lang="en-US" b="1" dirty="0">
              <a:solidFill>
                <a:schemeClr val="tx1"/>
              </a:solidFill>
            </a:endParaRPr>
          </a:p>
          <a:p>
            <a:pPr algn="ctr"/>
            <a:r>
              <a:rPr lang="en-US" dirty="0">
                <a:solidFill>
                  <a:schemeClr val="tx1"/>
                </a:solidFill>
              </a:rPr>
              <a:t>F </a:t>
            </a:r>
            <a:r>
              <a:rPr lang="en-US" dirty="0">
                <a:solidFill>
                  <a:schemeClr val="tx1"/>
                </a:solidFill>
                <a:sym typeface="Wingdings" panose="05000000000000000000" pitchFamily="2" charset="2"/>
              </a:rPr>
              <a:t> (.E)</a:t>
            </a:r>
          </a:p>
          <a:p>
            <a:pPr algn="ctr"/>
            <a:r>
              <a:rPr lang="en-US" dirty="0">
                <a:solidFill>
                  <a:schemeClr val="tx1"/>
                </a:solidFill>
                <a:sym typeface="Wingdings" panose="05000000000000000000" pitchFamily="2" charset="2"/>
              </a:rPr>
              <a:t>E  .E + T</a:t>
            </a:r>
          </a:p>
          <a:p>
            <a:pPr algn="ctr"/>
            <a:r>
              <a:rPr lang="en-US" dirty="0">
                <a:solidFill>
                  <a:schemeClr val="tx1"/>
                </a:solidFill>
                <a:sym typeface="Wingdings" panose="05000000000000000000" pitchFamily="2" charset="2"/>
              </a:rPr>
              <a:t>E  .T</a:t>
            </a:r>
          </a:p>
          <a:p>
            <a:pPr algn="ctr"/>
            <a:r>
              <a:rPr lang="en-US" dirty="0">
                <a:solidFill>
                  <a:schemeClr val="tx1"/>
                </a:solidFill>
                <a:sym typeface="Wingdings" panose="05000000000000000000" pitchFamily="2" charset="2"/>
              </a:rPr>
              <a:t>T  .T * F</a:t>
            </a:r>
          </a:p>
          <a:p>
            <a:pPr algn="ctr"/>
            <a:r>
              <a:rPr lang="en-US" dirty="0">
                <a:solidFill>
                  <a:schemeClr val="tx1"/>
                </a:solidFill>
                <a:sym typeface="Wingdings" panose="05000000000000000000" pitchFamily="2" charset="2"/>
              </a:rPr>
              <a:t>T  .F</a:t>
            </a:r>
          </a:p>
          <a:p>
            <a:pPr algn="ctr"/>
            <a:r>
              <a:rPr lang="en-US" dirty="0">
                <a:solidFill>
                  <a:schemeClr val="tx1"/>
                </a:solidFill>
                <a:sym typeface="Wingdings" panose="05000000000000000000" pitchFamily="2" charset="2"/>
              </a:rPr>
              <a:t>F  .(E)</a:t>
            </a:r>
          </a:p>
          <a:p>
            <a:pPr algn="ctr"/>
            <a:r>
              <a:rPr lang="en-US" dirty="0">
                <a:solidFill>
                  <a:schemeClr val="tx1"/>
                </a:solidFill>
                <a:sym typeface="Wingdings" panose="05000000000000000000" pitchFamily="2" charset="2"/>
              </a:rPr>
              <a:t>F  .id</a:t>
            </a:r>
            <a:endParaRPr lang="en-US" dirty="0">
              <a:solidFill>
                <a:schemeClr val="tx1"/>
              </a:solidFill>
            </a:endParaRPr>
          </a:p>
          <a:p>
            <a:pPr algn="ctr"/>
            <a:endParaRPr lang="en-US" dirty="0">
              <a:solidFill>
                <a:schemeClr val="tx1"/>
              </a:solidFill>
            </a:endParaRPr>
          </a:p>
        </p:txBody>
      </p:sp>
      <p:sp>
        <p:nvSpPr>
          <p:cNvPr id="6" name="Rectangle 5">
            <a:extLst>
              <a:ext uri="{FF2B5EF4-FFF2-40B4-BE49-F238E27FC236}">
                <a16:creationId xmlns:a16="http://schemas.microsoft.com/office/drawing/2014/main" id="{124EF639-0174-4EE2-8E1E-4D38DD4F00D5}"/>
              </a:ext>
            </a:extLst>
          </p:cNvPr>
          <p:cNvSpPr/>
          <p:nvPr/>
        </p:nvSpPr>
        <p:spPr>
          <a:xfrm>
            <a:off x="2830284" y="874258"/>
            <a:ext cx="1371600" cy="81642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a:p>
            <a:pPr algn="ctr"/>
            <a:r>
              <a:rPr lang="en-US" b="1" dirty="0">
                <a:solidFill>
                  <a:schemeClr val="tx1"/>
                </a:solidFill>
              </a:rPr>
              <a:t>I</a:t>
            </a:r>
            <a:r>
              <a:rPr lang="en-US" b="1" baseline="-25000" dirty="0">
                <a:solidFill>
                  <a:schemeClr val="tx1"/>
                </a:solidFill>
              </a:rPr>
              <a:t>1</a:t>
            </a:r>
            <a:endParaRPr lang="en-US" b="1" dirty="0">
              <a:solidFill>
                <a:schemeClr val="tx1"/>
              </a:solidFill>
            </a:endParaRPr>
          </a:p>
          <a:p>
            <a:pPr algn="ctr"/>
            <a:r>
              <a:rPr lang="en-US" dirty="0">
                <a:solidFill>
                  <a:schemeClr val="tx1"/>
                </a:solidFill>
              </a:rPr>
              <a:t>E’ </a:t>
            </a:r>
            <a:r>
              <a:rPr lang="en-US" dirty="0">
                <a:solidFill>
                  <a:schemeClr val="tx1"/>
                </a:solidFill>
                <a:sym typeface="Wingdings" panose="05000000000000000000" pitchFamily="2" charset="2"/>
              </a:rPr>
              <a:t> E.</a:t>
            </a:r>
          </a:p>
          <a:p>
            <a:pPr algn="ctr"/>
            <a:r>
              <a:rPr lang="en-US" dirty="0">
                <a:solidFill>
                  <a:schemeClr val="tx1"/>
                </a:solidFill>
                <a:sym typeface="Wingdings" panose="05000000000000000000" pitchFamily="2" charset="2"/>
              </a:rPr>
              <a:t>E  E. + T</a:t>
            </a:r>
            <a:endParaRPr lang="en-US" dirty="0">
              <a:solidFill>
                <a:schemeClr val="tx1"/>
              </a:solidFill>
            </a:endParaRPr>
          </a:p>
          <a:p>
            <a:pPr algn="ctr"/>
            <a:endParaRPr lang="en-US" dirty="0">
              <a:solidFill>
                <a:schemeClr val="tx1"/>
              </a:solidFill>
            </a:endParaRPr>
          </a:p>
        </p:txBody>
      </p:sp>
      <p:sp>
        <p:nvSpPr>
          <p:cNvPr id="7" name="Rectangle 6">
            <a:extLst>
              <a:ext uri="{FF2B5EF4-FFF2-40B4-BE49-F238E27FC236}">
                <a16:creationId xmlns:a16="http://schemas.microsoft.com/office/drawing/2014/main" id="{7D1EE9C0-AB15-461E-B59C-6C52AB0A9791}"/>
              </a:ext>
            </a:extLst>
          </p:cNvPr>
          <p:cNvSpPr/>
          <p:nvPr/>
        </p:nvSpPr>
        <p:spPr>
          <a:xfrm>
            <a:off x="2971801" y="1810431"/>
            <a:ext cx="1099454" cy="81642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a:p>
            <a:pPr algn="ctr"/>
            <a:r>
              <a:rPr lang="en-US" b="1" dirty="0">
                <a:solidFill>
                  <a:schemeClr val="tx1"/>
                </a:solidFill>
              </a:rPr>
              <a:t>I</a:t>
            </a:r>
            <a:r>
              <a:rPr lang="en-US" b="1" baseline="-25000" dirty="0">
                <a:solidFill>
                  <a:schemeClr val="tx1"/>
                </a:solidFill>
              </a:rPr>
              <a:t>2</a:t>
            </a:r>
            <a:endParaRPr lang="en-US" b="1" dirty="0">
              <a:solidFill>
                <a:schemeClr val="tx1"/>
              </a:solidFill>
            </a:endParaRPr>
          </a:p>
          <a:p>
            <a:pPr algn="ctr"/>
            <a:r>
              <a:rPr lang="en-US" dirty="0">
                <a:solidFill>
                  <a:schemeClr val="tx1"/>
                </a:solidFill>
              </a:rPr>
              <a:t>E </a:t>
            </a:r>
            <a:r>
              <a:rPr lang="en-US" dirty="0">
                <a:solidFill>
                  <a:schemeClr val="tx1"/>
                </a:solidFill>
                <a:sym typeface="Wingdings" panose="05000000000000000000" pitchFamily="2" charset="2"/>
              </a:rPr>
              <a:t> T.</a:t>
            </a:r>
          </a:p>
          <a:p>
            <a:pPr algn="ctr"/>
            <a:r>
              <a:rPr lang="en-US" dirty="0">
                <a:solidFill>
                  <a:schemeClr val="tx1"/>
                </a:solidFill>
                <a:sym typeface="Wingdings" panose="05000000000000000000" pitchFamily="2" charset="2"/>
              </a:rPr>
              <a:t>T  T. * F</a:t>
            </a:r>
            <a:endParaRPr lang="en-US" dirty="0">
              <a:solidFill>
                <a:schemeClr val="tx1"/>
              </a:solidFill>
            </a:endParaRPr>
          </a:p>
          <a:p>
            <a:pPr algn="ctr"/>
            <a:endParaRPr lang="en-US" dirty="0">
              <a:solidFill>
                <a:schemeClr val="tx1"/>
              </a:solidFill>
            </a:endParaRPr>
          </a:p>
        </p:txBody>
      </p:sp>
      <p:sp>
        <p:nvSpPr>
          <p:cNvPr id="8" name="Rectangle 7">
            <a:extLst>
              <a:ext uri="{FF2B5EF4-FFF2-40B4-BE49-F238E27FC236}">
                <a16:creationId xmlns:a16="http://schemas.microsoft.com/office/drawing/2014/main" id="{5FC00E59-6346-4A04-A1A3-9E8CE2967A0A}"/>
              </a:ext>
            </a:extLst>
          </p:cNvPr>
          <p:cNvSpPr/>
          <p:nvPr/>
        </p:nvSpPr>
        <p:spPr>
          <a:xfrm>
            <a:off x="2960915" y="2920776"/>
            <a:ext cx="1001486" cy="44290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a:p>
            <a:pPr algn="ctr"/>
            <a:r>
              <a:rPr lang="en-US" b="1" dirty="0">
                <a:solidFill>
                  <a:schemeClr val="tx1"/>
                </a:solidFill>
              </a:rPr>
              <a:t>I</a:t>
            </a:r>
            <a:r>
              <a:rPr lang="en-US" b="1" baseline="-25000" dirty="0">
                <a:solidFill>
                  <a:schemeClr val="tx1"/>
                </a:solidFill>
              </a:rPr>
              <a:t>3</a:t>
            </a:r>
            <a:endParaRPr lang="en-US" b="1" dirty="0">
              <a:solidFill>
                <a:schemeClr val="tx1"/>
              </a:solidFill>
            </a:endParaRPr>
          </a:p>
          <a:p>
            <a:pPr algn="ctr"/>
            <a:r>
              <a:rPr lang="en-US" dirty="0">
                <a:solidFill>
                  <a:schemeClr val="tx1"/>
                </a:solidFill>
              </a:rPr>
              <a:t>T </a:t>
            </a:r>
            <a:r>
              <a:rPr lang="en-US" dirty="0">
                <a:solidFill>
                  <a:schemeClr val="tx1"/>
                </a:solidFill>
                <a:sym typeface="Wingdings" panose="05000000000000000000" pitchFamily="2" charset="2"/>
              </a:rPr>
              <a:t> F.</a:t>
            </a:r>
            <a:endParaRPr lang="en-US" dirty="0">
              <a:solidFill>
                <a:schemeClr val="tx1"/>
              </a:solidFill>
            </a:endParaRPr>
          </a:p>
          <a:p>
            <a:pPr algn="ctr"/>
            <a:endParaRPr lang="en-US" dirty="0">
              <a:solidFill>
                <a:schemeClr val="tx1"/>
              </a:solidFill>
            </a:endParaRPr>
          </a:p>
        </p:txBody>
      </p:sp>
      <p:sp>
        <p:nvSpPr>
          <p:cNvPr id="9" name="Rectangle 8">
            <a:extLst>
              <a:ext uri="{FF2B5EF4-FFF2-40B4-BE49-F238E27FC236}">
                <a16:creationId xmlns:a16="http://schemas.microsoft.com/office/drawing/2014/main" id="{A38A1E79-CFF1-49B7-A0A2-086D75F6DD6B}"/>
              </a:ext>
            </a:extLst>
          </p:cNvPr>
          <p:cNvSpPr/>
          <p:nvPr/>
        </p:nvSpPr>
        <p:spPr>
          <a:xfrm>
            <a:off x="2906483" y="6259287"/>
            <a:ext cx="1132114" cy="50074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a:p>
            <a:pPr algn="ctr"/>
            <a:r>
              <a:rPr lang="en-US" b="1" dirty="0">
                <a:solidFill>
                  <a:schemeClr val="tx1"/>
                </a:solidFill>
              </a:rPr>
              <a:t>I</a:t>
            </a:r>
            <a:r>
              <a:rPr lang="en-US" b="1" baseline="-25000" dirty="0">
                <a:solidFill>
                  <a:schemeClr val="tx1"/>
                </a:solidFill>
              </a:rPr>
              <a:t>5</a:t>
            </a:r>
            <a:endParaRPr lang="en-US" b="1" dirty="0">
              <a:solidFill>
                <a:schemeClr val="tx1"/>
              </a:solidFill>
            </a:endParaRPr>
          </a:p>
          <a:p>
            <a:pPr algn="ctr"/>
            <a:r>
              <a:rPr lang="en-US" dirty="0">
                <a:solidFill>
                  <a:schemeClr val="tx1"/>
                </a:solidFill>
              </a:rPr>
              <a:t>F </a:t>
            </a:r>
            <a:r>
              <a:rPr lang="en-US" dirty="0">
                <a:solidFill>
                  <a:schemeClr val="tx1"/>
                </a:solidFill>
                <a:sym typeface="Wingdings" panose="05000000000000000000" pitchFamily="2" charset="2"/>
              </a:rPr>
              <a:t> id.</a:t>
            </a:r>
            <a:endParaRPr lang="en-US" dirty="0">
              <a:solidFill>
                <a:schemeClr val="tx1"/>
              </a:solidFill>
            </a:endParaRPr>
          </a:p>
          <a:p>
            <a:pPr algn="ctr"/>
            <a:endParaRPr lang="en-US" dirty="0">
              <a:solidFill>
                <a:schemeClr val="tx1"/>
              </a:solidFill>
            </a:endParaRPr>
          </a:p>
        </p:txBody>
      </p:sp>
      <p:sp>
        <p:nvSpPr>
          <p:cNvPr id="10" name="Rectangle 9">
            <a:extLst>
              <a:ext uri="{FF2B5EF4-FFF2-40B4-BE49-F238E27FC236}">
                <a16:creationId xmlns:a16="http://schemas.microsoft.com/office/drawing/2014/main" id="{79704AAB-5152-424C-8DCE-EFC83DF01D79}"/>
              </a:ext>
            </a:extLst>
          </p:cNvPr>
          <p:cNvSpPr/>
          <p:nvPr/>
        </p:nvSpPr>
        <p:spPr>
          <a:xfrm>
            <a:off x="6128654" y="707572"/>
            <a:ext cx="1186545" cy="171245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sym typeface="Wingdings" panose="05000000000000000000" pitchFamily="2" charset="2"/>
            </a:endParaRPr>
          </a:p>
          <a:p>
            <a:pPr algn="ctr"/>
            <a:r>
              <a:rPr lang="en-US" b="1" dirty="0">
                <a:solidFill>
                  <a:schemeClr val="tx1"/>
                </a:solidFill>
                <a:sym typeface="Wingdings" panose="05000000000000000000" pitchFamily="2" charset="2"/>
              </a:rPr>
              <a:t>I</a:t>
            </a:r>
            <a:r>
              <a:rPr lang="en-US" b="1" baseline="-25000" dirty="0">
                <a:solidFill>
                  <a:schemeClr val="tx1"/>
                </a:solidFill>
                <a:sym typeface="Wingdings" panose="05000000000000000000" pitchFamily="2" charset="2"/>
              </a:rPr>
              <a:t>6</a:t>
            </a:r>
            <a:endParaRPr lang="en-US" b="1" dirty="0">
              <a:solidFill>
                <a:schemeClr val="tx1"/>
              </a:solidFill>
              <a:sym typeface="Wingdings" panose="05000000000000000000" pitchFamily="2" charset="2"/>
            </a:endParaRPr>
          </a:p>
          <a:p>
            <a:pPr algn="ctr"/>
            <a:r>
              <a:rPr lang="en-US" dirty="0">
                <a:solidFill>
                  <a:schemeClr val="tx1"/>
                </a:solidFill>
                <a:sym typeface="Wingdings" panose="05000000000000000000" pitchFamily="2" charset="2"/>
              </a:rPr>
              <a:t>E  E + .T</a:t>
            </a:r>
          </a:p>
          <a:p>
            <a:pPr algn="ctr"/>
            <a:r>
              <a:rPr lang="en-US" dirty="0">
                <a:solidFill>
                  <a:schemeClr val="tx1"/>
                </a:solidFill>
                <a:sym typeface="Wingdings" panose="05000000000000000000" pitchFamily="2" charset="2"/>
              </a:rPr>
              <a:t>T  .T * F</a:t>
            </a:r>
          </a:p>
          <a:p>
            <a:pPr algn="ctr"/>
            <a:r>
              <a:rPr lang="en-US" dirty="0">
                <a:solidFill>
                  <a:schemeClr val="tx1"/>
                </a:solidFill>
                <a:sym typeface="Wingdings" panose="05000000000000000000" pitchFamily="2" charset="2"/>
              </a:rPr>
              <a:t>T  .F</a:t>
            </a:r>
          </a:p>
          <a:p>
            <a:pPr algn="ctr"/>
            <a:r>
              <a:rPr lang="en-US" dirty="0">
                <a:solidFill>
                  <a:schemeClr val="tx1"/>
                </a:solidFill>
                <a:sym typeface="Wingdings" panose="05000000000000000000" pitchFamily="2" charset="2"/>
              </a:rPr>
              <a:t>F  .(E)</a:t>
            </a:r>
          </a:p>
          <a:p>
            <a:pPr algn="ctr"/>
            <a:r>
              <a:rPr lang="en-US" dirty="0">
                <a:solidFill>
                  <a:schemeClr val="tx1"/>
                </a:solidFill>
                <a:sym typeface="Wingdings" panose="05000000000000000000" pitchFamily="2" charset="2"/>
              </a:rPr>
              <a:t>F  .id</a:t>
            </a:r>
            <a:endParaRPr lang="en-US" dirty="0">
              <a:solidFill>
                <a:schemeClr val="tx1"/>
              </a:solidFill>
            </a:endParaRPr>
          </a:p>
          <a:p>
            <a:pPr algn="ctr"/>
            <a:endParaRPr lang="en-US" dirty="0">
              <a:solidFill>
                <a:schemeClr val="tx1"/>
              </a:solidFill>
            </a:endParaRPr>
          </a:p>
        </p:txBody>
      </p:sp>
      <p:sp>
        <p:nvSpPr>
          <p:cNvPr id="11" name="Rectangle 10">
            <a:extLst>
              <a:ext uri="{FF2B5EF4-FFF2-40B4-BE49-F238E27FC236}">
                <a16:creationId xmlns:a16="http://schemas.microsoft.com/office/drawing/2014/main" id="{876D71BC-665F-4EAD-A5F2-EAE43783778A}"/>
              </a:ext>
            </a:extLst>
          </p:cNvPr>
          <p:cNvSpPr/>
          <p:nvPr/>
        </p:nvSpPr>
        <p:spPr>
          <a:xfrm>
            <a:off x="6095998" y="2939145"/>
            <a:ext cx="1295403" cy="111034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sym typeface="Wingdings" panose="05000000000000000000" pitchFamily="2" charset="2"/>
            </a:endParaRPr>
          </a:p>
          <a:p>
            <a:pPr algn="ctr"/>
            <a:r>
              <a:rPr lang="en-US" b="1" dirty="0">
                <a:solidFill>
                  <a:schemeClr val="tx1"/>
                </a:solidFill>
                <a:sym typeface="Wingdings" panose="05000000000000000000" pitchFamily="2" charset="2"/>
              </a:rPr>
              <a:t>I</a:t>
            </a:r>
            <a:r>
              <a:rPr lang="en-US" b="1" baseline="-25000" dirty="0">
                <a:solidFill>
                  <a:schemeClr val="tx1"/>
                </a:solidFill>
                <a:sym typeface="Wingdings" panose="05000000000000000000" pitchFamily="2" charset="2"/>
              </a:rPr>
              <a:t>7</a:t>
            </a:r>
            <a:endParaRPr lang="en-US" b="1" dirty="0">
              <a:solidFill>
                <a:schemeClr val="tx1"/>
              </a:solidFill>
              <a:sym typeface="Wingdings" panose="05000000000000000000" pitchFamily="2" charset="2"/>
            </a:endParaRPr>
          </a:p>
          <a:p>
            <a:pPr algn="ctr"/>
            <a:r>
              <a:rPr lang="en-US" dirty="0">
                <a:solidFill>
                  <a:schemeClr val="tx1"/>
                </a:solidFill>
                <a:sym typeface="Wingdings" panose="05000000000000000000" pitchFamily="2" charset="2"/>
              </a:rPr>
              <a:t>T  T *. F</a:t>
            </a:r>
          </a:p>
          <a:p>
            <a:pPr algn="ctr"/>
            <a:r>
              <a:rPr lang="en-US" dirty="0">
                <a:solidFill>
                  <a:schemeClr val="tx1"/>
                </a:solidFill>
                <a:sym typeface="Wingdings" panose="05000000000000000000" pitchFamily="2" charset="2"/>
              </a:rPr>
              <a:t>F  .(E)</a:t>
            </a:r>
          </a:p>
          <a:p>
            <a:pPr algn="ctr"/>
            <a:r>
              <a:rPr lang="en-US" dirty="0">
                <a:solidFill>
                  <a:schemeClr val="tx1"/>
                </a:solidFill>
                <a:sym typeface="Wingdings" panose="05000000000000000000" pitchFamily="2" charset="2"/>
              </a:rPr>
              <a:t>F  .id</a:t>
            </a:r>
            <a:endParaRPr lang="en-US" dirty="0">
              <a:solidFill>
                <a:schemeClr val="tx1"/>
              </a:solidFill>
            </a:endParaRPr>
          </a:p>
          <a:p>
            <a:pPr algn="ctr"/>
            <a:endParaRPr lang="en-US" dirty="0">
              <a:solidFill>
                <a:schemeClr val="tx1"/>
              </a:solidFill>
            </a:endParaRPr>
          </a:p>
        </p:txBody>
      </p:sp>
      <p:sp>
        <p:nvSpPr>
          <p:cNvPr id="12" name="Rectangle 11">
            <a:extLst>
              <a:ext uri="{FF2B5EF4-FFF2-40B4-BE49-F238E27FC236}">
                <a16:creationId xmlns:a16="http://schemas.microsoft.com/office/drawing/2014/main" id="{CCD1CDF1-E6FC-4818-8815-3C676F33BEB2}"/>
              </a:ext>
            </a:extLst>
          </p:cNvPr>
          <p:cNvSpPr/>
          <p:nvPr/>
        </p:nvSpPr>
        <p:spPr>
          <a:xfrm>
            <a:off x="6128658" y="4553632"/>
            <a:ext cx="1328060" cy="78785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a:p>
            <a:pPr algn="ctr"/>
            <a:r>
              <a:rPr lang="en-US" b="1" dirty="0">
                <a:solidFill>
                  <a:schemeClr val="tx1"/>
                </a:solidFill>
              </a:rPr>
              <a:t>I</a:t>
            </a:r>
            <a:r>
              <a:rPr lang="en-US" b="1" baseline="-25000" dirty="0">
                <a:solidFill>
                  <a:schemeClr val="tx1"/>
                </a:solidFill>
              </a:rPr>
              <a:t>8</a:t>
            </a:r>
            <a:endParaRPr lang="en-US" b="1" dirty="0">
              <a:solidFill>
                <a:schemeClr val="tx1"/>
              </a:solidFill>
            </a:endParaRPr>
          </a:p>
          <a:p>
            <a:pPr algn="ctr"/>
            <a:r>
              <a:rPr lang="en-US" dirty="0">
                <a:solidFill>
                  <a:schemeClr val="tx1"/>
                </a:solidFill>
              </a:rPr>
              <a:t>E </a:t>
            </a:r>
            <a:r>
              <a:rPr lang="en-US" dirty="0">
                <a:solidFill>
                  <a:schemeClr val="tx1"/>
                </a:solidFill>
                <a:sym typeface="Wingdings" panose="05000000000000000000" pitchFamily="2" charset="2"/>
              </a:rPr>
              <a:t> E. + T</a:t>
            </a:r>
          </a:p>
          <a:p>
            <a:pPr algn="ctr"/>
            <a:r>
              <a:rPr lang="en-US" dirty="0">
                <a:solidFill>
                  <a:schemeClr val="tx1"/>
                </a:solidFill>
                <a:sym typeface="Wingdings" panose="05000000000000000000" pitchFamily="2" charset="2"/>
              </a:rPr>
              <a:t>F  (E.)</a:t>
            </a:r>
            <a:endParaRPr lang="en-US" dirty="0">
              <a:solidFill>
                <a:schemeClr val="tx1"/>
              </a:solidFill>
            </a:endParaRPr>
          </a:p>
          <a:p>
            <a:pPr algn="ctr"/>
            <a:endParaRPr lang="en-US" dirty="0">
              <a:solidFill>
                <a:schemeClr val="tx1"/>
              </a:solidFill>
            </a:endParaRPr>
          </a:p>
        </p:txBody>
      </p:sp>
      <p:sp>
        <p:nvSpPr>
          <p:cNvPr id="13" name="Rectangle 12">
            <a:extLst>
              <a:ext uri="{FF2B5EF4-FFF2-40B4-BE49-F238E27FC236}">
                <a16:creationId xmlns:a16="http://schemas.microsoft.com/office/drawing/2014/main" id="{F5E3B52E-7014-442D-804A-784D22E3A284}"/>
              </a:ext>
            </a:extLst>
          </p:cNvPr>
          <p:cNvSpPr/>
          <p:nvPr/>
        </p:nvSpPr>
        <p:spPr>
          <a:xfrm>
            <a:off x="8980713" y="983119"/>
            <a:ext cx="1469572" cy="82731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a:p>
            <a:pPr algn="ctr"/>
            <a:r>
              <a:rPr lang="en-US" b="1" dirty="0">
                <a:solidFill>
                  <a:schemeClr val="tx1"/>
                </a:solidFill>
              </a:rPr>
              <a:t>I</a:t>
            </a:r>
            <a:r>
              <a:rPr lang="en-US" b="1" baseline="-25000" dirty="0">
                <a:solidFill>
                  <a:schemeClr val="tx1"/>
                </a:solidFill>
              </a:rPr>
              <a:t>9</a:t>
            </a:r>
            <a:endParaRPr lang="en-US" b="1" dirty="0">
              <a:solidFill>
                <a:schemeClr val="tx1"/>
              </a:solidFill>
            </a:endParaRPr>
          </a:p>
          <a:p>
            <a:pPr algn="ctr"/>
            <a:r>
              <a:rPr lang="en-US" dirty="0">
                <a:solidFill>
                  <a:schemeClr val="tx1"/>
                </a:solidFill>
              </a:rPr>
              <a:t>E </a:t>
            </a:r>
            <a:r>
              <a:rPr lang="en-US" dirty="0">
                <a:solidFill>
                  <a:schemeClr val="tx1"/>
                </a:solidFill>
                <a:sym typeface="Wingdings" panose="05000000000000000000" pitchFamily="2" charset="2"/>
              </a:rPr>
              <a:t> E + T.</a:t>
            </a:r>
          </a:p>
          <a:p>
            <a:pPr algn="ctr"/>
            <a:r>
              <a:rPr lang="en-US" dirty="0">
                <a:solidFill>
                  <a:schemeClr val="tx1"/>
                </a:solidFill>
                <a:sym typeface="Wingdings" panose="05000000000000000000" pitchFamily="2" charset="2"/>
              </a:rPr>
              <a:t>T  T .* F</a:t>
            </a:r>
            <a:endParaRPr lang="en-US" dirty="0">
              <a:solidFill>
                <a:schemeClr val="tx1"/>
              </a:solidFill>
            </a:endParaRPr>
          </a:p>
          <a:p>
            <a:pPr algn="ctr"/>
            <a:endParaRPr lang="en-US" dirty="0">
              <a:solidFill>
                <a:schemeClr val="tx1"/>
              </a:solidFill>
            </a:endParaRPr>
          </a:p>
        </p:txBody>
      </p:sp>
      <p:sp>
        <p:nvSpPr>
          <p:cNvPr id="14" name="Rectangle 13">
            <a:extLst>
              <a:ext uri="{FF2B5EF4-FFF2-40B4-BE49-F238E27FC236}">
                <a16:creationId xmlns:a16="http://schemas.microsoft.com/office/drawing/2014/main" id="{60C5B886-0100-42FC-B53A-D895556CDCDE}"/>
              </a:ext>
            </a:extLst>
          </p:cNvPr>
          <p:cNvSpPr/>
          <p:nvPr/>
        </p:nvSpPr>
        <p:spPr>
          <a:xfrm>
            <a:off x="8991598" y="3029636"/>
            <a:ext cx="1426031" cy="57353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a:p>
            <a:pPr algn="ctr"/>
            <a:r>
              <a:rPr lang="en-US" b="1" dirty="0">
                <a:solidFill>
                  <a:schemeClr val="tx1"/>
                </a:solidFill>
              </a:rPr>
              <a:t>I</a:t>
            </a:r>
            <a:r>
              <a:rPr lang="en-US" b="1" baseline="-25000" dirty="0">
                <a:solidFill>
                  <a:schemeClr val="tx1"/>
                </a:solidFill>
              </a:rPr>
              <a:t>10</a:t>
            </a:r>
            <a:endParaRPr lang="en-US" b="1" dirty="0">
              <a:solidFill>
                <a:schemeClr val="tx1"/>
              </a:solidFill>
            </a:endParaRPr>
          </a:p>
          <a:p>
            <a:pPr algn="ctr"/>
            <a:r>
              <a:rPr lang="en-US" dirty="0">
                <a:solidFill>
                  <a:schemeClr val="tx1"/>
                </a:solidFill>
              </a:rPr>
              <a:t>T </a:t>
            </a:r>
            <a:r>
              <a:rPr lang="en-US" dirty="0">
                <a:solidFill>
                  <a:schemeClr val="tx1"/>
                </a:solidFill>
                <a:sym typeface="Wingdings" panose="05000000000000000000" pitchFamily="2" charset="2"/>
              </a:rPr>
              <a:t> T * F.</a:t>
            </a:r>
            <a:endParaRPr lang="en-US" dirty="0">
              <a:solidFill>
                <a:schemeClr val="tx1"/>
              </a:solidFill>
            </a:endParaRPr>
          </a:p>
          <a:p>
            <a:pPr algn="ctr"/>
            <a:endParaRPr lang="en-US" dirty="0">
              <a:solidFill>
                <a:schemeClr val="tx1"/>
              </a:solidFill>
            </a:endParaRPr>
          </a:p>
        </p:txBody>
      </p:sp>
      <p:sp>
        <p:nvSpPr>
          <p:cNvPr id="15" name="Rectangle 14">
            <a:extLst>
              <a:ext uri="{FF2B5EF4-FFF2-40B4-BE49-F238E27FC236}">
                <a16:creationId xmlns:a16="http://schemas.microsoft.com/office/drawing/2014/main" id="{C01D7D34-C04C-47A3-8C0B-52525CA545DC}"/>
              </a:ext>
            </a:extLst>
          </p:cNvPr>
          <p:cNvSpPr/>
          <p:nvPr/>
        </p:nvSpPr>
        <p:spPr>
          <a:xfrm>
            <a:off x="8980712" y="4564520"/>
            <a:ext cx="1469572" cy="57353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a:p>
            <a:pPr algn="ctr"/>
            <a:r>
              <a:rPr lang="en-US" b="1" dirty="0">
                <a:solidFill>
                  <a:schemeClr val="tx1"/>
                </a:solidFill>
              </a:rPr>
              <a:t>I</a:t>
            </a:r>
            <a:r>
              <a:rPr lang="en-US" b="1" baseline="-25000" dirty="0">
                <a:solidFill>
                  <a:schemeClr val="tx1"/>
                </a:solidFill>
              </a:rPr>
              <a:t>11</a:t>
            </a:r>
            <a:endParaRPr lang="en-US" b="1" dirty="0">
              <a:solidFill>
                <a:schemeClr val="tx1"/>
              </a:solidFill>
            </a:endParaRPr>
          </a:p>
          <a:p>
            <a:pPr algn="ctr"/>
            <a:r>
              <a:rPr lang="en-US" dirty="0">
                <a:solidFill>
                  <a:schemeClr val="tx1"/>
                </a:solidFill>
              </a:rPr>
              <a:t>F </a:t>
            </a:r>
            <a:r>
              <a:rPr lang="en-US" dirty="0">
                <a:solidFill>
                  <a:schemeClr val="tx1"/>
                </a:solidFill>
                <a:sym typeface="Wingdings" panose="05000000000000000000" pitchFamily="2" charset="2"/>
              </a:rPr>
              <a:t> ( E ).</a:t>
            </a:r>
            <a:endParaRPr lang="en-US" dirty="0">
              <a:solidFill>
                <a:schemeClr val="tx1"/>
              </a:solidFill>
            </a:endParaRPr>
          </a:p>
          <a:p>
            <a:pPr algn="ctr"/>
            <a:endParaRPr lang="en-US" dirty="0">
              <a:solidFill>
                <a:schemeClr val="tx1"/>
              </a:solidFill>
            </a:endParaRPr>
          </a:p>
        </p:txBody>
      </p:sp>
      <p:cxnSp>
        <p:nvCxnSpPr>
          <p:cNvPr id="25" name="Straight Arrow Connector 24">
            <a:extLst>
              <a:ext uri="{FF2B5EF4-FFF2-40B4-BE49-F238E27FC236}">
                <a16:creationId xmlns:a16="http://schemas.microsoft.com/office/drawing/2014/main" id="{4F2A4112-2F17-46AE-987D-2D143F20494B}"/>
              </a:ext>
            </a:extLst>
          </p:cNvPr>
          <p:cNvCxnSpPr/>
          <p:nvPr/>
        </p:nvCxnSpPr>
        <p:spPr>
          <a:xfrm>
            <a:off x="1937655" y="1480457"/>
            <a:ext cx="892629"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id="{21A74EF7-CE6B-47EB-A7C3-7C1758640A66}"/>
              </a:ext>
            </a:extLst>
          </p:cNvPr>
          <p:cNvCxnSpPr/>
          <p:nvPr/>
        </p:nvCxnSpPr>
        <p:spPr>
          <a:xfrm>
            <a:off x="1937655" y="2296886"/>
            <a:ext cx="103414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a:extLst>
              <a:ext uri="{FF2B5EF4-FFF2-40B4-BE49-F238E27FC236}">
                <a16:creationId xmlns:a16="http://schemas.microsoft.com/office/drawing/2014/main" id="{6C2D1941-B0DC-4A6C-B356-03C1CDDDCCE1}"/>
              </a:ext>
            </a:extLst>
          </p:cNvPr>
          <p:cNvCxnSpPr>
            <a:endCxn id="8" idx="1"/>
          </p:cNvCxnSpPr>
          <p:nvPr/>
        </p:nvCxnSpPr>
        <p:spPr>
          <a:xfrm flipV="1">
            <a:off x="1937655" y="3142231"/>
            <a:ext cx="1023260" cy="3639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Connector: Elbow 30">
            <a:extLst>
              <a:ext uri="{FF2B5EF4-FFF2-40B4-BE49-F238E27FC236}">
                <a16:creationId xmlns:a16="http://schemas.microsoft.com/office/drawing/2014/main" id="{34F6E337-B116-4920-93D0-E9AFF4004964}"/>
              </a:ext>
            </a:extLst>
          </p:cNvPr>
          <p:cNvCxnSpPr>
            <a:cxnSpLocks/>
            <a:stCxn id="4" idx="2"/>
            <a:endCxn id="5" idx="1"/>
          </p:cNvCxnSpPr>
          <p:nvPr/>
        </p:nvCxnSpPr>
        <p:spPr>
          <a:xfrm rot="16200000" flipH="1">
            <a:off x="1665515" y="3581400"/>
            <a:ext cx="892628" cy="1589316"/>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3" name="Connector: Elbow 32">
            <a:extLst>
              <a:ext uri="{FF2B5EF4-FFF2-40B4-BE49-F238E27FC236}">
                <a16:creationId xmlns:a16="http://schemas.microsoft.com/office/drawing/2014/main" id="{5BB9B4B9-41DB-42C2-987C-3CD242A6E681}"/>
              </a:ext>
            </a:extLst>
          </p:cNvPr>
          <p:cNvCxnSpPr>
            <a:endCxn id="9" idx="1"/>
          </p:cNvCxnSpPr>
          <p:nvPr/>
        </p:nvCxnSpPr>
        <p:spPr>
          <a:xfrm rot="16200000" flipH="1">
            <a:off x="698554" y="4301730"/>
            <a:ext cx="2543518" cy="1872340"/>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7" name="Straight Arrow Connector 36">
            <a:extLst>
              <a:ext uri="{FF2B5EF4-FFF2-40B4-BE49-F238E27FC236}">
                <a16:creationId xmlns:a16="http://schemas.microsoft.com/office/drawing/2014/main" id="{62050473-D2A5-4EDA-B442-E85BB6E4E239}"/>
              </a:ext>
            </a:extLst>
          </p:cNvPr>
          <p:cNvCxnSpPr>
            <a:stCxn id="10" idx="3"/>
          </p:cNvCxnSpPr>
          <p:nvPr/>
        </p:nvCxnSpPr>
        <p:spPr>
          <a:xfrm flipV="1">
            <a:off x="7315199" y="1563801"/>
            <a:ext cx="1665513"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011EAD46-52F9-4F29-B890-D00F6B59825F}"/>
              </a:ext>
            </a:extLst>
          </p:cNvPr>
          <p:cNvCxnSpPr>
            <a:stCxn id="11" idx="3"/>
          </p:cNvCxnSpPr>
          <p:nvPr/>
        </p:nvCxnSpPr>
        <p:spPr>
          <a:xfrm>
            <a:off x="7391401" y="3494316"/>
            <a:ext cx="1589311"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1" name="Straight Arrow Connector 40">
            <a:extLst>
              <a:ext uri="{FF2B5EF4-FFF2-40B4-BE49-F238E27FC236}">
                <a16:creationId xmlns:a16="http://schemas.microsoft.com/office/drawing/2014/main" id="{49EF438E-5F77-441C-BF53-37B46726A8B2}"/>
              </a:ext>
            </a:extLst>
          </p:cNvPr>
          <p:cNvCxnSpPr>
            <a:stCxn id="12" idx="3"/>
          </p:cNvCxnSpPr>
          <p:nvPr/>
        </p:nvCxnSpPr>
        <p:spPr>
          <a:xfrm flipV="1">
            <a:off x="7456718" y="4947558"/>
            <a:ext cx="1534880"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3" name="Connector: Elbow 42">
            <a:extLst>
              <a:ext uri="{FF2B5EF4-FFF2-40B4-BE49-F238E27FC236}">
                <a16:creationId xmlns:a16="http://schemas.microsoft.com/office/drawing/2014/main" id="{2496B41E-AA7D-40B3-909F-8BD77C680229}"/>
              </a:ext>
            </a:extLst>
          </p:cNvPr>
          <p:cNvCxnSpPr>
            <a:stCxn id="7" idx="3"/>
            <a:endCxn id="11" idx="1"/>
          </p:cNvCxnSpPr>
          <p:nvPr/>
        </p:nvCxnSpPr>
        <p:spPr>
          <a:xfrm>
            <a:off x="4071255" y="2218646"/>
            <a:ext cx="2024743" cy="1275670"/>
          </a:xfrm>
          <a:prstGeom prst="bentConnector3">
            <a:avLst>
              <a:gd name="adj1" fmla="val 82258"/>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6" name="Straight Arrow Connector 45">
            <a:extLst>
              <a:ext uri="{FF2B5EF4-FFF2-40B4-BE49-F238E27FC236}">
                <a16:creationId xmlns:a16="http://schemas.microsoft.com/office/drawing/2014/main" id="{6D29B0BE-1410-44F5-9826-9E088D135028}"/>
              </a:ext>
            </a:extLst>
          </p:cNvPr>
          <p:cNvCxnSpPr>
            <a:cxnSpLocks/>
            <a:stCxn id="5" idx="3"/>
          </p:cNvCxnSpPr>
          <p:nvPr/>
        </p:nvCxnSpPr>
        <p:spPr>
          <a:xfrm>
            <a:off x="4071255" y="4822372"/>
            <a:ext cx="2057399" cy="2891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8" name="Straight Arrow Connector 47">
            <a:extLst>
              <a:ext uri="{FF2B5EF4-FFF2-40B4-BE49-F238E27FC236}">
                <a16:creationId xmlns:a16="http://schemas.microsoft.com/office/drawing/2014/main" id="{687C8CC4-7809-47AF-9DAE-17CA3758D7CD}"/>
              </a:ext>
            </a:extLst>
          </p:cNvPr>
          <p:cNvCxnSpPr/>
          <p:nvPr/>
        </p:nvCxnSpPr>
        <p:spPr>
          <a:xfrm>
            <a:off x="4201884" y="983119"/>
            <a:ext cx="192677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5" name="Connector: Elbow 54">
            <a:extLst>
              <a:ext uri="{FF2B5EF4-FFF2-40B4-BE49-F238E27FC236}">
                <a16:creationId xmlns:a16="http://schemas.microsoft.com/office/drawing/2014/main" id="{CC2155F1-DCA1-4241-A534-585C71FA23A7}"/>
              </a:ext>
            </a:extLst>
          </p:cNvPr>
          <p:cNvCxnSpPr>
            <a:endCxn id="8" idx="3"/>
          </p:cNvCxnSpPr>
          <p:nvPr/>
        </p:nvCxnSpPr>
        <p:spPr>
          <a:xfrm rot="10800000" flipV="1">
            <a:off x="3962402" y="1396773"/>
            <a:ext cx="2166253" cy="1745457"/>
          </a:xfrm>
          <a:prstGeom prst="bentConnector3">
            <a:avLst>
              <a:gd name="adj1" fmla="val 7261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8" name="Connector: Elbow 57">
            <a:extLst>
              <a:ext uri="{FF2B5EF4-FFF2-40B4-BE49-F238E27FC236}">
                <a16:creationId xmlns:a16="http://schemas.microsoft.com/office/drawing/2014/main" id="{388D579D-8433-4497-905F-D68962E0D631}"/>
              </a:ext>
            </a:extLst>
          </p:cNvPr>
          <p:cNvCxnSpPr/>
          <p:nvPr/>
        </p:nvCxnSpPr>
        <p:spPr>
          <a:xfrm rot="10800000" flipV="1">
            <a:off x="3929739" y="1843940"/>
            <a:ext cx="2198914" cy="2143634"/>
          </a:xfrm>
          <a:prstGeom prst="bentConnector3">
            <a:avLst>
              <a:gd name="adj1" fmla="val 62376"/>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6" name="Straight Arrow Connector 75">
            <a:extLst>
              <a:ext uri="{FF2B5EF4-FFF2-40B4-BE49-F238E27FC236}">
                <a16:creationId xmlns:a16="http://schemas.microsoft.com/office/drawing/2014/main" id="{7A994BA4-848B-44D3-B1E7-B954DC4D153C}"/>
              </a:ext>
            </a:extLst>
          </p:cNvPr>
          <p:cNvCxnSpPr>
            <a:endCxn id="9" idx="3"/>
          </p:cNvCxnSpPr>
          <p:nvPr/>
        </p:nvCxnSpPr>
        <p:spPr>
          <a:xfrm flipH="1">
            <a:off x="4038597" y="6509658"/>
            <a:ext cx="1045029"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8" name="Connector: Elbow 77">
            <a:extLst>
              <a:ext uri="{FF2B5EF4-FFF2-40B4-BE49-F238E27FC236}">
                <a16:creationId xmlns:a16="http://schemas.microsoft.com/office/drawing/2014/main" id="{66FD4FC6-CF07-4F4C-B038-B30EDFDECBF1}"/>
              </a:ext>
            </a:extLst>
          </p:cNvPr>
          <p:cNvCxnSpPr>
            <a:endCxn id="10" idx="2"/>
          </p:cNvCxnSpPr>
          <p:nvPr/>
        </p:nvCxnSpPr>
        <p:spPr>
          <a:xfrm rot="5400000" flipH="1" flipV="1">
            <a:off x="3838914" y="3626646"/>
            <a:ext cx="4089627" cy="1676399"/>
          </a:xfrm>
          <a:prstGeom prst="bentConnector3">
            <a:avLst>
              <a:gd name="adj1" fmla="val 93653"/>
            </a:avLst>
          </a:prstGeom>
        </p:spPr>
        <p:style>
          <a:lnRef idx="1">
            <a:schemeClr val="accent1"/>
          </a:lnRef>
          <a:fillRef idx="0">
            <a:schemeClr val="accent1"/>
          </a:fillRef>
          <a:effectRef idx="0">
            <a:schemeClr val="accent1"/>
          </a:effectRef>
          <a:fontRef idx="minor">
            <a:schemeClr val="tx1"/>
          </a:fontRef>
        </p:style>
      </p:cxnSp>
      <p:cxnSp>
        <p:nvCxnSpPr>
          <p:cNvPr id="84" name="Straight Connector 83">
            <a:extLst>
              <a:ext uri="{FF2B5EF4-FFF2-40B4-BE49-F238E27FC236}">
                <a16:creationId xmlns:a16="http://schemas.microsoft.com/office/drawing/2014/main" id="{306645AA-7766-4891-B985-AD3D7BBE0BCF}"/>
              </a:ext>
            </a:extLst>
          </p:cNvPr>
          <p:cNvCxnSpPr/>
          <p:nvPr/>
        </p:nvCxnSpPr>
        <p:spPr>
          <a:xfrm>
            <a:off x="7456718" y="4713514"/>
            <a:ext cx="51162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6" name="Connector: Elbow 85">
            <a:extLst>
              <a:ext uri="{FF2B5EF4-FFF2-40B4-BE49-F238E27FC236}">
                <a16:creationId xmlns:a16="http://schemas.microsoft.com/office/drawing/2014/main" id="{713349C8-073E-439C-B4DA-CDAE317FED2D}"/>
              </a:ext>
            </a:extLst>
          </p:cNvPr>
          <p:cNvCxnSpPr/>
          <p:nvPr/>
        </p:nvCxnSpPr>
        <p:spPr>
          <a:xfrm rot="16200000" flipV="1">
            <a:off x="6337187" y="3104130"/>
            <a:ext cx="2293483" cy="925285"/>
          </a:xfrm>
          <a:prstGeom prst="bentConnector3">
            <a:avLst>
              <a:gd name="adj1" fmla="val 84174"/>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2" name="Connector: Elbow 91">
            <a:extLst>
              <a:ext uri="{FF2B5EF4-FFF2-40B4-BE49-F238E27FC236}">
                <a16:creationId xmlns:a16="http://schemas.microsoft.com/office/drawing/2014/main" id="{97E86C4B-E83F-4E6D-9936-5E01C756A4AF}"/>
              </a:ext>
            </a:extLst>
          </p:cNvPr>
          <p:cNvCxnSpPr>
            <a:stCxn id="13" idx="2"/>
          </p:cNvCxnSpPr>
          <p:nvPr/>
        </p:nvCxnSpPr>
        <p:spPr>
          <a:xfrm rot="5400000">
            <a:off x="7989093" y="1212738"/>
            <a:ext cx="1128715" cy="2324098"/>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4" name="Straight Arrow Connector 93">
            <a:extLst>
              <a:ext uri="{FF2B5EF4-FFF2-40B4-BE49-F238E27FC236}">
                <a16:creationId xmlns:a16="http://schemas.microsoft.com/office/drawing/2014/main" id="{DA7FE3DD-9C37-4AA2-8B72-6C31E01AF9E7}"/>
              </a:ext>
            </a:extLst>
          </p:cNvPr>
          <p:cNvCxnSpPr/>
          <p:nvPr/>
        </p:nvCxnSpPr>
        <p:spPr>
          <a:xfrm flipH="1">
            <a:off x="4005943" y="3831771"/>
            <a:ext cx="209005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8" name="Straight Arrow Connector 97">
            <a:extLst>
              <a:ext uri="{FF2B5EF4-FFF2-40B4-BE49-F238E27FC236}">
                <a16:creationId xmlns:a16="http://schemas.microsoft.com/office/drawing/2014/main" id="{E238F95F-FE5C-4B96-A7C0-898FC37A57CD}"/>
              </a:ext>
            </a:extLst>
          </p:cNvPr>
          <p:cNvCxnSpPr/>
          <p:nvPr/>
        </p:nvCxnSpPr>
        <p:spPr>
          <a:xfrm flipH="1">
            <a:off x="4005943" y="6760030"/>
            <a:ext cx="166551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0" name="Connector: Elbow 99">
            <a:extLst>
              <a:ext uri="{FF2B5EF4-FFF2-40B4-BE49-F238E27FC236}">
                <a16:creationId xmlns:a16="http://schemas.microsoft.com/office/drawing/2014/main" id="{2F467963-8A5E-4192-9996-0E50F4FFA8AF}"/>
              </a:ext>
            </a:extLst>
          </p:cNvPr>
          <p:cNvCxnSpPr/>
          <p:nvPr/>
        </p:nvCxnSpPr>
        <p:spPr>
          <a:xfrm rot="5400000">
            <a:off x="4486784" y="5150815"/>
            <a:ext cx="2793889" cy="424541"/>
          </a:xfrm>
          <a:prstGeom prst="bentConnector3">
            <a:avLst>
              <a:gd name="adj1" fmla="val -1041"/>
            </a:avLst>
          </a:prstGeom>
        </p:spPr>
        <p:style>
          <a:lnRef idx="1">
            <a:schemeClr val="accent1"/>
          </a:lnRef>
          <a:fillRef idx="0">
            <a:schemeClr val="accent1"/>
          </a:fillRef>
          <a:effectRef idx="0">
            <a:schemeClr val="accent1"/>
          </a:effectRef>
          <a:fontRef idx="minor">
            <a:schemeClr val="tx1"/>
          </a:fontRef>
        </p:style>
      </p:cxnSp>
      <p:cxnSp>
        <p:nvCxnSpPr>
          <p:cNvPr id="119" name="Straight Connector 118">
            <a:extLst>
              <a:ext uri="{FF2B5EF4-FFF2-40B4-BE49-F238E27FC236}">
                <a16:creationId xmlns:a16="http://schemas.microsoft.com/office/drawing/2014/main" id="{43699F1B-1462-450B-B7DD-D0292D0C2AB9}"/>
              </a:ext>
            </a:extLst>
          </p:cNvPr>
          <p:cNvCxnSpPr/>
          <p:nvPr/>
        </p:nvCxnSpPr>
        <p:spPr>
          <a:xfrm>
            <a:off x="2525486" y="3987575"/>
            <a:ext cx="38099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3" name="Connector: Elbow 122">
            <a:extLst>
              <a:ext uri="{FF2B5EF4-FFF2-40B4-BE49-F238E27FC236}">
                <a16:creationId xmlns:a16="http://schemas.microsoft.com/office/drawing/2014/main" id="{DC718554-2B6A-41E1-9F22-784B21C13EC2}"/>
              </a:ext>
            </a:extLst>
          </p:cNvPr>
          <p:cNvCxnSpPr>
            <a:endCxn id="7" idx="1"/>
          </p:cNvCxnSpPr>
          <p:nvPr/>
        </p:nvCxnSpPr>
        <p:spPr>
          <a:xfrm rot="5400000" flipH="1" flipV="1">
            <a:off x="1864179" y="2879954"/>
            <a:ext cx="1768929" cy="446315"/>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9" name="Connector: Curved 128">
            <a:extLst>
              <a:ext uri="{FF2B5EF4-FFF2-40B4-BE49-F238E27FC236}">
                <a16:creationId xmlns:a16="http://schemas.microsoft.com/office/drawing/2014/main" id="{5E7B7BDC-6568-43EC-9DB3-BE7CCF7ED46B}"/>
              </a:ext>
            </a:extLst>
          </p:cNvPr>
          <p:cNvCxnSpPr/>
          <p:nvPr/>
        </p:nvCxnSpPr>
        <p:spPr>
          <a:xfrm rot="16200000" flipV="1">
            <a:off x="2596242" y="5513615"/>
            <a:ext cx="315686" cy="304797"/>
          </a:xfrm>
          <a:prstGeom prst="curvedConnector3">
            <a:avLst/>
          </a:prstGeom>
        </p:spPr>
        <p:style>
          <a:lnRef idx="1">
            <a:schemeClr val="accent1"/>
          </a:lnRef>
          <a:fillRef idx="0">
            <a:schemeClr val="accent1"/>
          </a:fillRef>
          <a:effectRef idx="0">
            <a:schemeClr val="accent1"/>
          </a:effectRef>
          <a:fontRef idx="minor">
            <a:schemeClr val="tx1"/>
          </a:fontRef>
        </p:style>
      </p:cxnSp>
      <p:cxnSp>
        <p:nvCxnSpPr>
          <p:cNvPr id="131" name="Connector: Curved 130">
            <a:extLst>
              <a:ext uri="{FF2B5EF4-FFF2-40B4-BE49-F238E27FC236}">
                <a16:creationId xmlns:a16="http://schemas.microsoft.com/office/drawing/2014/main" id="{28EB70D8-DA51-4CC7-A07B-63C86EF0BDA3}"/>
              </a:ext>
            </a:extLst>
          </p:cNvPr>
          <p:cNvCxnSpPr/>
          <p:nvPr/>
        </p:nvCxnSpPr>
        <p:spPr>
          <a:xfrm flipV="1">
            <a:off x="2601686" y="5237900"/>
            <a:ext cx="304797" cy="270270"/>
          </a:xfrm>
          <a:prstGeom prst="curvedConnector3">
            <a:avLst/>
          </a:prstGeom>
          <a:ln>
            <a:tailEnd type="triangle"/>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D9DEBFFF-CB6B-42DF-B3CB-B51C21D043B9}"/>
              </a:ext>
            </a:extLst>
          </p:cNvPr>
          <p:cNvSpPr txBox="1"/>
          <p:nvPr/>
        </p:nvSpPr>
        <p:spPr>
          <a:xfrm>
            <a:off x="2079167" y="1168174"/>
            <a:ext cx="489860" cy="369332"/>
          </a:xfrm>
          <a:prstGeom prst="rect">
            <a:avLst/>
          </a:prstGeom>
          <a:noFill/>
        </p:spPr>
        <p:txBody>
          <a:bodyPr wrap="square" rtlCol="0">
            <a:spAutoFit/>
          </a:bodyPr>
          <a:lstStyle/>
          <a:p>
            <a:r>
              <a:rPr lang="en-US" dirty="0"/>
              <a:t>E</a:t>
            </a:r>
          </a:p>
        </p:txBody>
      </p:sp>
      <p:sp>
        <p:nvSpPr>
          <p:cNvPr id="42" name="TextBox 41">
            <a:extLst>
              <a:ext uri="{FF2B5EF4-FFF2-40B4-BE49-F238E27FC236}">
                <a16:creationId xmlns:a16="http://schemas.microsoft.com/office/drawing/2014/main" id="{9B2DEB7F-DE63-4176-8DE3-97E73F866BAB}"/>
              </a:ext>
            </a:extLst>
          </p:cNvPr>
          <p:cNvSpPr txBox="1"/>
          <p:nvPr/>
        </p:nvSpPr>
        <p:spPr>
          <a:xfrm>
            <a:off x="2035627" y="1984603"/>
            <a:ext cx="489860" cy="369332"/>
          </a:xfrm>
          <a:prstGeom prst="rect">
            <a:avLst/>
          </a:prstGeom>
          <a:noFill/>
        </p:spPr>
        <p:txBody>
          <a:bodyPr wrap="square" rtlCol="0">
            <a:spAutoFit/>
          </a:bodyPr>
          <a:lstStyle/>
          <a:p>
            <a:r>
              <a:rPr lang="en-US" dirty="0"/>
              <a:t>T</a:t>
            </a:r>
          </a:p>
        </p:txBody>
      </p:sp>
      <p:sp>
        <p:nvSpPr>
          <p:cNvPr id="44" name="TextBox 43">
            <a:extLst>
              <a:ext uri="{FF2B5EF4-FFF2-40B4-BE49-F238E27FC236}">
                <a16:creationId xmlns:a16="http://schemas.microsoft.com/office/drawing/2014/main" id="{D15E09DF-1879-4645-92FF-2A9659258EFB}"/>
              </a:ext>
            </a:extLst>
          </p:cNvPr>
          <p:cNvSpPr txBox="1"/>
          <p:nvPr/>
        </p:nvSpPr>
        <p:spPr>
          <a:xfrm>
            <a:off x="2035625" y="2855463"/>
            <a:ext cx="489860" cy="369332"/>
          </a:xfrm>
          <a:prstGeom prst="rect">
            <a:avLst/>
          </a:prstGeom>
          <a:noFill/>
        </p:spPr>
        <p:txBody>
          <a:bodyPr wrap="square" rtlCol="0">
            <a:spAutoFit/>
          </a:bodyPr>
          <a:lstStyle/>
          <a:p>
            <a:r>
              <a:rPr lang="en-US" dirty="0"/>
              <a:t>F</a:t>
            </a:r>
          </a:p>
        </p:txBody>
      </p:sp>
      <p:sp>
        <p:nvSpPr>
          <p:cNvPr id="45" name="TextBox 44">
            <a:extLst>
              <a:ext uri="{FF2B5EF4-FFF2-40B4-BE49-F238E27FC236}">
                <a16:creationId xmlns:a16="http://schemas.microsoft.com/office/drawing/2014/main" id="{87AB38CD-15D3-44D9-ABB6-4838097153D0}"/>
              </a:ext>
            </a:extLst>
          </p:cNvPr>
          <p:cNvSpPr txBox="1"/>
          <p:nvPr/>
        </p:nvSpPr>
        <p:spPr>
          <a:xfrm>
            <a:off x="2438395" y="3922259"/>
            <a:ext cx="489860" cy="369332"/>
          </a:xfrm>
          <a:prstGeom prst="rect">
            <a:avLst/>
          </a:prstGeom>
          <a:noFill/>
        </p:spPr>
        <p:txBody>
          <a:bodyPr wrap="square" rtlCol="0">
            <a:spAutoFit/>
          </a:bodyPr>
          <a:lstStyle/>
          <a:p>
            <a:r>
              <a:rPr lang="en-US" dirty="0"/>
              <a:t>T</a:t>
            </a:r>
          </a:p>
        </p:txBody>
      </p:sp>
      <p:sp>
        <p:nvSpPr>
          <p:cNvPr id="54" name="TextBox 53">
            <a:extLst>
              <a:ext uri="{FF2B5EF4-FFF2-40B4-BE49-F238E27FC236}">
                <a16:creationId xmlns:a16="http://schemas.microsoft.com/office/drawing/2014/main" id="{65D3783C-173C-4BD4-B6D6-396C4C88AA64}"/>
              </a:ext>
            </a:extLst>
          </p:cNvPr>
          <p:cNvSpPr txBox="1"/>
          <p:nvPr/>
        </p:nvSpPr>
        <p:spPr>
          <a:xfrm>
            <a:off x="2340424" y="5457145"/>
            <a:ext cx="489860" cy="369332"/>
          </a:xfrm>
          <a:prstGeom prst="rect">
            <a:avLst/>
          </a:prstGeom>
          <a:noFill/>
        </p:spPr>
        <p:txBody>
          <a:bodyPr wrap="square" rtlCol="0">
            <a:spAutoFit/>
          </a:bodyPr>
          <a:lstStyle/>
          <a:p>
            <a:r>
              <a:rPr lang="en-US" dirty="0"/>
              <a:t>(</a:t>
            </a:r>
          </a:p>
        </p:txBody>
      </p:sp>
      <p:sp>
        <p:nvSpPr>
          <p:cNvPr id="56" name="TextBox 55">
            <a:extLst>
              <a:ext uri="{FF2B5EF4-FFF2-40B4-BE49-F238E27FC236}">
                <a16:creationId xmlns:a16="http://schemas.microsoft.com/office/drawing/2014/main" id="{706F3239-92B1-4D0E-8B8A-A6B25EC604E1}"/>
              </a:ext>
            </a:extLst>
          </p:cNvPr>
          <p:cNvSpPr txBox="1"/>
          <p:nvPr/>
        </p:nvSpPr>
        <p:spPr>
          <a:xfrm>
            <a:off x="1611081" y="6164717"/>
            <a:ext cx="489860" cy="369332"/>
          </a:xfrm>
          <a:prstGeom prst="rect">
            <a:avLst/>
          </a:prstGeom>
          <a:noFill/>
        </p:spPr>
        <p:txBody>
          <a:bodyPr wrap="square" rtlCol="0">
            <a:spAutoFit/>
          </a:bodyPr>
          <a:lstStyle/>
          <a:p>
            <a:r>
              <a:rPr lang="en-US" dirty="0"/>
              <a:t>id</a:t>
            </a:r>
          </a:p>
        </p:txBody>
      </p:sp>
      <p:sp>
        <p:nvSpPr>
          <p:cNvPr id="57" name="TextBox 56">
            <a:extLst>
              <a:ext uri="{FF2B5EF4-FFF2-40B4-BE49-F238E27FC236}">
                <a16:creationId xmlns:a16="http://schemas.microsoft.com/office/drawing/2014/main" id="{FEAC4FBE-2337-45BC-8606-E691208A3E91}"/>
              </a:ext>
            </a:extLst>
          </p:cNvPr>
          <p:cNvSpPr txBox="1"/>
          <p:nvPr/>
        </p:nvSpPr>
        <p:spPr>
          <a:xfrm>
            <a:off x="5736761" y="6110289"/>
            <a:ext cx="489860" cy="369332"/>
          </a:xfrm>
          <a:prstGeom prst="rect">
            <a:avLst/>
          </a:prstGeom>
          <a:noFill/>
        </p:spPr>
        <p:txBody>
          <a:bodyPr wrap="square" rtlCol="0">
            <a:spAutoFit/>
          </a:bodyPr>
          <a:lstStyle/>
          <a:p>
            <a:r>
              <a:rPr lang="en-US" dirty="0"/>
              <a:t>id</a:t>
            </a:r>
          </a:p>
        </p:txBody>
      </p:sp>
      <p:sp>
        <p:nvSpPr>
          <p:cNvPr id="59" name="TextBox 58">
            <a:extLst>
              <a:ext uri="{FF2B5EF4-FFF2-40B4-BE49-F238E27FC236}">
                <a16:creationId xmlns:a16="http://schemas.microsoft.com/office/drawing/2014/main" id="{F286C3F4-9250-477D-B3D6-9916DE60AFFC}"/>
              </a:ext>
            </a:extLst>
          </p:cNvPr>
          <p:cNvSpPr txBox="1"/>
          <p:nvPr/>
        </p:nvSpPr>
        <p:spPr>
          <a:xfrm>
            <a:off x="4321619" y="6121175"/>
            <a:ext cx="489860" cy="369332"/>
          </a:xfrm>
          <a:prstGeom prst="rect">
            <a:avLst/>
          </a:prstGeom>
          <a:noFill/>
        </p:spPr>
        <p:txBody>
          <a:bodyPr wrap="square" rtlCol="0">
            <a:spAutoFit/>
          </a:bodyPr>
          <a:lstStyle/>
          <a:p>
            <a:r>
              <a:rPr lang="en-US" dirty="0"/>
              <a:t>id</a:t>
            </a:r>
          </a:p>
        </p:txBody>
      </p:sp>
      <p:sp>
        <p:nvSpPr>
          <p:cNvPr id="60" name="TextBox 59">
            <a:extLst>
              <a:ext uri="{FF2B5EF4-FFF2-40B4-BE49-F238E27FC236}">
                <a16:creationId xmlns:a16="http://schemas.microsoft.com/office/drawing/2014/main" id="{CB7E27E8-A0D1-4FC4-89CD-241BDC50CF02}"/>
              </a:ext>
            </a:extLst>
          </p:cNvPr>
          <p:cNvSpPr txBox="1"/>
          <p:nvPr/>
        </p:nvSpPr>
        <p:spPr>
          <a:xfrm>
            <a:off x="7946559" y="4945513"/>
            <a:ext cx="489860" cy="369332"/>
          </a:xfrm>
          <a:prstGeom prst="rect">
            <a:avLst/>
          </a:prstGeom>
          <a:noFill/>
        </p:spPr>
        <p:txBody>
          <a:bodyPr wrap="square" rtlCol="0">
            <a:spAutoFit/>
          </a:bodyPr>
          <a:lstStyle/>
          <a:p>
            <a:r>
              <a:rPr lang="en-US" dirty="0"/>
              <a:t>)</a:t>
            </a:r>
          </a:p>
        </p:txBody>
      </p:sp>
      <p:sp>
        <p:nvSpPr>
          <p:cNvPr id="61" name="TextBox 60">
            <a:extLst>
              <a:ext uri="{FF2B5EF4-FFF2-40B4-BE49-F238E27FC236}">
                <a16:creationId xmlns:a16="http://schemas.microsoft.com/office/drawing/2014/main" id="{D042B658-6DE6-4475-877F-6A4168B9FE3D}"/>
              </a:ext>
            </a:extLst>
          </p:cNvPr>
          <p:cNvSpPr txBox="1"/>
          <p:nvPr/>
        </p:nvSpPr>
        <p:spPr>
          <a:xfrm>
            <a:off x="8512618" y="3443281"/>
            <a:ext cx="489860" cy="369332"/>
          </a:xfrm>
          <a:prstGeom prst="rect">
            <a:avLst/>
          </a:prstGeom>
          <a:noFill/>
        </p:spPr>
        <p:txBody>
          <a:bodyPr wrap="square" rtlCol="0">
            <a:spAutoFit/>
          </a:bodyPr>
          <a:lstStyle/>
          <a:p>
            <a:r>
              <a:rPr lang="en-US" dirty="0"/>
              <a:t>F</a:t>
            </a:r>
          </a:p>
        </p:txBody>
      </p:sp>
      <p:sp>
        <p:nvSpPr>
          <p:cNvPr id="62" name="TextBox 61">
            <a:extLst>
              <a:ext uri="{FF2B5EF4-FFF2-40B4-BE49-F238E27FC236}">
                <a16:creationId xmlns:a16="http://schemas.microsoft.com/office/drawing/2014/main" id="{5874C053-6B00-4DD5-96FB-A83EFB74C77B}"/>
              </a:ext>
            </a:extLst>
          </p:cNvPr>
          <p:cNvSpPr txBox="1"/>
          <p:nvPr/>
        </p:nvSpPr>
        <p:spPr>
          <a:xfrm>
            <a:off x="7913903" y="4052882"/>
            <a:ext cx="489860" cy="369332"/>
          </a:xfrm>
          <a:prstGeom prst="rect">
            <a:avLst/>
          </a:prstGeom>
          <a:noFill/>
        </p:spPr>
        <p:txBody>
          <a:bodyPr wrap="square" rtlCol="0">
            <a:spAutoFit/>
          </a:bodyPr>
          <a:lstStyle/>
          <a:p>
            <a:r>
              <a:rPr lang="en-US" dirty="0"/>
              <a:t>+</a:t>
            </a:r>
          </a:p>
        </p:txBody>
      </p:sp>
      <p:sp>
        <p:nvSpPr>
          <p:cNvPr id="63" name="TextBox 62">
            <a:extLst>
              <a:ext uri="{FF2B5EF4-FFF2-40B4-BE49-F238E27FC236}">
                <a16:creationId xmlns:a16="http://schemas.microsoft.com/office/drawing/2014/main" id="{D17AF65D-0DAB-48AB-ABE6-4D47F2764FCE}"/>
              </a:ext>
            </a:extLst>
          </p:cNvPr>
          <p:cNvSpPr txBox="1"/>
          <p:nvPr/>
        </p:nvSpPr>
        <p:spPr>
          <a:xfrm>
            <a:off x="9405246" y="2136997"/>
            <a:ext cx="489860" cy="369332"/>
          </a:xfrm>
          <a:prstGeom prst="rect">
            <a:avLst/>
          </a:prstGeom>
          <a:noFill/>
        </p:spPr>
        <p:txBody>
          <a:bodyPr wrap="square" rtlCol="0">
            <a:spAutoFit/>
          </a:bodyPr>
          <a:lstStyle/>
          <a:p>
            <a:r>
              <a:rPr lang="en-US" dirty="0"/>
              <a:t>*</a:t>
            </a:r>
          </a:p>
        </p:txBody>
      </p:sp>
      <p:sp>
        <p:nvSpPr>
          <p:cNvPr id="64" name="TextBox 63">
            <a:extLst>
              <a:ext uri="{FF2B5EF4-FFF2-40B4-BE49-F238E27FC236}">
                <a16:creationId xmlns:a16="http://schemas.microsoft.com/office/drawing/2014/main" id="{C3CD090E-935B-4119-9791-D31A9B415709}"/>
              </a:ext>
            </a:extLst>
          </p:cNvPr>
          <p:cNvSpPr txBox="1"/>
          <p:nvPr/>
        </p:nvSpPr>
        <p:spPr>
          <a:xfrm>
            <a:off x="7924789" y="1255251"/>
            <a:ext cx="489860" cy="369332"/>
          </a:xfrm>
          <a:prstGeom prst="rect">
            <a:avLst/>
          </a:prstGeom>
          <a:noFill/>
        </p:spPr>
        <p:txBody>
          <a:bodyPr wrap="square" rtlCol="0">
            <a:spAutoFit/>
          </a:bodyPr>
          <a:lstStyle/>
          <a:p>
            <a:r>
              <a:rPr lang="en-US" dirty="0"/>
              <a:t>T</a:t>
            </a:r>
          </a:p>
        </p:txBody>
      </p:sp>
      <p:sp>
        <p:nvSpPr>
          <p:cNvPr id="65" name="TextBox 64">
            <a:extLst>
              <a:ext uri="{FF2B5EF4-FFF2-40B4-BE49-F238E27FC236}">
                <a16:creationId xmlns:a16="http://schemas.microsoft.com/office/drawing/2014/main" id="{47FED718-42E4-44E7-80BD-C5569D5C2020}"/>
              </a:ext>
            </a:extLst>
          </p:cNvPr>
          <p:cNvSpPr txBox="1"/>
          <p:nvPr/>
        </p:nvSpPr>
        <p:spPr>
          <a:xfrm>
            <a:off x="4626420" y="656536"/>
            <a:ext cx="489860" cy="369332"/>
          </a:xfrm>
          <a:prstGeom prst="rect">
            <a:avLst/>
          </a:prstGeom>
          <a:noFill/>
        </p:spPr>
        <p:txBody>
          <a:bodyPr wrap="square" rtlCol="0">
            <a:spAutoFit/>
          </a:bodyPr>
          <a:lstStyle/>
          <a:p>
            <a:r>
              <a:rPr lang="en-US" dirty="0"/>
              <a:t>+</a:t>
            </a:r>
          </a:p>
        </p:txBody>
      </p:sp>
      <p:sp>
        <p:nvSpPr>
          <p:cNvPr id="66" name="TextBox 65">
            <a:extLst>
              <a:ext uri="{FF2B5EF4-FFF2-40B4-BE49-F238E27FC236}">
                <a16:creationId xmlns:a16="http://schemas.microsoft.com/office/drawing/2014/main" id="{36F2C5F8-24C8-4771-AC18-A5AD6EEDA4C8}"/>
              </a:ext>
            </a:extLst>
          </p:cNvPr>
          <p:cNvSpPr txBox="1"/>
          <p:nvPr/>
        </p:nvSpPr>
        <p:spPr>
          <a:xfrm>
            <a:off x="5638791" y="1505620"/>
            <a:ext cx="489860" cy="369332"/>
          </a:xfrm>
          <a:prstGeom prst="rect">
            <a:avLst/>
          </a:prstGeom>
          <a:noFill/>
        </p:spPr>
        <p:txBody>
          <a:bodyPr wrap="square" rtlCol="0">
            <a:spAutoFit/>
          </a:bodyPr>
          <a:lstStyle/>
          <a:p>
            <a:r>
              <a:rPr lang="en-US" dirty="0"/>
              <a:t>(</a:t>
            </a:r>
          </a:p>
        </p:txBody>
      </p:sp>
      <p:sp>
        <p:nvSpPr>
          <p:cNvPr id="67" name="TextBox 66">
            <a:extLst>
              <a:ext uri="{FF2B5EF4-FFF2-40B4-BE49-F238E27FC236}">
                <a16:creationId xmlns:a16="http://schemas.microsoft.com/office/drawing/2014/main" id="{01E93F54-1118-42E5-8617-0CF022B2B39C}"/>
              </a:ext>
            </a:extLst>
          </p:cNvPr>
          <p:cNvSpPr txBox="1"/>
          <p:nvPr/>
        </p:nvSpPr>
        <p:spPr>
          <a:xfrm>
            <a:off x="4865905" y="1059305"/>
            <a:ext cx="489860" cy="369332"/>
          </a:xfrm>
          <a:prstGeom prst="rect">
            <a:avLst/>
          </a:prstGeom>
          <a:noFill/>
        </p:spPr>
        <p:txBody>
          <a:bodyPr wrap="square" rtlCol="0">
            <a:spAutoFit/>
          </a:bodyPr>
          <a:lstStyle/>
          <a:p>
            <a:r>
              <a:rPr lang="en-US" dirty="0"/>
              <a:t>F</a:t>
            </a:r>
          </a:p>
        </p:txBody>
      </p:sp>
      <p:sp>
        <p:nvSpPr>
          <p:cNvPr id="68" name="TextBox 67">
            <a:extLst>
              <a:ext uri="{FF2B5EF4-FFF2-40B4-BE49-F238E27FC236}">
                <a16:creationId xmlns:a16="http://schemas.microsoft.com/office/drawing/2014/main" id="{2DCBD12D-421C-4E71-8139-486CC08186B0}"/>
              </a:ext>
            </a:extLst>
          </p:cNvPr>
          <p:cNvSpPr txBox="1"/>
          <p:nvPr/>
        </p:nvSpPr>
        <p:spPr>
          <a:xfrm>
            <a:off x="5040077" y="2169649"/>
            <a:ext cx="489860" cy="369332"/>
          </a:xfrm>
          <a:prstGeom prst="rect">
            <a:avLst/>
          </a:prstGeom>
          <a:noFill/>
        </p:spPr>
        <p:txBody>
          <a:bodyPr wrap="square" rtlCol="0">
            <a:spAutoFit/>
          </a:bodyPr>
          <a:lstStyle/>
          <a:p>
            <a:r>
              <a:rPr lang="en-US" dirty="0"/>
              <a:t>*</a:t>
            </a:r>
          </a:p>
        </p:txBody>
      </p:sp>
      <p:sp>
        <p:nvSpPr>
          <p:cNvPr id="69" name="TextBox 68">
            <a:extLst>
              <a:ext uri="{FF2B5EF4-FFF2-40B4-BE49-F238E27FC236}">
                <a16:creationId xmlns:a16="http://schemas.microsoft.com/office/drawing/2014/main" id="{E41711E2-4674-4262-810B-4DE4A0FC6C64}"/>
              </a:ext>
            </a:extLst>
          </p:cNvPr>
          <p:cNvSpPr txBox="1"/>
          <p:nvPr/>
        </p:nvSpPr>
        <p:spPr>
          <a:xfrm>
            <a:off x="5181591" y="3486821"/>
            <a:ext cx="489860" cy="369332"/>
          </a:xfrm>
          <a:prstGeom prst="rect">
            <a:avLst/>
          </a:prstGeom>
          <a:noFill/>
        </p:spPr>
        <p:txBody>
          <a:bodyPr wrap="square" rtlCol="0">
            <a:spAutoFit/>
          </a:bodyPr>
          <a:lstStyle/>
          <a:p>
            <a:r>
              <a:rPr lang="en-US" dirty="0"/>
              <a:t>(</a:t>
            </a:r>
          </a:p>
        </p:txBody>
      </p:sp>
      <p:sp>
        <p:nvSpPr>
          <p:cNvPr id="70" name="TextBox 69">
            <a:extLst>
              <a:ext uri="{FF2B5EF4-FFF2-40B4-BE49-F238E27FC236}">
                <a16:creationId xmlns:a16="http://schemas.microsoft.com/office/drawing/2014/main" id="{BFC435A8-09EA-40E4-BDE6-D0C7BCBB8C7E}"/>
              </a:ext>
            </a:extLst>
          </p:cNvPr>
          <p:cNvSpPr txBox="1"/>
          <p:nvPr/>
        </p:nvSpPr>
        <p:spPr>
          <a:xfrm>
            <a:off x="1491337" y="4804001"/>
            <a:ext cx="489860" cy="369332"/>
          </a:xfrm>
          <a:prstGeom prst="rect">
            <a:avLst/>
          </a:prstGeom>
          <a:noFill/>
        </p:spPr>
        <p:txBody>
          <a:bodyPr wrap="square" rtlCol="0">
            <a:spAutoFit/>
          </a:bodyPr>
          <a:lstStyle/>
          <a:p>
            <a:r>
              <a:rPr lang="en-US" dirty="0"/>
              <a:t>(</a:t>
            </a:r>
          </a:p>
        </p:txBody>
      </p:sp>
      <p:sp>
        <p:nvSpPr>
          <p:cNvPr id="71" name="TextBox 70">
            <a:extLst>
              <a:ext uri="{FF2B5EF4-FFF2-40B4-BE49-F238E27FC236}">
                <a16:creationId xmlns:a16="http://schemas.microsoft.com/office/drawing/2014/main" id="{DECB8E08-94E0-4FB5-AA95-8C0201C9F3BF}"/>
              </a:ext>
            </a:extLst>
          </p:cNvPr>
          <p:cNvSpPr txBox="1"/>
          <p:nvPr/>
        </p:nvSpPr>
        <p:spPr>
          <a:xfrm>
            <a:off x="4321619" y="4488307"/>
            <a:ext cx="489860" cy="369332"/>
          </a:xfrm>
          <a:prstGeom prst="rect">
            <a:avLst/>
          </a:prstGeom>
          <a:noFill/>
        </p:spPr>
        <p:txBody>
          <a:bodyPr wrap="square" rtlCol="0">
            <a:spAutoFit/>
          </a:bodyPr>
          <a:lstStyle/>
          <a:p>
            <a:r>
              <a:rPr lang="en-US" dirty="0"/>
              <a:t>E</a:t>
            </a:r>
          </a:p>
        </p:txBody>
      </p:sp>
    </p:spTree>
    <p:extLst>
      <p:ext uri="{BB962C8B-B14F-4D97-AF65-F5344CB8AC3E}">
        <p14:creationId xmlns:p14="http://schemas.microsoft.com/office/powerpoint/2010/main" val="37216098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0F53B3-3F76-4458-BD0C-EE405AC86F7A}"/>
              </a:ext>
            </a:extLst>
          </p:cNvPr>
          <p:cNvSpPr>
            <a:spLocks noGrp="1"/>
          </p:cNvSpPr>
          <p:nvPr>
            <p:ph type="title"/>
          </p:nvPr>
        </p:nvSpPr>
        <p:spPr/>
        <p:txBody>
          <a:bodyPr/>
          <a:lstStyle/>
          <a:p>
            <a:r>
              <a:rPr lang="en-US" dirty="0"/>
              <a:t>SLR(1) parsing</a:t>
            </a:r>
          </a:p>
        </p:txBody>
      </p:sp>
      <p:graphicFrame>
        <p:nvGraphicFramePr>
          <p:cNvPr id="5" name="Content Placeholder 4">
            <a:extLst>
              <a:ext uri="{FF2B5EF4-FFF2-40B4-BE49-F238E27FC236}">
                <a16:creationId xmlns:a16="http://schemas.microsoft.com/office/drawing/2014/main" id="{91BF4FE3-9C91-4AFD-9F72-056F8E9D3F1B}"/>
              </a:ext>
            </a:extLst>
          </p:cNvPr>
          <p:cNvGraphicFramePr>
            <a:graphicFrameLocks noGrp="1"/>
          </p:cNvGraphicFramePr>
          <p:nvPr>
            <p:ph sz="half" idx="1"/>
          </p:nvPr>
        </p:nvGraphicFramePr>
        <p:xfrm>
          <a:off x="838200" y="1825625"/>
          <a:ext cx="5181600" cy="4450080"/>
        </p:xfrm>
        <a:graphic>
          <a:graphicData uri="http://schemas.openxmlformats.org/drawingml/2006/table">
            <a:tbl>
              <a:tblPr firstRow="1" bandRow="1">
                <a:tableStyleId>{5C22544A-7EE6-4342-B048-85BDC9FD1C3A}</a:tableStyleId>
              </a:tblPr>
              <a:tblGrid>
                <a:gridCol w="990600">
                  <a:extLst>
                    <a:ext uri="{9D8B030D-6E8A-4147-A177-3AD203B41FA5}">
                      <a16:colId xmlns:a16="http://schemas.microsoft.com/office/drawing/2014/main" val="31243112"/>
                    </a:ext>
                  </a:extLst>
                </a:gridCol>
                <a:gridCol w="1262743">
                  <a:extLst>
                    <a:ext uri="{9D8B030D-6E8A-4147-A177-3AD203B41FA5}">
                      <a16:colId xmlns:a16="http://schemas.microsoft.com/office/drawing/2014/main" val="1879193399"/>
                    </a:ext>
                  </a:extLst>
                </a:gridCol>
                <a:gridCol w="1077686">
                  <a:extLst>
                    <a:ext uri="{9D8B030D-6E8A-4147-A177-3AD203B41FA5}">
                      <a16:colId xmlns:a16="http://schemas.microsoft.com/office/drawing/2014/main" val="2374264379"/>
                    </a:ext>
                  </a:extLst>
                </a:gridCol>
                <a:gridCol w="1850571">
                  <a:extLst>
                    <a:ext uri="{9D8B030D-6E8A-4147-A177-3AD203B41FA5}">
                      <a16:colId xmlns:a16="http://schemas.microsoft.com/office/drawing/2014/main" val="1319918246"/>
                    </a:ext>
                  </a:extLst>
                </a:gridCol>
              </a:tblGrid>
              <a:tr h="370840">
                <a:tc>
                  <a:txBody>
                    <a:bodyPr/>
                    <a:lstStyle/>
                    <a:p>
                      <a:r>
                        <a:rPr lang="en-US" dirty="0"/>
                        <a:t>STATE</a:t>
                      </a:r>
                    </a:p>
                  </a:txBody>
                  <a:tcPr/>
                </a:tc>
                <a:tc>
                  <a:txBody>
                    <a:bodyPr/>
                    <a:lstStyle/>
                    <a:p>
                      <a:r>
                        <a:rPr lang="en-US" dirty="0"/>
                        <a:t>STACK</a:t>
                      </a:r>
                    </a:p>
                  </a:txBody>
                  <a:tcPr/>
                </a:tc>
                <a:tc>
                  <a:txBody>
                    <a:bodyPr/>
                    <a:lstStyle/>
                    <a:p>
                      <a:r>
                        <a:rPr lang="en-US" dirty="0"/>
                        <a:t>INPUT</a:t>
                      </a:r>
                    </a:p>
                  </a:txBody>
                  <a:tcPr/>
                </a:tc>
                <a:tc>
                  <a:txBody>
                    <a:bodyPr/>
                    <a:lstStyle/>
                    <a:p>
                      <a:r>
                        <a:rPr lang="en-US" dirty="0"/>
                        <a:t>ACTION</a:t>
                      </a:r>
                    </a:p>
                  </a:txBody>
                  <a:tcPr/>
                </a:tc>
                <a:extLst>
                  <a:ext uri="{0D108BD9-81ED-4DB2-BD59-A6C34878D82A}">
                    <a16:rowId xmlns:a16="http://schemas.microsoft.com/office/drawing/2014/main" val="707525380"/>
                  </a:ext>
                </a:extLst>
              </a:tr>
              <a:tr h="370840">
                <a:tc>
                  <a:txBody>
                    <a:bodyPr/>
                    <a:lstStyle/>
                    <a:p>
                      <a:r>
                        <a:rPr lang="en-US" dirty="0"/>
                        <a:t>0</a:t>
                      </a:r>
                    </a:p>
                  </a:txBody>
                  <a:tcPr/>
                </a:tc>
                <a:tc>
                  <a:txBody>
                    <a:bodyPr/>
                    <a:lstStyle/>
                    <a:p>
                      <a:r>
                        <a:rPr lang="en-US" dirty="0"/>
                        <a:t>$</a:t>
                      </a:r>
                    </a:p>
                  </a:txBody>
                  <a:tcPr/>
                </a:tc>
                <a:tc>
                  <a:txBody>
                    <a:bodyPr/>
                    <a:lstStyle/>
                    <a:p>
                      <a:r>
                        <a:rPr lang="en-US" dirty="0"/>
                        <a:t>id * id$</a:t>
                      </a:r>
                    </a:p>
                  </a:txBody>
                  <a:tcPr/>
                </a:tc>
                <a:tc>
                  <a:txBody>
                    <a:bodyPr/>
                    <a:lstStyle/>
                    <a:p>
                      <a:r>
                        <a:rPr lang="en-US" dirty="0"/>
                        <a:t>shift to 5</a:t>
                      </a:r>
                    </a:p>
                  </a:txBody>
                  <a:tcPr/>
                </a:tc>
                <a:extLst>
                  <a:ext uri="{0D108BD9-81ED-4DB2-BD59-A6C34878D82A}">
                    <a16:rowId xmlns:a16="http://schemas.microsoft.com/office/drawing/2014/main" val="459221953"/>
                  </a:ext>
                </a:extLst>
              </a:tr>
              <a:tr h="370840">
                <a:tc>
                  <a:txBody>
                    <a:bodyPr/>
                    <a:lstStyle/>
                    <a:p>
                      <a:r>
                        <a:rPr lang="en-US" dirty="0"/>
                        <a:t>5</a:t>
                      </a:r>
                    </a:p>
                  </a:txBody>
                  <a:tcPr/>
                </a:tc>
                <a:tc>
                  <a:txBody>
                    <a:bodyPr/>
                    <a:lstStyle/>
                    <a:p>
                      <a:r>
                        <a:rPr lang="en-US" dirty="0"/>
                        <a:t>$id</a:t>
                      </a:r>
                    </a:p>
                  </a:txBody>
                  <a:tcPr/>
                </a:tc>
                <a:tc>
                  <a:txBody>
                    <a:bodyPr/>
                    <a:lstStyle/>
                    <a:p>
                      <a:r>
                        <a:rPr lang="en-US" dirty="0"/>
                        <a:t>* id$</a:t>
                      </a:r>
                    </a:p>
                  </a:txBody>
                  <a:tcPr/>
                </a:tc>
                <a:tc>
                  <a:txBody>
                    <a:bodyPr/>
                    <a:lstStyle/>
                    <a:p>
                      <a:r>
                        <a:rPr lang="en-US" dirty="0"/>
                        <a:t>reduce by F </a:t>
                      </a:r>
                      <a:r>
                        <a:rPr lang="en-US" dirty="0">
                          <a:sym typeface="Wingdings" panose="05000000000000000000" pitchFamily="2" charset="2"/>
                        </a:rPr>
                        <a:t> id</a:t>
                      </a:r>
                      <a:endParaRPr lang="en-US" dirty="0"/>
                    </a:p>
                  </a:txBody>
                  <a:tcPr/>
                </a:tc>
                <a:extLst>
                  <a:ext uri="{0D108BD9-81ED-4DB2-BD59-A6C34878D82A}">
                    <a16:rowId xmlns:a16="http://schemas.microsoft.com/office/drawing/2014/main" val="1185313117"/>
                  </a:ext>
                </a:extLst>
              </a:tr>
              <a:tr h="370840">
                <a:tc>
                  <a:txBody>
                    <a:bodyPr/>
                    <a:lstStyle/>
                    <a:p>
                      <a:endParaRPr lang="en-US" dirty="0"/>
                    </a:p>
                  </a:txBody>
                  <a:tcPr/>
                </a:tc>
                <a:tc>
                  <a:txBody>
                    <a:bodyPr/>
                    <a:lstStyle/>
                    <a:p>
                      <a:r>
                        <a:rPr lang="en-US" dirty="0"/>
                        <a:t>$F</a:t>
                      </a:r>
                    </a:p>
                  </a:txBody>
                  <a:tcPr/>
                </a:tc>
                <a:tc>
                  <a:txBody>
                    <a:bodyPr/>
                    <a:lstStyle/>
                    <a:p>
                      <a:r>
                        <a:rPr lang="en-US" dirty="0"/>
                        <a:t>* id$ </a:t>
                      </a:r>
                    </a:p>
                  </a:txBody>
                  <a:tcPr/>
                </a:tc>
                <a:tc>
                  <a:txBody>
                    <a:bodyPr/>
                    <a:lstStyle/>
                    <a:p>
                      <a:endParaRPr lang="en-US" dirty="0"/>
                    </a:p>
                  </a:txBody>
                  <a:tcPr/>
                </a:tc>
                <a:extLst>
                  <a:ext uri="{0D108BD9-81ED-4DB2-BD59-A6C34878D82A}">
                    <a16:rowId xmlns:a16="http://schemas.microsoft.com/office/drawing/2014/main" val="3458264865"/>
                  </a:ext>
                </a:extLst>
              </a:tr>
              <a:tr h="370840">
                <a:tc>
                  <a:txBody>
                    <a:bodyPr/>
                    <a:lstStyle/>
                    <a:p>
                      <a:r>
                        <a:rPr lang="en-US" dirty="0"/>
                        <a:t>0</a:t>
                      </a:r>
                    </a:p>
                  </a:txBody>
                  <a:tcPr/>
                </a:tc>
                <a:tc>
                  <a:txBody>
                    <a:bodyPr/>
                    <a:lstStyle/>
                    <a:p>
                      <a:r>
                        <a:rPr lang="en-US" dirty="0"/>
                        <a:t>$</a:t>
                      </a:r>
                    </a:p>
                  </a:txBody>
                  <a:tcPr/>
                </a:tc>
                <a:tc>
                  <a:txBody>
                    <a:bodyPr/>
                    <a:lstStyle/>
                    <a:p>
                      <a:r>
                        <a:rPr lang="en-US" dirty="0"/>
                        <a:t>F * id$</a:t>
                      </a:r>
                    </a:p>
                  </a:txBody>
                  <a:tcPr/>
                </a:tc>
                <a:tc>
                  <a:txBody>
                    <a:bodyPr/>
                    <a:lstStyle/>
                    <a:p>
                      <a:r>
                        <a:rPr lang="en-US" dirty="0"/>
                        <a:t>shift to 3</a:t>
                      </a:r>
                    </a:p>
                  </a:txBody>
                  <a:tcPr/>
                </a:tc>
                <a:extLst>
                  <a:ext uri="{0D108BD9-81ED-4DB2-BD59-A6C34878D82A}">
                    <a16:rowId xmlns:a16="http://schemas.microsoft.com/office/drawing/2014/main" val="21981379"/>
                  </a:ext>
                </a:extLst>
              </a:tr>
              <a:tr h="370840">
                <a:tc>
                  <a:txBody>
                    <a:bodyPr/>
                    <a:lstStyle/>
                    <a:p>
                      <a:r>
                        <a:rPr lang="en-US" dirty="0"/>
                        <a:t>3</a:t>
                      </a:r>
                    </a:p>
                  </a:txBody>
                  <a:tcPr/>
                </a:tc>
                <a:tc>
                  <a:txBody>
                    <a:bodyPr/>
                    <a:lstStyle/>
                    <a:p>
                      <a:r>
                        <a:rPr lang="en-US" dirty="0"/>
                        <a:t>$F</a:t>
                      </a:r>
                    </a:p>
                  </a:txBody>
                  <a:tcPr/>
                </a:tc>
                <a:tc>
                  <a:txBody>
                    <a:bodyPr/>
                    <a:lstStyle/>
                    <a:p>
                      <a:r>
                        <a:rPr lang="en-US" dirty="0"/>
                        <a:t>* id$</a:t>
                      </a:r>
                    </a:p>
                  </a:txBody>
                  <a:tcPr/>
                </a:tc>
                <a:tc>
                  <a:txBody>
                    <a:bodyPr/>
                    <a:lstStyle/>
                    <a:p>
                      <a:r>
                        <a:rPr lang="en-US" dirty="0"/>
                        <a:t>reduce by T</a:t>
                      </a:r>
                      <a:r>
                        <a:rPr lang="en-US" dirty="0">
                          <a:sym typeface="Wingdings" panose="05000000000000000000" pitchFamily="2" charset="2"/>
                        </a:rPr>
                        <a:t>F</a:t>
                      </a:r>
                      <a:endParaRPr lang="en-US" dirty="0"/>
                    </a:p>
                  </a:txBody>
                  <a:tcPr/>
                </a:tc>
                <a:extLst>
                  <a:ext uri="{0D108BD9-81ED-4DB2-BD59-A6C34878D82A}">
                    <a16:rowId xmlns:a16="http://schemas.microsoft.com/office/drawing/2014/main" val="4120263604"/>
                  </a:ext>
                </a:extLst>
              </a:tr>
              <a:tr h="370840">
                <a:tc>
                  <a:txBody>
                    <a:bodyPr/>
                    <a:lstStyle/>
                    <a:p>
                      <a:endParaRPr lang="en-US" dirty="0"/>
                    </a:p>
                  </a:txBody>
                  <a:tcPr/>
                </a:tc>
                <a:tc>
                  <a:txBody>
                    <a:bodyPr/>
                    <a:lstStyle/>
                    <a:p>
                      <a:r>
                        <a:rPr lang="en-US" dirty="0"/>
                        <a:t>$T</a:t>
                      </a:r>
                    </a:p>
                  </a:txBody>
                  <a:tcPr/>
                </a:tc>
                <a:tc>
                  <a:txBody>
                    <a:bodyPr/>
                    <a:lstStyle/>
                    <a:p>
                      <a:r>
                        <a:rPr lang="en-US" dirty="0"/>
                        <a:t>* id$</a:t>
                      </a:r>
                    </a:p>
                  </a:txBody>
                  <a:tcPr/>
                </a:tc>
                <a:tc>
                  <a:txBody>
                    <a:bodyPr/>
                    <a:lstStyle/>
                    <a:p>
                      <a:endParaRPr lang="en-US" dirty="0"/>
                    </a:p>
                  </a:txBody>
                  <a:tcPr/>
                </a:tc>
                <a:extLst>
                  <a:ext uri="{0D108BD9-81ED-4DB2-BD59-A6C34878D82A}">
                    <a16:rowId xmlns:a16="http://schemas.microsoft.com/office/drawing/2014/main" val="1709625476"/>
                  </a:ext>
                </a:extLst>
              </a:tr>
              <a:tr h="370840">
                <a:tc>
                  <a:txBody>
                    <a:bodyPr/>
                    <a:lstStyle/>
                    <a:p>
                      <a:r>
                        <a:rPr lang="en-US" dirty="0"/>
                        <a:t>0</a:t>
                      </a:r>
                    </a:p>
                  </a:txBody>
                  <a:tcPr/>
                </a:tc>
                <a:tc>
                  <a:txBody>
                    <a:bodyPr/>
                    <a:lstStyle/>
                    <a:p>
                      <a:r>
                        <a:rPr lang="en-US" dirty="0"/>
                        <a:t>$</a:t>
                      </a:r>
                    </a:p>
                  </a:txBody>
                  <a:tcPr/>
                </a:tc>
                <a:tc>
                  <a:txBody>
                    <a:bodyPr/>
                    <a:lstStyle/>
                    <a:p>
                      <a:r>
                        <a:rPr lang="en-US" dirty="0"/>
                        <a:t>T * id$</a:t>
                      </a:r>
                    </a:p>
                  </a:txBody>
                  <a:tcPr/>
                </a:tc>
                <a:tc>
                  <a:txBody>
                    <a:bodyPr/>
                    <a:lstStyle/>
                    <a:p>
                      <a:r>
                        <a:rPr lang="en-US" dirty="0"/>
                        <a:t>shift to 2</a:t>
                      </a:r>
                    </a:p>
                  </a:txBody>
                  <a:tcPr/>
                </a:tc>
                <a:extLst>
                  <a:ext uri="{0D108BD9-81ED-4DB2-BD59-A6C34878D82A}">
                    <a16:rowId xmlns:a16="http://schemas.microsoft.com/office/drawing/2014/main" val="1742229271"/>
                  </a:ext>
                </a:extLst>
              </a:tr>
              <a:tr h="370840">
                <a:tc>
                  <a:txBody>
                    <a:bodyPr/>
                    <a:lstStyle/>
                    <a:p>
                      <a:r>
                        <a:rPr lang="en-US" dirty="0"/>
                        <a:t>2</a:t>
                      </a:r>
                    </a:p>
                  </a:txBody>
                  <a:tcPr/>
                </a:tc>
                <a:tc>
                  <a:txBody>
                    <a:bodyPr/>
                    <a:lstStyle/>
                    <a:p>
                      <a:r>
                        <a:rPr lang="en-US" dirty="0"/>
                        <a:t>$T</a:t>
                      </a:r>
                    </a:p>
                  </a:txBody>
                  <a:tcPr/>
                </a:tc>
                <a:tc>
                  <a:txBody>
                    <a:bodyPr/>
                    <a:lstStyle/>
                    <a:p>
                      <a:r>
                        <a:rPr lang="en-US" dirty="0"/>
                        <a:t>* id$</a:t>
                      </a:r>
                    </a:p>
                  </a:txBody>
                  <a:tcPr/>
                </a:tc>
                <a:tc>
                  <a:txBody>
                    <a:bodyPr/>
                    <a:lstStyle/>
                    <a:p>
                      <a:r>
                        <a:rPr lang="en-US" dirty="0"/>
                        <a:t>shift to 7</a:t>
                      </a:r>
                    </a:p>
                  </a:txBody>
                  <a:tcPr/>
                </a:tc>
                <a:extLst>
                  <a:ext uri="{0D108BD9-81ED-4DB2-BD59-A6C34878D82A}">
                    <a16:rowId xmlns:a16="http://schemas.microsoft.com/office/drawing/2014/main" val="761630814"/>
                  </a:ext>
                </a:extLst>
              </a:tr>
              <a:tr h="370840">
                <a:tc>
                  <a:txBody>
                    <a:bodyPr/>
                    <a:lstStyle/>
                    <a:p>
                      <a:r>
                        <a:rPr lang="en-US" dirty="0"/>
                        <a:t>7</a:t>
                      </a:r>
                    </a:p>
                  </a:txBody>
                  <a:tcPr/>
                </a:tc>
                <a:tc>
                  <a:txBody>
                    <a:bodyPr/>
                    <a:lstStyle/>
                    <a:p>
                      <a:r>
                        <a:rPr lang="en-US" dirty="0"/>
                        <a:t>$T *</a:t>
                      </a:r>
                    </a:p>
                  </a:txBody>
                  <a:tcPr/>
                </a:tc>
                <a:tc>
                  <a:txBody>
                    <a:bodyPr/>
                    <a:lstStyle/>
                    <a:p>
                      <a:r>
                        <a:rPr lang="en-US" dirty="0"/>
                        <a:t>id$</a:t>
                      </a:r>
                    </a:p>
                  </a:txBody>
                  <a:tcPr/>
                </a:tc>
                <a:tc>
                  <a:txBody>
                    <a:bodyPr/>
                    <a:lstStyle/>
                    <a:p>
                      <a:r>
                        <a:rPr lang="en-US" dirty="0"/>
                        <a:t>shift to 5</a:t>
                      </a:r>
                    </a:p>
                  </a:txBody>
                  <a:tcPr/>
                </a:tc>
                <a:extLst>
                  <a:ext uri="{0D108BD9-81ED-4DB2-BD59-A6C34878D82A}">
                    <a16:rowId xmlns:a16="http://schemas.microsoft.com/office/drawing/2014/main" val="3205124568"/>
                  </a:ext>
                </a:extLst>
              </a:tr>
              <a:tr h="370840">
                <a:tc>
                  <a:txBody>
                    <a:bodyPr/>
                    <a:lstStyle/>
                    <a:p>
                      <a:r>
                        <a:rPr lang="en-US" dirty="0"/>
                        <a:t>5</a:t>
                      </a:r>
                    </a:p>
                  </a:txBody>
                  <a:tcPr/>
                </a:tc>
                <a:tc>
                  <a:txBody>
                    <a:bodyPr/>
                    <a:lstStyle/>
                    <a:p>
                      <a:r>
                        <a:rPr lang="en-US" dirty="0"/>
                        <a:t>$T * id</a:t>
                      </a:r>
                    </a:p>
                  </a:txBody>
                  <a:tcPr/>
                </a:tc>
                <a:tc>
                  <a:txBody>
                    <a:bodyPr/>
                    <a:lstStyle/>
                    <a:p>
                      <a:r>
                        <a:rPr lang="en-US" dirty="0"/>
                        <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reduce by F </a:t>
                      </a:r>
                      <a:r>
                        <a:rPr lang="en-US" dirty="0">
                          <a:sym typeface="Wingdings" panose="05000000000000000000" pitchFamily="2" charset="2"/>
                        </a:rPr>
                        <a:t> id</a:t>
                      </a:r>
                      <a:endParaRPr lang="en-US" dirty="0"/>
                    </a:p>
                  </a:txBody>
                  <a:tcPr/>
                </a:tc>
                <a:extLst>
                  <a:ext uri="{0D108BD9-81ED-4DB2-BD59-A6C34878D82A}">
                    <a16:rowId xmlns:a16="http://schemas.microsoft.com/office/drawing/2014/main" val="3026580135"/>
                  </a:ext>
                </a:extLst>
              </a:tr>
              <a:tr h="370840">
                <a:tc>
                  <a:txBody>
                    <a:bodyPr/>
                    <a:lstStyle/>
                    <a:p>
                      <a:endParaRPr lang="en-US" dirty="0"/>
                    </a:p>
                  </a:txBody>
                  <a:tcPr/>
                </a:tc>
                <a:tc>
                  <a:txBody>
                    <a:bodyPr/>
                    <a:lstStyle/>
                    <a:p>
                      <a:r>
                        <a:rPr lang="en-US" dirty="0"/>
                        <a:t>$T * F</a:t>
                      </a:r>
                    </a:p>
                  </a:txBody>
                  <a:tcPr/>
                </a:tc>
                <a:tc>
                  <a:txBody>
                    <a:bodyPr/>
                    <a:lstStyle/>
                    <a:p>
                      <a:r>
                        <a:rPr lang="en-US" dirty="0"/>
                        <a:t>$</a:t>
                      </a:r>
                    </a:p>
                  </a:txBody>
                  <a:tcPr/>
                </a:tc>
                <a:tc>
                  <a:txBody>
                    <a:bodyPr/>
                    <a:lstStyle/>
                    <a:p>
                      <a:endParaRPr lang="en-US" dirty="0"/>
                    </a:p>
                  </a:txBody>
                  <a:tcPr/>
                </a:tc>
                <a:extLst>
                  <a:ext uri="{0D108BD9-81ED-4DB2-BD59-A6C34878D82A}">
                    <a16:rowId xmlns:a16="http://schemas.microsoft.com/office/drawing/2014/main" val="1488509400"/>
                  </a:ext>
                </a:extLst>
              </a:tr>
            </a:tbl>
          </a:graphicData>
        </a:graphic>
      </p:graphicFrame>
      <p:sp>
        <p:nvSpPr>
          <p:cNvPr id="4" name="Content Placeholder 3">
            <a:extLst>
              <a:ext uri="{FF2B5EF4-FFF2-40B4-BE49-F238E27FC236}">
                <a16:creationId xmlns:a16="http://schemas.microsoft.com/office/drawing/2014/main" id="{3502DF70-392C-43EF-9706-356F5759F2B7}"/>
              </a:ext>
            </a:extLst>
          </p:cNvPr>
          <p:cNvSpPr>
            <a:spLocks noGrp="1"/>
          </p:cNvSpPr>
          <p:nvPr>
            <p:ph sz="half" idx="2"/>
          </p:nvPr>
        </p:nvSpPr>
        <p:spPr/>
        <p:txBody>
          <a:bodyPr/>
          <a:lstStyle/>
          <a:p>
            <a:endParaRPr lang="en-US"/>
          </a:p>
        </p:txBody>
      </p:sp>
      <p:graphicFrame>
        <p:nvGraphicFramePr>
          <p:cNvPr id="6" name="Content Placeholder 4">
            <a:extLst>
              <a:ext uri="{FF2B5EF4-FFF2-40B4-BE49-F238E27FC236}">
                <a16:creationId xmlns:a16="http://schemas.microsoft.com/office/drawing/2014/main" id="{C26DE7B0-4D3A-485E-A20A-B2AFD91B7405}"/>
              </a:ext>
            </a:extLst>
          </p:cNvPr>
          <p:cNvGraphicFramePr>
            <a:graphicFrameLocks/>
          </p:cNvGraphicFramePr>
          <p:nvPr/>
        </p:nvGraphicFramePr>
        <p:xfrm>
          <a:off x="6172195" y="1771197"/>
          <a:ext cx="5181600" cy="4450080"/>
        </p:xfrm>
        <a:graphic>
          <a:graphicData uri="http://schemas.openxmlformats.org/drawingml/2006/table">
            <a:tbl>
              <a:tblPr firstRow="1" bandRow="1">
                <a:tableStyleId>{5C22544A-7EE6-4342-B048-85BDC9FD1C3A}</a:tableStyleId>
              </a:tblPr>
              <a:tblGrid>
                <a:gridCol w="1001491">
                  <a:extLst>
                    <a:ext uri="{9D8B030D-6E8A-4147-A177-3AD203B41FA5}">
                      <a16:colId xmlns:a16="http://schemas.microsoft.com/office/drawing/2014/main" val="31243112"/>
                    </a:ext>
                  </a:extLst>
                </a:gridCol>
                <a:gridCol w="1186543">
                  <a:extLst>
                    <a:ext uri="{9D8B030D-6E8A-4147-A177-3AD203B41FA5}">
                      <a16:colId xmlns:a16="http://schemas.microsoft.com/office/drawing/2014/main" val="1879193399"/>
                    </a:ext>
                  </a:extLst>
                </a:gridCol>
                <a:gridCol w="925285">
                  <a:extLst>
                    <a:ext uri="{9D8B030D-6E8A-4147-A177-3AD203B41FA5}">
                      <a16:colId xmlns:a16="http://schemas.microsoft.com/office/drawing/2014/main" val="2374264379"/>
                    </a:ext>
                  </a:extLst>
                </a:gridCol>
                <a:gridCol w="2068281">
                  <a:extLst>
                    <a:ext uri="{9D8B030D-6E8A-4147-A177-3AD203B41FA5}">
                      <a16:colId xmlns:a16="http://schemas.microsoft.com/office/drawing/2014/main" val="1319918246"/>
                    </a:ext>
                  </a:extLst>
                </a:gridCol>
              </a:tblGrid>
              <a:tr h="370840">
                <a:tc>
                  <a:txBody>
                    <a:bodyPr/>
                    <a:lstStyle/>
                    <a:p>
                      <a:r>
                        <a:rPr lang="en-US" dirty="0"/>
                        <a:t>STATE</a:t>
                      </a:r>
                    </a:p>
                  </a:txBody>
                  <a:tcPr/>
                </a:tc>
                <a:tc>
                  <a:txBody>
                    <a:bodyPr/>
                    <a:lstStyle/>
                    <a:p>
                      <a:r>
                        <a:rPr lang="en-US" dirty="0"/>
                        <a:t>STACK</a:t>
                      </a:r>
                    </a:p>
                  </a:txBody>
                  <a:tcPr/>
                </a:tc>
                <a:tc>
                  <a:txBody>
                    <a:bodyPr/>
                    <a:lstStyle/>
                    <a:p>
                      <a:r>
                        <a:rPr lang="en-US" dirty="0"/>
                        <a:t>INPUT</a:t>
                      </a:r>
                    </a:p>
                  </a:txBody>
                  <a:tcPr/>
                </a:tc>
                <a:tc>
                  <a:txBody>
                    <a:bodyPr/>
                    <a:lstStyle/>
                    <a:p>
                      <a:r>
                        <a:rPr lang="en-US" dirty="0"/>
                        <a:t>ACTION</a:t>
                      </a:r>
                    </a:p>
                  </a:txBody>
                  <a:tcPr/>
                </a:tc>
                <a:extLst>
                  <a:ext uri="{0D108BD9-81ED-4DB2-BD59-A6C34878D82A}">
                    <a16:rowId xmlns:a16="http://schemas.microsoft.com/office/drawing/2014/main" val="707525380"/>
                  </a:ext>
                </a:extLst>
              </a:tr>
              <a:tr h="370840">
                <a:tc>
                  <a:txBody>
                    <a:bodyPr/>
                    <a:lstStyle/>
                    <a:p>
                      <a:r>
                        <a:rPr lang="en-US" dirty="0"/>
                        <a:t>0</a:t>
                      </a:r>
                    </a:p>
                  </a:txBody>
                  <a:tcPr/>
                </a:tc>
                <a:tc>
                  <a:txBody>
                    <a:bodyPr/>
                    <a:lstStyle/>
                    <a:p>
                      <a:r>
                        <a:rPr lang="en-US" dirty="0"/>
                        <a:t>$</a:t>
                      </a:r>
                    </a:p>
                  </a:txBody>
                  <a:tcPr/>
                </a:tc>
                <a:tc>
                  <a:txBody>
                    <a:bodyPr/>
                    <a:lstStyle/>
                    <a:p>
                      <a:r>
                        <a:rPr lang="en-US" dirty="0"/>
                        <a:t>T * F$</a:t>
                      </a:r>
                    </a:p>
                  </a:txBody>
                  <a:tcPr/>
                </a:tc>
                <a:tc>
                  <a:txBody>
                    <a:bodyPr/>
                    <a:lstStyle/>
                    <a:p>
                      <a:r>
                        <a:rPr lang="en-US" dirty="0"/>
                        <a:t>shift to 2</a:t>
                      </a:r>
                    </a:p>
                  </a:txBody>
                  <a:tcPr/>
                </a:tc>
                <a:extLst>
                  <a:ext uri="{0D108BD9-81ED-4DB2-BD59-A6C34878D82A}">
                    <a16:rowId xmlns:a16="http://schemas.microsoft.com/office/drawing/2014/main" val="459221953"/>
                  </a:ext>
                </a:extLst>
              </a:tr>
              <a:tr h="370840">
                <a:tc>
                  <a:txBody>
                    <a:bodyPr/>
                    <a:lstStyle/>
                    <a:p>
                      <a:r>
                        <a:rPr lang="en-US" dirty="0"/>
                        <a:t>2</a:t>
                      </a:r>
                    </a:p>
                  </a:txBody>
                  <a:tcPr/>
                </a:tc>
                <a:tc>
                  <a:txBody>
                    <a:bodyPr/>
                    <a:lstStyle/>
                    <a:p>
                      <a:r>
                        <a:rPr lang="en-US" dirty="0"/>
                        <a:t>$T</a:t>
                      </a:r>
                    </a:p>
                  </a:txBody>
                  <a:tcPr/>
                </a:tc>
                <a:tc>
                  <a:txBody>
                    <a:bodyPr/>
                    <a:lstStyle/>
                    <a:p>
                      <a:r>
                        <a:rPr lang="en-US" dirty="0"/>
                        <a:t>* F$</a:t>
                      </a:r>
                    </a:p>
                  </a:txBody>
                  <a:tcPr/>
                </a:tc>
                <a:tc>
                  <a:txBody>
                    <a:bodyPr/>
                    <a:lstStyle/>
                    <a:p>
                      <a:r>
                        <a:rPr lang="en-US" dirty="0"/>
                        <a:t>shift to 7</a:t>
                      </a:r>
                    </a:p>
                  </a:txBody>
                  <a:tcPr/>
                </a:tc>
                <a:extLst>
                  <a:ext uri="{0D108BD9-81ED-4DB2-BD59-A6C34878D82A}">
                    <a16:rowId xmlns:a16="http://schemas.microsoft.com/office/drawing/2014/main" val="1185313117"/>
                  </a:ext>
                </a:extLst>
              </a:tr>
              <a:tr h="370840">
                <a:tc>
                  <a:txBody>
                    <a:bodyPr/>
                    <a:lstStyle/>
                    <a:p>
                      <a:r>
                        <a:rPr lang="en-US" dirty="0"/>
                        <a:t>7</a:t>
                      </a:r>
                    </a:p>
                  </a:txBody>
                  <a:tcPr/>
                </a:tc>
                <a:tc>
                  <a:txBody>
                    <a:bodyPr/>
                    <a:lstStyle/>
                    <a:p>
                      <a:r>
                        <a:rPr lang="en-US" dirty="0"/>
                        <a:t>$T *</a:t>
                      </a:r>
                    </a:p>
                  </a:txBody>
                  <a:tcPr/>
                </a:tc>
                <a:tc>
                  <a:txBody>
                    <a:bodyPr/>
                    <a:lstStyle/>
                    <a:p>
                      <a:r>
                        <a:rPr lang="en-US" dirty="0"/>
                        <a:t>F$</a:t>
                      </a:r>
                    </a:p>
                  </a:txBody>
                  <a:tcPr/>
                </a:tc>
                <a:tc>
                  <a:txBody>
                    <a:bodyPr/>
                    <a:lstStyle/>
                    <a:p>
                      <a:r>
                        <a:rPr lang="en-US" dirty="0"/>
                        <a:t>shift to 10</a:t>
                      </a:r>
                    </a:p>
                  </a:txBody>
                  <a:tcPr/>
                </a:tc>
                <a:extLst>
                  <a:ext uri="{0D108BD9-81ED-4DB2-BD59-A6C34878D82A}">
                    <a16:rowId xmlns:a16="http://schemas.microsoft.com/office/drawing/2014/main" val="3458264865"/>
                  </a:ext>
                </a:extLst>
              </a:tr>
              <a:tr h="370840">
                <a:tc>
                  <a:txBody>
                    <a:bodyPr/>
                    <a:lstStyle/>
                    <a:p>
                      <a:r>
                        <a:rPr lang="en-US" dirty="0"/>
                        <a:t>10</a:t>
                      </a:r>
                    </a:p>
                  </a:txBody>
                  <a:tcPr/>
                </a:tc>
                <a:tc>
                  <a:txBody>
                    <a:bodyPr/>
                    <a:lstStyle/>
                    <a:p>
                      <a:r>
                        <a:rPr lang="en-US" dirty="0"/>
                        <a:t>$T * F</a:t>
                      </a:r>
                    </a:p>
                  </a:txBody>
                  <a:tcPr/>
                </a:tc>
                <a:tc>
                  <a:txBody>
                    <a:bodyPr/>
                    <a:lstStyle/>
                    <a:p>
                      <a:r>
                        <a:rPr lang="en-US" dirty="0"/>
                        <a:t>$</a:t>
                      </a:r>
                    </a:p>
                  </a:txBody>
                  <a:tcPr/>
                </a:tc>
                <a:tc>
                  <a:txBody>
                    <a:bodyPr/>
                    <a:lstStyle/>
                    <a:p>
                      <a:r>
                        <a:rPr lang="en-US" dirty="0"/>
                        <a:t>reduce by T </a:t>
                      </a:r>
                      <a:r>
                        <a:rPr lang="en-US" dirty="0">
                          <a:sym typeface="Wingdings" panose="05000000000000000000" pitchFamily="2" charset="2"/>
                        </a:rPr>
                        <a:t> T * F</a:t>
                      </a:r>
                      <a:endParaRPr lang="en-US" dirty="0"/>
                    </a:p>
                  </a:txBody>
                  <a:tcPr/>
                </a:tc>
                <a:extLst>
                  <a:ext uri="{0D108BD9-81ED-4DB2-BD59-A6C34878D82A}">
                    <a16:rowId xmlns:a16="http://schemas.microsoft.com/office/drawing/2014/main" val="21981379"/>
                  </a:ext>
                </a:extLst>
              </a:tr>
              <a:tr h="370840">
                <a:tc>
                  <a:txBody>
                    <a:bodyPr/>
                    <a:lstStyle/>
                    <a:p>
                      <a:endParaRPr lang="en-US" dirty="0"/>
                    </a:p>
                  </a:txBody>
                  <a:tcPr/>
                </a:tc>
                <a:tc>
                  <a:txBody>
                    <a:bodyPr/>
                    <a:lstStyle/>
                    <a:p>
                      <a:r>
                        <a:rPr lang="en-US" dirty="0"/>
                        <a:t>$T</a:t>
                      </a:r>
                    </a:p>
                  </a:txBody>
                  <a:tcPr/>
                </a:tc>
                <a:tc>
                  <a:txBody>
                    <a:bodyPr/>
                    <a:lstStyle/>
                    <a:p>
                      <a:r>
                        <a:rPr lang="en-US" dirty="0"/>
                        <a:t>$</a:t>
                      </a:r>
                    </a:p>
                  </a:txBody>
                  <a:tcPr/>
                </a:tc>
                <a:tc>
                  <a:txBody>
                    <a:bodyPr/>
                    <a:lstStyle/>
                    <a:p>
                      <a:endParaRPr lang="en-US" dirty="0"/>
                    </a:p>
                  </a:txBody>
                  <a:tcPr/>
                </a:tc>
                <a:extLst>
                  <a:ext uri="{0D108BD9-81ED-4DB2-BD59-A6C34878D82A}">
                    <a16:rowId xmlns:a16="http://schemas.microsoft.com/office/drawing/2014/main" val="4120263604"/>
                  </a:ext>
                </a:extLst>
              </a:tr>
              <a:tr h="370840">
                <a:tc>
                  <a:txBody>
                    <a:bodyPr/>
                    <a:lstStyle/>
                    <a:p>
                      <a:r>
                        <a:rPr lang="en-US" dirty="0"/>
                        <a:t>0</a:t>
                      </a:r>
                    </a:p>
                  </a:txBody>
                  <a:tcPr/>
                </a:tc>
                <a:tc>
                  <a:txBody>
                    <a:bodyPr/>
                    <a:lstStyle/>
                    <a:p>
                      <a:r>
                        <a:rPr lang="en-US" dirty="0"/>
                        <a:t>$</a:t>
                      </a:r>
                    </a:p>
                  </a:txBody>
                  <a:tcPr/>
                </a:tc>
                <a:tc>
                  <a:txBody>
                    <a:bodyPr/>
                    <a:lstStyle/>
                    <a:p>
                      <a:r>
                        <a:rPr lang="en-US" dirty="0"/>
                        <a:t>T$</a:t>
                      </a:r>
                    </a:p>
                  </a:txBody>
                  <a:tcPr/>
                </a:tc>
                <a:tc>
                  <a:txBody>
                    <a:bodyPr/>
                    <a:lstStyle/>
                    <a:p>
                      <a:r>
                        <a:rPr lang="en-US" dirty="0"/>
                        <a:t>shift to 2</a:t>
                      </a:r>
                    </a:p>
                  </a:txBody>
                  <a:tcPr/>
                </a:tc>
                <a:extLst>
                  <a:ext uri="{0D108BD9-81ED-4DB2-BD59-A6C34878D82A}">
                    <a16:rowId xmlns:a16="http://schemas.microsoft.com/office/drawing/2014/main" val="1709625476"/>
                  </a:ext>
                </a:extLst>
              </a:tr>
              <a:tr h="370840">
                <a:tc>
                  <a:txBody>
                    <a:bodyPr/>
                    <a:lstStyle/>
                    <a:p>
                      <a:r>
                        <a:rPr lang="en-US" dirty="0"/>
                        <a:t>2</a:t>
                      </a:r>
                    </a:p>
                  </a:txBody>
                  <a:tcPr/>
                </a:tc>
                <a:tc>
                  <a:txBody>
                    <a:bodyPr/>
                    <a:lstStyle/>
                    <a:p>
                      <a:r>
                        <a:rPr lang="en-US" dirty="0"/>
                        <a:t>$T</a:t>
                      </a:r>
                    </a:p>
                  </a:txBody>
                  <a:tcPr/>
                </a:tc>
                <a:tc>
                  <a:txBody>
                    <a:bodyPr/>
                    <a:lstStyle/>
                    <a:p>
                      <a:r>
                        <a:rPr lang="en-US" dirty="0"/>
                        <a:t>$</a:t>
                      </a:r>
                    </a:p>
                  </a:txBody>
                  <a:tcPr/>
                </a:tc>
                <a:tc>
                  <a:txBody>
                    <a:bodyPr/>
                    <a:lstStyle/>
                    <a:p>
                      <a:r>
                        <a:rPr lang="en-US" dirty="0"/>
                        <a:t>reduce by E </a:t>
                      </a:r>
                      <a:r>
                        <a:rPr lang="en-US" dirty="0">
                          <a:sym typeface="Wingdings" panose="05000000000000000000" pitchFamily="2" charset="2"/>
                        </a:rPr>
                        <a:t> T</a:t>
                      </a:r>
                      <a:endParaRPr lang="en-US" dirty="0"/>
                    </a:p>
                  </a:txBody>
                  <a:tcPr/>
                </a:tc>
                <a:extLst>
                  <a:ext uri="{0D108BD9-81ED-4DB2-BD59-A6C34878D82A}">
                    <a16:rowId xmlns:a16="http://schemas.microsoft.com/office/drawing/2014/main" val="1742229271"/>
                  </a:ext>
                </a:extLst>
              </a:tr>
              <a:tr h="370840">
                <a:tc>
                  <a:txBody>
                    <a:bodyPr/>
                    <a:lstStyle/>
                    <a:p>
                      <a:endParaRPr lang="en-US" dirty="0"/>
                    </a:p>
                  </a:txBody>
                  <a:tcPr/>
                </a:tc>
                <a:tc>
                  <a:txBody>
                    <a:bodyPr/>
                    <a:lstStyle/>
                    <a:p>
                      <a:r>
                        <a:rPr lang="en-US" dirty="0"/>
                        <a:t>$E</a:t>
                      </a:r>
                    </a:p>
                  </a:txBody>
                  <a:tcPr/>
                </a:tc>
                <a:tc>
                  <a:txBody>
                    <a:bodyPr/>
                    <a:lstStyle/>
                    <a:p>
                      <a:r>
                        <a:rPr lang="en-US" dirty="0"/>
                        <a:t>$</a:t>
                      </a:r>
                    </a:p>
                  </a:txBody>
                  <a:tcPr/>
                </a:tc>
                <a:tc>
                  <a:txBody>
                    <a:bodyPr/>
                    <a:lstStyle/>
                    <a:p>
                      <a:endParaRPr lang="en-US"/>
                    </a:p>
                  </a:txBody>
                  <a:tcPr/>
                </a:tc>
                <a:extLst>
                  <a:ext uri="{0D108BD9-81ED-4DB2-BD59-A6C34878D82A}">
                    <a16:rowId xmlns:a16="http://schemas.microsoft.com/office/drawing/2014/main" val="761630814"/>
                  </a:ext>
                </a:extLst>
              </a:tr>
              <a:tr h="370840">
                <a:tc>
                  <a:txBody>
                    <a:bodyPr/>
                    <a:lstStyle/>
                    <a:p>
                      <a:r>
                        <a:rPr lang="en-US" dirty="0"/>
                        <a:t>0</a:t>
                      </a:r>
                    </a:p>
                  </a:txBody>
                  <a:tcPr/>
                </a:tc>
                <a:tc>
                  <a:txBody>
                    <a:bodyPr/>
                    <a:lstStyle/>
                    <a:p>
                      <a:r>
                        <a:rPr lang="en-US" dirty="0"/>
                        <a:t>$</a:t>
                      </a:r>
                    </a:p>
                  </a:txBody>
                  <a:tcPr/>
                </a:tc>
                <a:tc>
                  <a:txBody>
                    <a:bodyPr/>
                    <a:lstStyle/>
                    <a:p>
                      <a:r>
                        <a:rPr lang="en-US" dirty="0"/>
                        <a:t>E$</a:t>
                      </a:r>
                    </a:p>
                  </a:txBody>
                  <a:tcPr/>
                </a:tc>
                <a:tc>
                  <a:txBody>
                    <a:bodyPr/>
                    <a:lstStyle/>
                    <a:p>
                      <a:r>
                        <a:rPr lang="en-US" dirty="0"/>
                        <a:t>shift to 1</a:t>
                      </a:r>
                    </a:p>
                  </a:txBody>
                  <a:tcPr/>
                </a:tc>
                <a:extLst>
                  <a:ext uri="{0D108BD9-81ED-4DB2-BD59-A6C34878D82A}">
                    <a16:rowId xmlns:a16="http://schemas.microsoft.com/office/drawing/2014/main" val="3205124568"/>
                  </a:ext>
                </a:extLst>
              </a:tr>
              <a:tr h="370840">
                <a:tc>
                  <a:txBody>
                    <a:bodyPr/>
                    <a:lstStyle/>
                    <a:p>
                      <a:r>
                        <a:rPr lang="en-US" dirty="0"/>
                        <a:t>1</a:t>
                      </a:r>
                    </a:p>
                  </a:txBody>
                  <a:tcPr/>
                </a:tc>
                <a:tc>
                  <a:txBody>
                    <a:bodyPr/>
                    <a:lstStyle/>
                    <a:p>
                      <a:r>
                        <a:rPr lang="en-US" dirty="0"/>
                        <a:t>$E</a:t>
                      </a:r>
                    </a:p>
                  </a:txBody>
                  <a:tcPr/>
                </a:tc>
                <a:tc>
                  <a:txBody>
                    <a:bodyPr/>
                    <a:lstStyle/>
                    <a:p>
                      <a:r>
                        <a:rPr lang="en-US" dirty="0"/>
                        <a:t>$</a:t>
                      </a:r>
                    </a:p>
                  </a:txBody>
                  <a:tcPr/>
                </a:tc>
                <a:tc>
                  <a:txBody>
                    <a:bodyPr/>
                    <a:lstStyle/>
                    <a:p>
                      <a:r>
                        <a:rPr lang="en-US" dirty="0"/>
                        <a:t>reduce by E’</a:t>
                      </a:r>
                      <a:r>
                        <a:rPr lang="en-US" dirty="0">
                          <a:sym typeface="Wingdings" panose="05000000000000000000" pitchFamily="2" charset="2"/>
                        </a:rPr>
                        <a:t>E</a:t>
                      </a:r>
                      <a:endParaRPr lang="en-US" dirty="0"/>
                    </a:p>
                  </a:txBody>
                  <a:tcPr/>
                </a:tc>
                <a:extLst>
                  <a:ext uri="{0D108BD9-81ED-4DB2-BD59-A6C34878D82A}">
                    <a16:rowId xmlns:a16="http://schemas.microsoft.com/office/drawing/2014/main" val="3026580135"/>
                  </a:ext>
                </a:extLst>
              </a:tr>
              <a:tr h="370840">
                <a:tc>
                  <a:txBody>
                    <a:bodyPr/>
                    <a:lstStyle/>
                    <a:p>
                      <a:endParaRPr lang="en-US" dirty="0"/>
                    </a:p>
                  </a:txBody>
                  <a:tcPr/>
                </a:tc>
                <a:tc>
                  <a:txBody>
                    <a:bodyPr/>
                    <a:lstStyle/>
                    <a:p>
                      <a:r>
                        <a:rPr lang="en-US" dirty="0"/>
                        <a:t>$E’</a:t>
                      </a:r>
                    </a:p>
                  </a:txBody>
                  <a:tcPr/>
                </a:tc>
                <a:tc>
                  <a:txBody>
                    <a:bodyPr/>
                    <a:lstStyle/>
                    <a:p>
                      <a:r>
                        <a:rPr lang="en-US" dirty="0"/>
                        <a:t>$</a:t>
                      </a:r>
                    </a:p>
                  </a:txBody>
                  <a:tcPr/>
                </a:tc>
                <a:tc>
                  <a:txBody>
                    <a:bodyPr/>
                    <a:lstStyle/>
                    <a:p>
                      <a:r>
                        <a:rPr lang="en-US" dirty="0"/>
                        <a:t>ACCEPT</a:t>
                      </a:r>
                    </a:p>
                  </a:txBody>
                  <a:tcPr/>
                </a:tc>
                <a:extLst>
                  <a:ext uri="{0D108BD9-81ED-4DB2-BD59-A6C34878D82A}">
                    <a16:rowId xmlns:a16="http://schemas.microsoft.com/office/drawing/2014/main" val="1488509400"/>
                  </a:ext>
                </a:extLst>
              </a:tr>
            </a:tbl>
          </a:graphicData>
        </a:graphic>
      </p:graphicFrame>
    </p:spTree>
    <p:extLst>
      <p:ext uri="{BB962C8B-B14F-4D97-AF65-F5344CB8AC3E}">
        <p14:creationId xmlns:p14="http://schemas.microsoft.com/office/powerpoint/2010/main" val="34413630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B21BD-B26B-4550-9962-989E6C24DEA3}"/>
              </a:ext>
            </a:extLst>
          </p:cNvPr>
          <p:cNvSpPr>
            <a:spLocks noGrp="1"/>
          </p:cNvSpPr>
          <p:nvPr>
            <p:ph type="title"/>
          </p:nvPr>
        </p:nvSpPr>
        <p:spPr/>
        <p:txBody>
          <a:bodyPr/>
          <a:lstStyle/>
          <a:p>
            <a:r>
              <a:rPr lang="en-US" dirty="0"/>
              <a:t>SLR(1) parsing</a:t>
            </a:r>
          </a:p>
        </p:txBody>
      </p:sp>
      <p:sp>
        <p:nvSpPr>
          <p:cNvPr id="3" name="Content Placeholder 2">
            <a:extLst>
              <a:ext uri="{FF2B5EF4-FFF2-40B4-BE49-F238E27FC236}">
                <a16:creationId xmlns:a16="http://schemas.microsoft.com/office/drawing/2014/main" id="{E3475ADB-CC9F-4A86-930D-C900F9E1B008}"/>
              </a:ext>
            </a:extLst>
          </p:cNvPr>
          <p:cNvSpPr>
            <a:spLocks noGrp="1"/>
          </p:cNvSpPr>
          <p:nvPr>
            <p:ph idx="1"/>
          </p:nvPr>
        </p:nvSpPr>
        <p:spPr/>
        <p:txBody>
          <a:bodyPr/>
          <a:lstStyle/>
          <a:p>
            <a:r>
              <a:rPr lang="en-US" dirty="0"/>
              <a:t>As might have noticed that a lot of work is repeated after a reduce move</a:t>
            </a:r>
          </a:p>
          <a:p>
            <a:endParaRPr lang="en-US" dirty="0"/>
          </a:p>
          <a:p>
            <a:r>
              <a:rPr lang="en-US" dirty="0"/>
              <a:t>The automaton takes the exact same path except for the last few states</a:t>
            </a:r>
          </a:p>
          <a:p>
            <a:endParaRPr lang="en-US" dirty="0"/>
          </a:p>
          <a:p>
            <a:r>
              <a:rPr lang="en-US" dirty="0"/>
              <a:t>We can get rid of all this extra work by keeping a stack of states along with the stack of grammar symbols</a:t>
            </a:r>
          </a:p>
        </p:txBody>
      </p:sp>
    </p:spTree>
    <p:extLst>
      <p:ext uri="{BB962C8B-B14F-4D97-AF65-F5344CB8AC3E}">
        <p14:creationId xmlns:p14="http://schemas.microsoft.com/office/powerpoint/2010/main" val="37239595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90385E-B7B5-4527-B8EB-90A8D6A3B609}"/>
              </a:ext>
            </a:extLst>
          </p:cNvPr>
          <p:cNvSpPr>
            <a:spLocks noGrp="1"/>
          </p:cNvSpPr>
          <p:nvPr>
            <p:ph type="title"/>
          </p:nvPr>
        </p:nvSpPr>
        <p:spPr/>
        <p:txBody>
          <a:bodyPr/>
          <a:lstStyle/>
          <a:p>
            <a:r>
              <a:rPr lang="en-US" dirty="0"/>
              <a:t>Today’s lecture</a:t>
            </a:r>
            <a:endParaRPr lang="en-IN" dirty="0"/>
          </a:p>
        </p:txBody>
      </p:sp>
      <p:sp>
        <p:nvSpPr>
          <p:cNvPr id="3" name="Content Placeholder 2">
            <a:extLst>
              <a:ext uri="{FF2B5EF4-FFF2-40B4-BE49-F238E27FC236}">
                <a16:creationId xmlns:a16="http://schemas.microsoft.com/office/drawing/2014/main" id="{757D2696-EF00-4AD5-97E7-A3C5254F4C10}"/>
              </a:ext>
            </a:extLst>
          </p:cNvPr>
          <p:cNvSpPr>
            <a:spLocks noGrp="1"/>
          </p:cNvSpPr>
          <p:nvPr>
            <p:ph idx="1"/>
          </p:nvPr>
        </p:nvSpPr>
        <p:spPr/>
        <p:txBody>
          <a:bodyPr>
            <a:normAutofit/>
          </a:bodyPr>
          <a:lstStyle/>
          <a:p>
            <a:r>
              <a:rPr lang="en-US" dirty="0"/>
              <a:t>LR(0) automaton</a:t>
            </a:r>
          </a:p>
          <a:p>
            <a:r>
              <a:rPr lang="en-US" dirty="0"/>
              <a:t>SLR(1) parser</a:t>
            </a:r>
          </a:p>
          <a:p>
            <a:r>
              <a:rPr lang="en-IN" dirty="0"/>
              <a:t>Using ambiguous grammars</a:t>
            </a:r>
          </a:p>
          <a:p>
            <a:r>
              <a:rPr lang="en-IN" dirty="0"/>
              <a:t>LR(1) items</a:t>
            </a:r>
            <a:r>
              <a:rPr lang="en-US" dirty="0"/>
              <a:t> </a:t>
            </a:r>
          </a:p>
          <a:p>
            <a:r>
              <a:rPr lang="en-US" dirty="0"/>
              <a:t>A hierarchy of grammar classes</a:t>
            </a:r>
          </a:p>
          <a:p>
            <a:endParaRPr lang="en-US" dirty="0"/>
          </a:p>
          <a:p>
            <a:endParaRPr lang="en-US" dirty="0"/>
          </a:p>
        </p:txBody>
      </p:sp>
    </p:spTree>
    <p:extLst>
      <p:ext uri="{BB962C8B-B14F-4D97-AF65-F5344CB8AC3E}">
        <p14:creationId xmlns:p14="http://schemas.microsoft.com/office/powerpoint/2010/main" val="10549628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0F53B3-3F76-4458-BD0C-EE405AC86F7A}"/>
              </a:ext>
            </a:extLst>
          </p:cNvPr>
          <p:cNvSpPr>
            <a:spLocks noGrp="1"/>
          </p:cNvSpPr>
          <p:nvPr>
            <p:ph type="title"/>
          </p:nvPr>
        </p:nvSpPr>
        <p:spPr/>
        <p:txBody>
          <a:bodyPr/>
          <a:lstStyle/>
          <a:p>
            <a:r>
              <a:rPr lang="en-US" dirty="0"/>
              <a:t>SLR(1) parsing</a:t>
            </a:r>
          </a:p>
        </p:txBody>
      </p:sp>
      <p:graphicFrame>
        <p:nvGraphicFramePr>
          <p:cNvPr id="5" name="Content Placeholder 4">
            <a:extLst>
              <a:ext uri="{FF2B5EF4-FFF2-40B4-BE49-F238E27FC236}">
                <a16:creationId xmlns:a16="http://schemas.microsoft.com/office/drawing/2014/main" id="{91BF4FE3-9C91-4AFD-9F72-056F8E9D3F1B}"/>
              </a:ext>
            </a:extLst>
          </p:cNvPr>
          <p:cNvGraphicFramePr>
            <a:graphicFrameLocks noGrp="1"/>
          </p:cNvGraphicFramePr>
          <p:nvPr>
            <p:ph sz="half" idx="1"/>
          </p:nvPr>
        </p:nvGraphicFramePr>
        <p:xfrm>
          <a:off x="838200" y="1825625"/>
          <a:ext cx="5181600" cy="4079240"/>
        </p:xfrm>
        <a:graphic>
          <a:graphicData uri="http://schemas.openxmlformats.org/drawingml/2006/table">
            <a:tbl>
              <a:tblPr firstRow="1" bandRow="1">
                <a:tableStyleId>{5C22544A-7EE6-4342-B048-85BDC9FD1C3A}</a:tableStyleId>
              </a:tblPr>
              <a:tblGrid>
                <a:gridCol w="990600">
                  <a:extLst>
                    <a:ext uri="{9D8B030D-6E8A-4147-A177-3AD203B41FA5}">
                      <a16:colId xmlns:a16="http://schemas.microsoft.com/office/drawing/2014/main" val="31243112"/>
                    </a:ext>
                  </a:extLst>
                </a:gridCol>
                <a:gridCol w="1077686">
                  <a:extLst>
                    <a:ext uri="{9D8B030D-6E8A-4147-A177-3AD203B41FA5}">
                      <a16:colId xmlns:a16="http://schemas.microsoft.com/office/drawing/2014/main" val="1879193399"/>
                    </a:ext>
                  </a:extLst>
                </a:gridCol>
                <a:gridCol w="1088571">
                  <a:extLst>
                    <a:ext uri="{9D8B030D-6E8A-4147-A177-3AD203B41FA5}">
                      <a16:colId xmlns:a16="http://schemas.microsoft.com/office/drawing/2014/main" val="2374264379"/>
                    </a:ext>
                  </a:extLst>
                </a:gridCol>
                <a:gridCol w="2024743">
                  <a:extLst>
                    <a:ext uri="{9D8B030D-6E8A-4147-A177-3AD203B41FA5}">
                      <a16:colId xmlns:a16="http://schemas.microsoft.com/office/drawing/2014/main" val="1319918246"/>
                    </a:ext>
                  </a:extLst>
                </a:gridCol>
              </a:tblGrid>
              <a:tr h="370840">
                <a:tc>
                  <a:txBody>
                    <a:bodyPr/>
                    <a:lstStyle/>
                    <a:p>
                      <a:r>
                        <a:rPr lang="en-US" dirty="0"/>
                        <a:t>STATE</a:t>
                      </a:r>
                    </a:p>
                  </a:txBody>
                  <a:tcPr/>
                </a:tc>
                <a:tc>
                  <a:txBody>
                    <a:bodyPr/>
                    <a:lstStyle/>
                    <a:p>
                      <a:r>
                        <a:rPr lang="en-US" dirty="0"/>
                        <a:t>STACK</a:t>
                      </a:r>
                    </a:p>
                  </a:txBody>
                  <a:tcPr/>
                </a:tc>
                <a:tc>
                  <a:txBody>
                    <a:bodyPr/>
                    <a:lstStyle/>
                    <a:p>
                      <a:r>
                        <a:rPr lang="en-US" dirty="0"/>
                        <a:t>INPUT</a:t>
                      </a:r>
                    </a:p>
                  </a:txBody>
                  <a:tcPr/>
                </a:tc>
                <a:tc>
                  <a:txBody>
                    <a:bodyPr/>
                    <a:lstStyle/>
                    <a:p>
                      <a:r>
                        <a:rPr lang="en-US" dirty="0"/>
                        <a:t>ACTION</a:t>
                      </a:r>
                    </a:p>
                  </a:txBody>
                  <a:tcPr/>
                </a:tc>
                <a:extLst>
                  <a:ext uri="{0D108BD9-81ED-4DB2-BD59-A6C34878D82A}">
                    <a16:rowId xmlns:a16="http://schemas.microsoft.com/office/drawing/2014/main" val="707525380"/>
                  </a:ext>
                </a:extLst>
              </a:tr>
              <a:tr h="370840">
                <a:tc>
                  <a:txBody>
                    <a:bodyPr/>
                    <a:lstStyle/>
                    <a:p>
                      <a:r>
                        <a:rPr lang="en-US" dirty="0"/>
                        <a:t>0</a:t>
                      </a:r>
                    </a:p>
                  </a:txBody>
                  <a:tcPr/>
                </a:tc>
                <a:tc>
                  <a:txBody>
                    <a:bodyPr/>
                    <a:lstStyle/>
                    <a:p>
                      <a:r>
                        <a:rPr lang="en-US" dirty="0"/>
                        <a:t>$</a:t>
                      </a:r>
                    </a:p>
                  </a:txBody>
                  <a:tcPr/>
                </a:tc>
                <a:tc>
                  <a:txBody>
                    <a:bodyPr/>
                    <a:lstStyle/>
                    <a:p>
                      <a:r>
                        <a:rPr lang="en-US" dirty="0"/>
                        <a:t>id * id$</a:t>
                      </a:r>
                    </a:p>
                  </a:txBody>
                  <a:tcPr/>
                </a:tc>
                <a:tc>
                  <a:txBody>
                    <a:bodyPr/>
                    <a:lstStyle/>
                    <a:p>
                      <a:r>
                        <a:rPr lang="en-US" dirty="0"/>
                        <a:t>shift to 5</a:t>
                      </a:r>
                    </a:p>
                  </a:txBody>
                  <a:tcPr/>
                </a:tc>
                <a:extLst>
                  <a:ext uri="{0D108BD9-81ED-4DB2-BD59-A6C34878D82A}">
                    <a16:rowId xmlns:a16="http://schemas.microsoft.com/office/drawing/2014/main" val="459221953"/>
                  </a:ext>
                </a:extLst>
              </a:tr>
              <a:tr h="370840">
                <a:tc>
                  <a:txBody>
                    <a:bodyPr/>
                    <a:lstStyle/>
                    <a:p>
                      <a:r>
                        <a:rPr lang="en-US" dirty="0"/>
                        <a:t>0 5</a:t>
                      </a:r>
                    </a:p>
                  </a:txBody>
                  <a:tcPr/>
                </a:tc>
                <a:tc>
                  <a:txBody>
                    <a:bodyPr/>
                    <a:lstStyle/>
                    <a:p>
                      <a:r>
                        <a:rPr lang="en-US" dirty="0"/>
                        <a:t>$id</a:t>
                      </a:r>
                    </a:p>
                  </a:txBody>
                  <a:tcPr/>
                </a:tc>
                <a:tc>
                  <a:txBody>
                    <a:bodyPr/>
                    <a:lstStyle/>
                    <a:p>
                      <a:r>
                        <a:rPr lang="en-US" dirty="0"/>
                        <a:t>* id$</a:t>
                      </a:r>
                    </a:p>
                  </a:txBody>
                  <a:tcPr/>
                </a:tc>
                <a:tc>
                  <a:txBody>
                    <a:bodyPr/>
                    <a:lstStyle/>
                    <a:p>
                      <a:r>
                        <a:rPr lang="en-US" dirty="0"/>
                        <a:t>reduce by F </a:t>
                      </a:r>
                      <a:r>
                        <a:rPr lang="en-US" dirty="0">
                          <a:sym typeface="Wingdings" panose="05000000000000000000" pitchFamily="2" charset="2"/>
                        </a:rPr>
                        <a:t> id</a:t>
                      </a:r>
                      <a:endParaRPr lang="en-US" dirty="0"/>
                    </a:p>
                  </a:txBody>
                  <a:tcPr/>
                </a:tc>
                <a:extLst>
                  <a:ext uri="{0D108BD9-81ED-4DB2-BD59-A6C34878D82A}">
                    <a16:rowId xmlns:a16="http://schemas.microsoft.com/office/drawing/2014/main" val="1185313117"/>
                  </a:ext>
                </a:extLst>
              </a:tr>
              <a:tr h="370840">
                <a:tc>
                  <a:txBody>
                    <a:bodyPr/>
                    <a:lstStyle/>
                    <a:p>
                      <a:r>
                        <a:rPr lang="en-US" dirty="0"/>
                        <a:t>0 3</a:t>
                      </a:r>
                    </a:p>
                  </a:txBody>
                  <a:tcPr/>
                </a:tc>
                <a:tc>
                  <a:txBody>
                    <a:bodyPr/>
                    <a:lstStyle/>
                    <a:p>
                      <a:r>
                        <a:rPr lang="en-US" dirty="0"/>
                        <a:t>$F</a:t>
                      </a:r>
                    </a:p>
                  </a:txBody>
                  <a:tcPr/>
                </a:tc>
                <a:tc>
                  <a:txBody>
                    <a:bodyPr/>
                    <a:lstStyle/>
                    <a:p>
                      <a:r>
                        <a:rPr lang="en-US" dirty="0"/>
                        <a:t>* id$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reduce by T</a:t>
                      </a:r>
                      <a:r>
                        <a:rPr lang="en-US" dirty="0">
                          <a:sym typeface="Wingdings" panose="05000000000000000000" pitchFamily="2" charset="2"/>
                        </a:rPr>
                        <a:t>F</a:t>
                      </a:r>
                      <a:endParaRPr lang="en-US" dirty="0"/>
                    </a:p>
                  </a:txBody>
                  <a:tcPr/>
                </a:tc>
                <a:extLst>
                  <a:ext uri="{0D108BD9-81ED-4DB2-BD59-A6C34878D82A}">
                    <a16:rowId xmlns:a16="http://schemas.microsoft.com/office/drawing/2014/main" val="3458264865"/>
                  </a:ext>
                </a:extLst>
              </a:tr>
              <a:tr h="370840">
                <a:tc>
                  <a:txBody>
                    <a:bodyPr/>
                    <a:lstStyle/>
                    <a:p>
                      <a:r>
                        <a:rPr lang="en-US" dirty="0"/>
                        <a:t>0 2</a:t>
                      </a:r>
                    </a:p>
                  </a:txBody>
                  <a:tcPr/>
                </a:tc>
                <a:tc>
                  <a:txBody>
                    <a:bodyPr/>
                    <a:lstStyle/>
                    <a:p>
                      <a:r>
                        <a:rPr lang="en-US" dirty="0"/>
                        <a:t>$T</a:t>
                      </a:r>
                    </a:p>
                  </a:txBody>
                  <a:tcPr/>
                </a:tc>
                <a:tc>
                  <a:txBody>
                    <a:bodyPr/>
                    <a:lstStyle/>
                    <a:p>
                      <a:r>
                        <a:rPr lang="en-US" dirty="0"/>
                        <a:t>* id$</a:t>
                      </a:r>
                    </a:p>
                  </a:txBody>
                  <a:tcPr/>
                </a:tc>
                <a:tc>
                  <a:txBody>
                    <a:bodyPr/>
                    <a:lstStyle/>
                    <a:p>
                      <a:r>
                        <a:rPr lang="en-US" dirty="0"/>
                        <a:t>shift to 7</a:t>
                      </a:r>
                    </a:p>
                  </a:txBody>
                  <a:tcPr/>
                </a:tc>
                <a:extLst>
                  <a:ext uri="{0D108BD9-81ED-4DB2-BD59-A6C34878D82A}">
                    <a16:rowId xmlns:a16="http://schemas.microsoft.com/office/drawing/2014/main" val="21981379"/>
                  </a:ext>
                </a:extLst>
              </a:tr>
              <a:tr h="370840">
                <a:tc>
                  <a:txBody>
                    <a:bodyPr/>
                    <a:lstStyle/>
                    <a:p>
                      <a:r>
                        <a:rPr lang="en-US" dirty="0"/>
                        <a:t>0 2 7</a:t>
                      </a:r>
                    </a:p>
                  </a:txBody>
                  <a:tcPr/>
                </a:tc>
                <a:tc>
                  <a:txBody>
                    <a:bodyPr/>
                    <a:lstStyle/>
                    <a:p>
                      <a:r>
                        <a:rPr lang="en-US" dirty="0"/>
                        <a:t>$T *</a:t>
                      </a:r>
                    </a:p>
                  </a:txBody>
                  <a:tcPr/>
                </a:tc>
                <a:tc>
                  <a:txBody>
                    <a:bodyPr/>
                    <a:lstStyle/>
                    <a:p>
                      <a:r>
                        <a:rPr lang="en-US" dirty="0"/>
                        <a:t>id$</a:t>
                      </a:r>
                    </a:p>
                  </a:txBody>
                  <a:tcPr/>
                </a:tc>
                <a:tc>
                  <a:txBody>
                    <a:bodyPr/>
                    <a:lstStyle/>
                    <a:p>
                      <a:r>
                        <a:rPr lang="en-US" dirty="0"/>
                        <a:t>shift to 5</a:t>
                      </a:r>
                    </a:p>
                  </a:txBody>
                  <a:tcPr/>
                </a:tc>
                <a:extLst>
                  <a:ext uri="{0D108BD9-81ED-4DB2-BD59-A6C34878D82A}">
                    <a16:rowId xmlns:a16="http://schemas.microsoft.com/office/drawing/2014/main" val="4120263604"/>
                  </a:ext>
                </a:extLst>
              </a:tr>
              <a:tr h="370840">
                <a:tc>
                  <a:txBody>
                    <a:bodyPr/>
                    <a:lstStyle/>
                    <a:p>
                      <a:r>
                        <a:rPr lang="en-US" dirty="0"/>
                        <a:t>0 2 7 5</a:t>
                      </a:r>
                    </a:p>
                  </a:txBody>
                  <a:tcPr/>
                </a:tc>
                <a:tc>
                  <a:txBody>
                    <a:bodyPr/>
                    <a:lstStyle/>
                    <a:p>
                      <a:r>
                        <a:rPr lang="en-US" dirty="0"/>
                        <a:t>$T * id</a:t>
                      </a:r>
                    </a:p>
                  </a:txBody>
                  <a:tcPr/>
                </a:tc>
                <a:tc>
                  <a:txBody>
                    <a:bodyPr/>
                    <a:lstStyle/>
                    <a:p>
                      <a:r>
                        <a:rPr lang="en-US" dirty="0"/>
                        <a:t>$</a:t>
                      </a:r>
                    </a:p>
                  </a:txBody>
                  <a:tcPr/>
                </a:tc>
                <a:tc>
                  <a:txBody>
                    <a:bodyPr/>
                    <a:lstStyle/>
                    <a:p>
                      <a:r>
                        <a:rPr lang="en-US" dirty="0"/>
                        <a:t>reduce by F </a:t>
                      </a:r>
                      <a:r>
                        <a:rPr lang="en-US" dirty="0">
                          <a:sym typeface="Wingdings" panose="05000000000000000000" pitchFamily="2" charset="2"/>
                        </a:rPr>
                        <a:t> id</a:t>
                      </a:r>
                      <a:endParaRPr lang="en-US" dirty="0"/>
                    </a:p>
                  </a:txBody>
                  <a:tcPr/>
                </a:tc>
                <a:extLst>
                  <a:ext uri="{0D108BD9-81ED-4DB2-BD59-A6C34878D82A}">
                    <a16:rowId xmlns:a16="http://schemas.microsoft.com/office/drawing/2014/main" val="1709625476"/>
                  </a:ext>
                </a:extLst>
              </a:tr>
              <a:tr h="370840">
                <a:tc>
                  <a:txBody>
                    <a:bodyPr/>
                    <a:lstStyle/>
                    <a:p>
                      <a:r>
                        <a:rPr lang="en-US" dirty="0"/>
                        <a:t>0 2 7 10</a:t>
                      </a:r>
                    </a:p>
                  </a:txBody>
                  <a:tcPr/>
                </a:tc>
                <a:tc>
                  <a:txBody>
                    <a:bodyPr/>
                    <a:lstStyle/>
                    <a:p>
                      <a:r>
                        <a:rPr lang="en-US" dirty="0"/>
                        <a:t>$T * F</a:t>
                      </a:r>
                    </a:p>
                  </a:txBody>
                  <a:tcPr/>
                </a:tc>
                <a:tc>
                  <a:txBody>
                    <a:bodyPr/>
                    <a:lstStyle/>
                    <a:p>
                      <a:r>
                        <a:rPr lang="en-US" dirty="0"/>
                        <a:t>$</a:t>
                      </a:r>
                    </a:p>
                  </a:txBody>
                  <a:tcPr/>
                </a:tc>
                <a:tc>
                  <a:txBody>
                    <a:bodyPr/>
                    <a:lstStyle/>
                    <a:p>
                      <a:r>
                        <a:rPr lang="en-US" dirty="0"/>
                        <a:t>reduce by T </a:t>
                      </a:r>
                      <a:r>
                        <a:rPr lang="en-US" dirty="0">
                          <a:sym typeface="Wingdings" panose="05000000000000000000" pitchFamily="2" charset="2"/>
                        </a:rPr>
                        <a:t> T* F</a:t>
                      </a:r>
                      <a:endParaRPr lang="en-US" dirty="0"/>
                    </a:p>
                  </a:txBody>
                  <a:tcPr/>
                </a:tc>
                <a:extLst>
                  <a:ext uri="{0D108BD9-81ED-4DB2-BD59-A6C34878D82A}">
                    <a16:rowId xmlns:a16="http://schemas.microsoft.com/office/drawing/2014/main" val="1742229271"/>
                  </a:ext>
                </a:extLst>
              </a:tr>
              <a:tr h="370840">
                <a:tc>
                  <a:txBody>
                    <a:bodyPr/>
                    <a:lstStyle/>
                    <a:p>
                      <a:r>
                        <a:rPr lang="en-US" dirty="0"/>
                        <a:t>0 2</a:t>
                      </a:r>
                    </a:p>
                  </a:txBody>
                  <a:tcPr/>
                </a:tc>
                <a:tc>
                  <a:txBody>
                    <a:bodyPr/>
                    <a:lstStyle/>
                    <a:p>
                      <a:r>
                        <a:rPr lang="en-US" dirty="0"/>
                        <a:t>$T</a:t>
                      </a:r>
                    </a:p>
                  </a:txBody>
                  <a:tcPr/>
                </a:tc>
                <a:tc>
                  <a:txBody>
                    <a:bodyPr/>
                    <a:lstStyle/>
                    <a:p>
                      <a:r>
                        <a:rPr lang="en-US" dirty="0"/>
                        <a:t>$</a:t>
                      </a:r>
                    </a:p>
                  </a:txBody>
                  <a:tcPr/>
                </a:tc>
                <a:tc>
                  <a:txBody>
                    <a:bodyPr/>
                    <a:lstStyle/>
                    <a:p>
                      <a:r>
                        <a:rPr lang="en-US" dirty="0"/>
                        <a:t>reduce by E</a:t>
                      </a:r>
                      <a:r>
                        <a:rPr lang="en-US" dirty="0">
                          <a:sym typeface="Wingdings" panose="05000000000000000000" pitchFamily="2" charset="2"/>
                        </a:rPr>
                        <a:t>T</a:t>
                      </a:r>
                      <a:endParaRPr lang="en-US" dirty="0"/>
                    </a:p>
                  </a:txBody>
                  <a:tcPr/>
                </a:tc>
                <a:extLst>
                  <a:ext uri="{0D108BD9-81ED-4DB2-BD59-A6C34878D82A}">
                    <a16:rowId xmlns:a16="http://schemas.microsoft.com/office/drawing/2014/main" val="761630814"/>
                  </a:ext>
                </a:extLst>
              </a:tr>
              <a:tr h="370840">
                <a:tc>
                  <a:txBody>
                    <a:bodyPr/>
                    <a:lstStyle/>
                    <a:p>
                      <a:r>
                        <a:rPr lang="en-US" dirty="0"/>
                        <a:t>0 1</a:t>
                      </a:r>
                    </a:p>
                  </a:txBody>
                  <a:tcPr/>
                </a:tc>
                <a:tc>
                  <a:txBody>
                    <a:bodyPr/>
                    <a:lstStyle/>
                    <a:p>
                      <a:r>
                        <a:rPr lang="en-US" dirty="0"/>
                        <a:t>$E</a:t>
                      </a:r>
                    </a:p>
                  </a:txBody>
                  <a:tcPr/>
                </a:tc>
                <a:tc>
                  <a:txBody>
                    <a:bodyPr/>
                    <a:lstStyle/>
                    <a:p>
                      <a:r>
                        <a:rPr lang="en-US" dirty="0"/>
                        <a:t>$</a:t>
                      </a:r>
                    </a:p>
                  </a:txBody>
                  <a:tcPr/>
                </a:tc>
                <a:tc>
                  <a:txBody>
                    <a:bodyPr/>
                    <a:lstStyle/>
                    <a:p>
                      <a:r>
                        <a:rPr lang="en-US" dirty="0"/>
                        <a:t>reduce by E’ </a:t>
                      </a:r>
                      <a:r>
                        <a:rPr lang="en-US" dirty="0">
                          <a:sym typeface="Wingdings" panose="05000000000000000000" pitchFamily="2" charset="2"/>
                        </a:rPr>
                        <a:t> E</a:t>
                      </a:r>
                      <a:endParaRPr lang="en-US" dirty="0"/>
                    </a:p>
                  </a:txBody>
                  <a:tcPr/>
                </a:tc>
                <a:extLst>
                  <a:ext uri="{0D108BD9-81ED-4DB2-BD59-A6C34878D82A}">
                    <a16:rowId xmlns:a16="http://schemas.microsoft.com/office/drawing/2014/main" val="3205124568"/>
                  </a:ext>
                </a:extLst>
              </a:tr>
              <a:tr h="370840">
                <a:tc>
                  <a:txBody>
                    <a:bodyPr/>
                    <a:lstStyle/>
                    <a:p>
                      <a:r>
                        <a:rPr lang="en-US" dirty="0"/>
                        <a:t>0</a:t>
                      </a:r>
                    </a:p>
                  </a:txBody>
                  <a:tcPr/>
                </a:tc>
                <a:tc>
                  <a:txBody>
                    <a:bodyPr/>
                    <a:lstStyle/>
                    <a:p>
                      <a:r>
                        <a:rPr lang="en-US" dirty="0"/>
                        <a:t>$E’</a:t>
                      </a:r>
                    </a:p>
                  </a:txBody>
                  <a:tcPr/>
                </a:tc>
                <a:tc>
                  <a:txBody>
                    <a:bodyPr/>
                    <a:lstStyle/>
                    <a:p>
                      <a:r>
                        <a:rPr lang="en-US" dirty="0"/>
                        <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txBody>
                  <a:tcPr/>
                </a:tc>
                <a:extLst>
                  <a:ext uri="{0D108BD9-81ED-4DB2-BD59-A6C34878D82A}">
                    <a16:rowId xmlns:a16="http://schemas.microsoft.com/office/drawing/2014/main" val="3026580135"/>
                  </a:ext>
                </a:extLst>
              </a:tr>
            </a:tbl>
          </a:graphicData>
        </a:graphic>
      </p:graphicFrame>
    </p:spTree>
    <p:extLst>
      <p:ext uri="{BB962C8B-B14F-4D97-AF65-F5344CB8AC3E}">
        <p14:creationId xmlns:p14="http://schemas.microsoft.com/office/powerpoint/2010/main" val="33232198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4F6157-1A64-8443-569B-6622D3206190}"/>
              </a:ext>
            </a:extLst>
          </p:cNvPr>
          <p:cNvSpPr>
            <a:spLocks noGrp="1"/>
          </p:cNvSpPr>
          <p:nvPr>
            <p:ph type="title"/>
          </p:nvPr>
        </p:nvSpPr>
        <p:spPr/>
        <p:txBody>
          <a:bodyPr/>
          <a:lstStyle/>
          <a:p>
            <a:r>
              <a:rPr lang="en-IN" dirty="0"/>
              <a:t>GOTO table</a:t>
            </a:r>
          </a:p>
        </p:txBody>
      </p:sp>
      <p:sp>
        <p:nvSpPr>
          <p:cNvPr id="3" name="Content Placeholder 2">
            <a:extLst>
              <a:ext uri="{FF2B5EF4-FFF2-40B4-BE49-F238E27FC236}">
                <a16:creationId xmlns:a16="http://schemas.microsoft.com/office/drawing/2014/main" id="{7DFD1649-13B6-8836-A161-BC0493158D54}"/>
              </a:ext>
            </a:extLst>
          </p:cNvPr>
          <p:cNvSpPr>
            <a:spLocks noGrp="1"/>
          </p:cNvSpPr>
          <p:nvPr>
            <p:ph idx="1"/>
          </p:nvPr>
        </p:nvSpPr>
        <p:spPr/>
        <p:txBody>
          <a:bodyPr/>
          <a:lstStyle/>
          <a:p>
            <a:pPr marL="0" indent="0">
              <a:buNone/>
            </a:pPr>
            <a:r>
              <a:rPr lang="en-US" dirty="0"/>
              <a:t>GOTO function, defined on sets of items, is extended to states: </a:t>
            </a:r>
          </a:p>
          <a:p>
            <a:pPr marL="0" indent="0">
              <a:buNone/>
            </a:pPr>
            <a:r>
              <a:rPr lang="en-US" dirty="0"/>
              <a:t>if GOTO[</a:t>
            </a:r>
            <a:r>
              <a:rPr lang="en-US" dirty="0" err="1"/>
              <a:t>I</a:t>
            </a:r>
            <a:r>
              <a:rPr lang="en-US" baseline="-25000" dirty="0" err="1"/>
              <a:t>i</a:t>
            </a:r>
            <a:r>
              <a:rPr lang="en-US" dirty="0"/>
              <a:t>, A] = </a:t>
            </a:r>
            <a:r>
              <a:rPr lang="en-US" dirty="0" err="1"/>
              <a:t>I</a:t>
            </a:r>
            <a:r>
              <a:rPr lang="en-US" baseline="-25000" dirty="0" err="1"/>
              <a:t>j</a:t>
            </a:r>
            <a:r>
              <a:rPr lang="en-US" dirty="0"/>
              <a:t> , then GOTO maps a state </a:t>
            </a:r>
            <a:r>
              <a:rPr lang="en-US" dirty="0" err="1"/>
              <a:t>i</a:t>
            </a:r>
            <a:r>
              <a:rPr lang="en-US" dirty="0"/>
              <a:t> and a nonterminal A to state j.</a:t>
            </a:r>
            <a:endParaRPr lang="en-IN" dirty="0"/>
          </a:p>
        </p:txBody>
      </p:sp>
    </p:spTree>
    <p:extLst>
      <p:ext uri="{BB962C8B-B14F-4D97-AF65-F5344CB8AC3E}">
        <p14:creationId xmlns:p14="http://schemas.microsoft.com/office/powerpoint/2010/main" val="18183247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3D018A-A34D-46E8-BC45-70B0941CC32A}"/>
              </a:ext>
            </a:extLst>
          </p:cNvPr>
          <p:cNvSpPr>
            <a:spLocks noGrp="1"/>
          </p:cNvSpPr>
          <p:nvPr>
            <p:ph type="title"/>
          </p:nvPr>
        </p:nvSpPr>
        <p:spPr/>
        <p:txBody>
          <a:bodyPr/>
          <a:lstStyle/>
          <a:p>
            <a:r>
              <a:rPr lang="en-US" dirty="0"/>
              <a:t>ACTION table</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D845C554-0368-46A0-BD56-B0A88B1FEB3A}"/>
                  </a:ext>
                </a:extLst>
              </p:cNvPr>
              <p:cNvSpPr>
                <a:spLocks noGrp="1"/>
              </p:cNvSpPr>
              <p:nvPr>
                <p:ph idx="1"/>
              </p:nvPr>
            </p:nvSpPr>
            <p:spPr/>
            <p:txBody>
              <a:bodyPr>
                <a:normAutofit fontScale="92500" lnSpcReduction="10000"/>
              </a:bodyPr>
              <a:lstStyle/>
              <a:p>
                <a:pPr marL="514350" indent="-514350">
                  <a:buAutoNum type="arabicPeriod"/>
                </a:pPr>
                <a:r>
                  <a:rPr lang="en-US" dirty="0"/>
                  <a:t>I</a:t>
                </a:r>
                <a:r>
                  <a:rPr lang="en-US" baseline="-25000" dirty="0"/>
                  <a:t>i</a:t>
                </a:r>
                <a:r>
                  <a:rPr lang="en-US" dirty="0"/>
                  <a:t> is called state </a:t>
                </a:r>
                <a:r>
                  <a:rPr lang="en-US" dirty="0" err="1"/>
                  <a:t>i</a:t>
                </a:r>
                <a:endParaRPr lang="en-US" dirty="0"/>
              </a:p>
              <a:p>
                <a:pPr marL="514350" indent="-514350">
                  <a:buAutoNum type="arabicPeriod"/>
                </a:pPr>
                <a:endParaRPr lang="en-US" dirty="0"/>
              </a:p>
              <a:p>
                <a:pPr marL="514350" indent="-514350">
                  <a:buAutoNum type="arabicPeriod"/>
                </a:pPr>
                <a:r>
                  <a:rPr lang="en-US" dirty="0"/>
                  <a:t>for each terminal a </a:t>
                </a:r>
              </a:p>
              <a:p>
                <a:pPr marL="0" indent="0">
                  <a:buNone/>
                </a:pPr>
                <a:r>
                  <a:rPr lang="en-US" dirty="0"/>
                  <a:t>	if GOTO[</a:t>
                </a:r>
                <a:r>
                  <a:rPr lang="en-US" dirty="0" err="1"/>
                  <a:t>i</a:t>
                </a:r>
                <a:r>
                  <a:rPr lang="en-US" dirty="0"/>
                  <a:t>, a] is defined and GOTO[</a:t>
                </a:r>
                <a:r>
                  <a:rPr lang="en-US" dirty="0" err="1"/>
                  <a:t>i</a:t>
                </a:r>
                <a:r>
                  <a:rPr lang="en-US" dirty="0"/>
                  <a:t>, a] = j </a:t>
                </a:r>
              </a:p>
              <a:p>
                <a:pPr marL="0" indent="0">
                  <a:buNone/>
                </a:pPr>
                <a:r>
                  <a:rPr lang="en-US" dirty="0"/>
                  <a:t>	    ACTION[</a:t>
                </a:r>
                <a:r>
                  <a:rPr lang="en-US" dirty="0" err="1"/>
                  <a:t>i</a:t>
                </a:r>
                <a:r>
                  <a:rPr lang="en-US" dirty="0"/>
                  <a:t>, a] = shift j</a:t>
                </a:r>
              </a:p>
              <a:p>
                <a:pPr marL="0" indent="0">
                  <a:buNone/>
                </a:pPr>
                <a:endParaRPr lang="en-US" dirty="0"/>
              </a:p>
              <a:p>
                <a:pPr marL="514350" indent="-514350">
                  <a:buAutoNum type="arabicPeriod" startAt="3"/>
                </a:pPr>
                <a:r>
                  <a:rPr lang="en-US" dirty="0"/>
                  <a:t>if [A </a:t>
                </a:r>
                <a:r>
                  <a:rPr lang="en-US" dirty="0">
                    <a:sym typeface="Wingdings" panose="05000000000000000000" pitchFamily="2" charset="2"/>
                  </a:rPr>
                  <a:t> </a:t>
                </a:r>
                <a14:m>
                  <m:oMath xmlns:m="http://schemas.openxmlformats.org/officeDocument/2006/math">
                    <m:r>
                      <a:rPr lang="en-US" b="0" i="1" smtClean="0">
                        <a:latin typeface="Cambria Math" panose="02040503050406030204" pitchFamily="18" charset="0"/>
                        <a:sym typeface="Wingdings" panose="05000000000000000000" pitchFamily="2" charset="2"/>
                      </a:rPr>
                      <m:t>𝛼</m:t>
                    </m:r>
                    <m:r>
                      <a:rPr lang="en-US" b="0" i="1" smtClean="0">
                        <a:latin typeface="Cambria Math" panose="02040503050406030204" pitchFamily="18" charset="0"/>
                        <a:sym typeface="Wingdings" panose="05000000000000000000" pitchFamily="2" charset="2"/>
                      </a:rPr>
                      <m:t>.</m:t>
                    </m:r>
                  </m:oMath>
                </a14:m>
                <a:r>
                  <a:rPr lang="en-US" dirty="0"/>
                  <a:t>] is in I</a:t>
                </a:r>
                <a:r>
                  <a:rPr lang="en-US" baseline="-25000" dirty="0"/>
                  <a:t>i</a:t>
                </a:r>
                <a:r>
                  <a:rPr lang="en-US" dirty="0"/>
                  <a:t>, then set ACTION[</a:t>
                </a:r>
                <a:r>
                  <a:rPr lang="en-US" dirty="0" err="1"/>
                  <a:t>i</a:t>
                </a:r>
                <a:r>
                  <a:rPr lang="en-US" dirty="0"/>
                  <a:t>, a] to “reduce </a:t>
                </a:r>
                <a14:m>
                  <m:oMath xmlns:m="http://schemas.openxmlformats.org/officeDocument/2006/math">
                    <m:r>
                      <a:rPr lang="en-US" b="0" i="1" smtClean="0">
                        <a:latin typeface="Cambria Math" panose="02040503050406030204" pitchFamily="18" charset="0"/>
                      </a:rPr>
                      <m:t>𝐴</m:t>
                    </m:r>
                    <m:r>
                      <a:rPr lang="en-US" b="0" i="1" smtClean="0">
                        <a:latin typeface="Cambria Math" panose="02040503050406030204" pitchFamily="18" charset="0"/>
                      </a:rPr>
                      <m:t>→</m:t>
                    </m:r>
                    <m:r>
                      <a:rPr lang="en-US" b="0" i="1" smtClean="0">
                        <a:latin typeface="Cambria Math" panose="02040503050406030204" pitchFamily="18" charset="0"/>
                      </a:rPr>
                      <m:t>𝛼</m:t>
                    </m:r>
                  </m:oMath>
                </a14:m>
                <a:r>
                  <a:rPr lang="en-US" dirty="0"/>
                  <a:t>” for all “</a:t>
                </a:r>
                <a14:m>
                  <m:oMath xmlns:m="http://schemas.openxmlformats.org/officeDocument/2006/math">
                    <m:r>
                      <a:rPr lang="en-US" b="0" i="1" smtClean="0">
                        <a:latin typeface="Cambria Math" panose="02040503050406030204" pitchFamily="18" charset="0"/>
                      </a:rPr>
                      <m:t>𝑎</m:t>
                    </m:r>
                    <m:r>
                      <a:rPr lang="en-US" b="0" i="1" smtClean="0">
                        <a:latin typeface="Cambria Math" panose="02040503050406030204" pitchFamily="18" charset="0"/>
                      </a:rPr>
                      <m:t>∈</m:t>
                    </m:r>
                    <m:r>
                      <a:rPr lang="en-US" b="0" i="1" smtClean="0">
                        <a:latin typeface="Cambria Math" panose="02040503050406030204" pitchFamily="18" charset="0"/>
                      </a:rPr>
                      <m:t>𝐹𝑂𝐿𝐿𝑂𝑊</m:t>
                    </m:r>
                    <m:r>
                      <a:rPr lang="en-US" b="0" i="1" smtClean="0">
                        <a:latin typeface="Cambria Math" panose="02040503050406030204" pitchFamily="18" charset="0"/>
                      </a:rPr>
                      <m:t>(</m:t>
                    </m:r>
                    <m:r>
                      <a:rPr lang="en-US" b="0" i="1" smtClean="0">
                        <a:latin typeface="Cambria Math" panose="02040503050406030204" pitchFamily="18" charset="0"/>
                      </a:rPr>
                      <m:t>𝐴</m:t>
                    </m:r>
                    <m:r>
                      <a:rPr lang="en-US" b="0" i="1" smtClean="0">
                        <a:latin typeface="Cambria Math" panose="02040503050406030204" pitchFamily="18" charset="0"/>
                      </a:rPr>
                      <m:t>)</m:t>
                    </m:r>
                  </m:oMath>
                </a14:m>
                <a:r>
                  <a:rPr lang="en-US" dirty="0"/>
                  <a:t>” where </a:t>
                </a:r>
                <a14:m>
                  <m:oMath xmlns:m="http://schemas.openxmlformats.org/officeDocument/2006/math">
                    <m:r>
                      <m:rPr>
                        <m:sty m:val="p"/>
                      </m:rPr>
                      <a:rPr lang="en-US" b="0" i="0" smtClean="0">
                        <a:latin typeface="Cambria Math" panose="02040503050406030204" pitchFamily="18" charset="0"/>
                      </a:rPr>
                      <m:t>A</m:t>
                    </m:r>
                    <m:r>
                      <a:rPr lang="en-US" b="0" i="1" smtClean="0">
                        <a:latin typeface="Cambria Math" panose="02040503050406030204" pitchFamily="18" charset="0"/>
                      </a:rPr>
                      <m:t> ≠</m:t>
                    </m:r>
                    <m:sSup>
                      <m:sSupPr>
                        <m:ctrlPr>
                          <a:rPr lang="en-US" b="0" i="1" smtClean="0">
                            <a:latin typeface="Cambria Math" panose="02040503050406030204" pitchFamily="18" charset="0"/>
                          </a:rPr>
                        </m:ctrlPr>
                      </m:sSupPr>
                      <m:e>
                        <m:r>
                          <a:rPr lang="en-US" b="0" i="1" smtClean="0">
                            <a:latin typeface="Cambria Math" panose="02040503050406030204" pitchFamily="18" charset="0"/>
                          </a:rPr>
                          <m:t>𝑆</m:t>
                        </m:r>
                      </m:e>
                      <m:sup>
                        <m:r>
                          <a:rPr lang="en-US" b="0" i="1" smtClean="0">
                            <a:latin typeface="Cambria Math" panose="02040503050406030204" pitchFamily="18" charset="0"/>
                          </a:rPr>
                          <m:t>′</m:t>
                        </m:r>
                      </m:sup>
                    </m:sSup>
                  </m:oMath>
                </a14:m>
                <a:endParaRPr lang="en-US" b="0" dirty="0"/>
              </a:p>
              <a:p>
                <a:pPr marL="514350" indent="-514350">
                  <a:buAutoNum type="arabicPeriod" startAt="3"/>
                </a:pPr>
                <a:endParaRPr lang="en-US" b="0" dirty="0"/>
              </a:p>
              <a:p>
                <a:pPr marL="514350" indent="-514350">
                  <a:buAutoNum type="arabicPeriod" startAt="3"/>
                </a:pPr>
                <a:r>
                  <a:rPr lang="en-US" b="0" dirty="0"/>
                  <a:t>If [S’ </a:t>
                </a:r>
                <a:r>
                  <a:rPr lang="en-US" b="0" dirty="0">
                    <a:sym typeface="Wingdings" panose="05000000000000000000" pitchFamily="2" charset="2"/>
                  </a:rPr>
                  <a:t> S.</a:t>
                </a:r>
                <a:r>
                  <a:rPr lang="en-US" b="0" dirty="0"/>
                  <a:t>] is in I</a:t>
                </a:r>
                <a:r>
                  <a:rPr lang="en-US" b="0" baseline="-25000" dirty="0"/>
                  <a:t>i</a:t>
                </a:r>
                <a:r>
                  <a:rPr lang="en-US" b="0" dirty="0"/>
                  <a:t>, then set ACTION[</a:t>
                </a:r>
                <a:r>
                  <a:rPr lang="en-US" b="0" dirty="0" err="1"/>
                  <a:t>i</a:t>
                </a:r>
                <a:r>
                  <a:rPr lang="en-US" b="0" dirty="0"/>
                  <a:t>, $] to accept</a:t>
                </a:r>
              </a:p>
              <a:p>
                <a:pPr marL="514350" indent="-514350">
                  <a:buAutoNum type="arabicPeriod" startAt="3"/>
                </a:pPr>
                <a:endParaRPr lang="en-US" b="0" dirty="0"/>
              </a:p>
              <a:p>
                <a:pPr marL="514350" indent="-514350">
                  <a:buAutoNum type="arabicPeriod" startAt="3"/>
                </a:pPr>
                <a:endParaRPr lang="en-US" dirty="0"/>
              </a:p>
              <a:p>
                <a:pPr marL="0" indent="0">
                  <a:buNone/>
                </a:pPr>
                <a:endParaRPr lang="en-US" dirty="0"/>
              </a:p>
              <a:p>
                <a:pPr marL="457200" lvl="1" indent="0">
                  <a:buNone/>
                </a:pPr>
                <a:endParaRPr lang="en-US" dirty="0"/>
              </a:p>
            </p:txBody>
          </p:sp>
        </mc:Choice>
        <mc:Fallback xmlns="">
          <p:sp>
            <p:nvSpPr>
              <p:cNvPr id="3" name="Content Placeholder 2">
                <a:extLst>
                  <a:ext uri="{FF2B5EF4-FFF2-40B4-BE49-F238E27FC236}">
                    <a16:creationId xmlns:a16="http://schemas.microsoft.com/office/drawing/2014/main" id="{D845C554-0368-46A0-BD56-B0A88B1FEB3A}"/>
                  </a:ext>
                </a:extLst>
              </p:cNvPr>
              <p:cNvSpPr>
                <a:spLocks noGrp="1" noRot="1" noChangeAspect="1" noMove="1" noResize="1" noEditPoints="1" noAdjustHandles="1" noChangeArrowheads="1" noChangeShapeType="1" noTextEdit="1"/>
              </p:cNvSpPr>
              <p:nvPr>
                <p:ph idx="1"/>
              </p:nvPr>
            </p:nvSpPr>
            <p:spPr>
              <a:blipFill>
                <a:blip r:embed="rId3"/>
                <a:stretch>
                  <a:fillRect l="-1101" t="-2941" b="-2241"/>
                </a:stretch>
              </a:blipFill>
            </p:spPr>
            <p:txBody>
              <a:bodyPr/>
              <a:lstStyle/>
              <a:p>
                <a:r>
                  <a:rPr lang="en-IN">
                    <a:noFill/>
                  </a:rPr>
                  <a:t> </a:t>
                </a:r>
              </a:p>
            </p:txBody>
          </p:sp>
        </mc:Fallback>
      </mc:AlternateContent>
    </p:spTree>
    <p:extLst>
      <p:ext uri="{BB962C8B-B14F-4D97-AF65-F5344CB8AC3E}">
        <p14:creationId xmlns:p14="http://schemas.microsoft.com/office/powerpoint/2010/main" val="33466836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C52DAC-8F08-4042-B975-46B4C2FFABD5}"/>
              </a:ext>
            </a:extLst>
          </p:cNvPr>
          <p:cNvSpPr>
            <a:spLocks noGrp="1"/>
          </p:cNvSpPr>
          <p:nvPr>
            <p:ph type="title"/>
          </p:nvPr>
        </p:nvSpPr>
        <p:spPr/>
        <p:txBody>
          <a:bodyPr/>
          <a:lstStyle/>
          <a:p>
            <a:r>
              <a:rPr lang="en-US" dirty="0"/>
              <a:t>DFA</a:t>
            </a:r>
          </a:p>
        </p:txBody>
      </p:sp>
      <p:sp>
        <p:nvSpPr>
          <p:cNvPr id="4" name="Rectangle 3">
            <a:extLst>
              <a:ext uri="{FF2B5EF4-FFF2-40B4-BE49-F238E27FC236}">
                <a16:creationId xmlns:a16="http://schemas.microsoft.com/office/drawing/2014/main" id="{28B69822-C10E-4539-ABA1-B6D5FA97D45E}"/>
              </a:ext>
            </a:extLst>
          </p:cNvPr>
          <p:cNvSpPr/>
          <p:nvPr/>
        </p:nvSpPr>
        <p:spPr>
          <a:xfrm>
            <a:off x="696687" y="1480457"/>
            <a:ext cx="1240968" cy="244928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I</a:t>
            </a:r>
            <a:r>
              <a:rPr lang="en-US" b="1" baseline="-25000" dirty="0">
                <a:solidFill>
                  <a:schemeClr val="tx1"/>
                </a:solidFill>
              </a:rPr>
              <a:t>0</a:t>
            </a:r>
            <a:endParaRPr lang="en-US" b="1" dirty="0">
              <a:solidFill>
                <a:schemeClr val="tx1"/>
              </a:solidFill>
            </a:endParaRPr>
          </a:p>
          <a:p>
            <a:pPr algn="ctr"/>
            <a:r>
              <a:rPr lang="en-US" dirty="0">
                <a:solidFill>
                  <a:schemeClr val="tx1"/>
                </a:solidFill>
              </a:rPr>
              <a:t>E’ </a:t>
            </a:r>
            <a:r>
              <a:rPr lang="en-US" dirty="0">
                <a:solidFill>
                  <a:schemeClr val="tx1"/>
                </a:solidFill>
                <a:sym typeface="Wingdings" panose="05000000000000000000" pitchFamily="2" charset="2"/>
              </a:rPr>
              <a:t> .E</a:t>
            </a:r>
          </a:p>
          <a:p>
            <a:pPr algn="ctr"/>
            <a:r>
              <a:rPr lang="en-US" dirty="0">
                <a:solidFill>
                  <a:schemeClr val="tx1"/>
                </a:solidFill>
                <a:sym typeface="Wingdings" panose="05000000000000000000" pitchFamily="2" charset="2"/>
              </a:rPr>
              <a:t>E  .E + T</a:t>
            </a:r>
          </a:p>
          <a:p>
            <a:pPr algn="ctr"/>
            <a:r>
              <a:rPr lang="en-US" dirty="0">
                <a:solidFill>
                  <a:schemeClr val="tx1"/>
                </a:solidFill>
                <a:sym typeface="Wingdings" panose="05000000000000000000" pitchFamily="2" charset="2"/>
              </a:rPr>
              <a:t>E  .T</a:t>
            </a:r>
          </a:p>
          <a:p>
            <a:pPr algn="ctr"/>
            <a:r>
              <a:rPr lang="en-US" dirty="0">
                <a:solidFill>
                  <a:schemeClr val="tx1"/>
                </a:solidFill>
                <a:sym typeface="Wingdings" panose="05000000000000000000" pitchFamily="2" charset="2"/>
              </a:rPr>
              <a:t>T  .T * F</a:t>
            </a:r>
          </a:p>
          <a:p>
            <a:pPr algn="ctr"/>
            <a:r>
              <a:rPr lang="en-US" dirty="0">
                <a:solidFill>
                  <a:schemeClr val="tx1"/>
                </a:solidFill>
                <a:sym typeface="Wingdings" panose="05000000000000000000" pitchFamily="2" charset="2"/>
              </a:rPr>
              <a:t>T  .F</a:t>
            </a:r>
          </a:p>
          <a:p>
            <a:pPr algn="ctr"/>
            <a:r>
              <a:rPr lang="en-US" dirty="0">
                <a:solidFill>
                  <a:schemeClr val="tx1"/>
                </a:solidFill>
                <a:sym typeface="Wingdings" panose="05000000000000000000" pitchFamily="2" charset="2"/>
              </a:rPr>
              <a:t>F  .(E)</a:t>
            </a:r>
          </a:p>
          <a:p>
            <a:pPr algn="ctr"/>
            <a:r>
              <a:rPr lang="en-US" dirty="0">
                <a:solidFill>
                  <a:schemeClr val="tx1"/>
                </a:solidFill>
                <a:sym typeface="Wingdings" panose="05000000000000000000" pitchFamily="2" charset="2"/>
              </a:rPr>
              <a:t>F  .id</a:t>
            </a:r>
            <a:endParaRPr lang="en-US" dirty="0">
              <a:solidFill>
                <a:schemeClr val="tx1"/>
              </a:solidFill>
            </a:endParaRPr>
          </a:p>
          <a:p>
            <a:pPr algn="ctr"/>
            <a:endParaRPr lang="en-US" dirty="0">
              <a:solidFill>
                <a:schemeClr val="tx1"/>
              </a:solidFill>
            </a:endParaRPr>
          </a:p>
        </p:txBody>
      </p:sp>
      <p:sp>
        <p:nvSpPr>
          <p:cNvPr id="5" name="Rectangle 4">
            <a:extLst>
              <a:ext uri="{FF2B5EF4-FFF2-40B4-BE49-F238E27FC236}">
                <a16:creationId xmlns:a16="http://schemas.microsoft.com/office/drawing/2014/main" id="{617785F8-BC1F-4247-B264-D33565923ABF}"/>
              </a:ext>
            </a:extLst>
          </p:cNvPr>
          <p:cNvSpPr/>
          <p:nvPr/>
        </p:nvSpPr>
        <p:spPr>
          <a:xfrm>
            <a:off x="2906487" y="3679372"/>
            <a:ext cx="1164768" cy="228599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a:p>
            <a:pPr algn="ctr"/>
            <a:r>
              <a:rPr lang="en-US" b="1" dirty="0">
                <a:solidFill>
                  <a:schemeClr val="tx1"/>
                </a:solidFill>
              </a:rPr>
              <a:t>I</a:t>
            </a:r>
            <a:r>
              <a:rPr lang="en-US" b="1" baseline="-25000" dirty="0">
                <a:solidFill>
                  <a:schemeClr val="tx1"/>
                </a:solidFill>
              </a:rPr>
              <a:t>4</a:t>
            </a:r>
            <a:endParaRPr lang="en-US" b="1" dirty="0">
              <a:solidFill>
                <a:schemeClr val="tx1"/>
              </a:solidFill>
            </a:endParaRPr>
          </a:p>
          <a:p>
            <a:pPr algn="ctr"/>
            <a:r>
              <a:rPr lang="en-US" dirty="0">
                <a:solidFill>
                  <a:schemeClr val="tx1"/>
                </a:solidFill>
              </a:rPr>
              <a:t>F </a:t>
            </a:r>
            <a:r>
              <a:rPr lang="en-US" dirty="0">
                <a:solidFill>
                  <a:schemeClr val="tx1"/>
                </a:solidFill>
                <a:sym typeface="Wingdings" panose="05000000000000000000" pitchFamily="2" charset="2"/>
              </a:rPr>
              <a:t> (.E)</a:t>
            </a:r>
          </a:p>
          <a:p>
            <a:pPr algn="ctr"/>
            <a:r>
              <a:rPr lang="en-US" dirty="0">
                <a:solidFill>
                  <a:schemeClr val="tx1"/>
                </a:solidFill>
                <a:sym typeface="Wingdings" panose="05000000000000000000" pitchFamily="2" charset="2"/>
              </a:rPr>
              <a:t>E  .E + T</a:t>
            </a:r>
          </a:p>
          <a:p>
            <a:pPr algn="ctr"/>
            <a:r>
              <a:rPr lang="en-US" dirty="0">
                <a:solidFill>
                  <a:schemeClr val="tx1"/>
                </a:solidFill>
                <a:sym typeface="Wingdings" panose="05000000000000000000" pitchFamily="2" charset="2"/>
              </a:rPr>
              <a:t>E  .T</a:t>
            </a:r>
          </a:p>
          <a:p>
            <a:pPr algn="ctr"/>
            <a:r>
              <a:rPr lang="en-US" dirty="0">
                <a:solidFill>
                  <a:schemeClr val="tx1"/>
                </a:solidFill>
                <a:sym typeface="Wingdings" panose="05000000000000000000" pitchFamily="2" charset="2"/>
              </a:rPr>
              <a:t>T  .T * F</a:t>
            </a:r>
          </a:p>
          <a:p>
            <a:pPr algn="ctr"/>
            <a:r>
              <a:rPr lang="en-US" dirty="0">
                <a:solidFill>
                  <a:schemeClr val="tx1"/>
                </a:solidFill>
                <a:sym typeface="Wingdings" panose="05000000000000000000" pitchFamily="2" charset="2"/>
              </a:rPr>
              <a:t>T  .F</a:t>
            </a:r>
          </a:p>
          <a:p>
            <a:pPr algn="ctr"/>
            <a:r>
              <a:rPr lang="en-US" dirty="0">
                <a:solidFill>
                  <a:schemeClr val="tx1"/>
                </a:solidFill>
                <a:sym typeface="Wingdings" panose="05000000000000000000" pitchFamily="2" charset="2"/>
              </a:rPr>
              <a:t>F  .(E)</a:t>
            </a:r>
          </a:p>
          <a:p>
            <a:pPr algn="ctr"/>
            <a:r>
              <a:rPr lang="en-US" dirty="0">
                <a:solidFill>
                  <a:schemeClr val="tx1"/>
                </a:solidFill>
                <a:sym typeface="Wingdings" panose="05000000000000000000" pitchFamily="2" charset="2"/>
              </a:rPr>
              <a:t>F  .id</a:t>
            </a:r>
            <a:endParaRPr lang="en-US" dirty="0">
              <a:solidFill>
                <a:schemeClr val="tx1"/>
              </a:solidFill>
            </a:endParaRPr>
          </a:p>
          <a:p>
            <a:pPr algn="ctr"/>
            <a:endParaRPr lang="en-US" dirty="0">
              <a:solidFill>
                <a:schemeClr val="tx1"/>
              </a:solidFill>
            </a:endParaRPr>
          </a:p>
        </p:txBody>
      </p:sp>
      <p:sp>
        <p:nvSpPr>
          <p:cNvPr id="6" name="Rectangle 5">
            <a:extLst>
              <a:ext uri="{FF2B5EF4-FFF2-40B4-BE49-F238E27FC236}">
                <a16:creationId xmlns:a16="http://schemas.microsoft.com/office/drawing/2014/main" id="{124EF639-0174-4EE2-8E1E-4D38DD4F00D5}"/>
              </a:ext>
            </a:extLst>
          </p:cNvPr>
          <p:cNvSpPr/>
          <p:nvPr/>
        </p:nvSpPr>
        <p:spPr>
          <a:xfrm>
            <a:off x="2830284" y="874258"/>
            <a:ext cx="1371600" cy="81642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a:p>
            <a:pPr algn="ctr"/>
            <a:r>
              <a:rPr lang="en-US" b="1" dirty="0">
                <a:solidFill>
                  <a:schemeClr val="tx1"/>
                </a:solidFill>
              </a:rPr>
              <a:t>I</a:t>
            </a:r>
            <a:r>
              <a:rPr lang="en-US" b="1" baseline="-25000" dirty="0">
                <a:solidFill>
                  <a:schemeClr val="tx1"/>
                </a:solidFill>
              </a:rPr>
              <a:t>1</a:t>
            </a:r>
            <a:endParaRPr lang="en-US" b="1" dirty="0">
              <a:solidFill>
                <a:schemeClr val="tx1"/>
              </a:solidFill>
            </a:endParaRPr>
          </a:p>
          <a:p>
            <a:pPr algn="ctr"/>
            <a:r>
              <a:rPr lang="en-US" dirty="0">
                <a:solidFill>
                  <a:schemeClr val="tx1"/>
                </a:solidFill>
              </a:rPr>
              <a:t>E’ </a:t>
            </a:r>
            <a:r>
              <a:rPr lang="en-US" dirty="0">
                <a:solidFill>
                  <a:schemeClr val="tx1"/>
                </a:solidFill>
                <a:sym typeface="Wingdings" panose="05000000000000000000" pitchFamily="2" charset="2"/>
              </a:rPr>
              <a:t> E.</a:t>
            </a:r>
          </a:p>
          <a:p>
            <a:pPr algn="ctr"/>
            <a:r>
              <a:rPr lang="en-US" dirty="0">
                <a:solidFill>
                  <a:schemeClr val="tx1"/>
                </a:solidFill>
                <a:sym typeface="Wingdings" panose="05000000000000000000" pitchFamily="2" charset="2"/>
              </a:rPr>
              <a:t>E  E. + T</a:t>
            </a:r>
            <a:endParaRPr lang="en-US" dirty="0">
              <a:solidFill>
                <a:schemeClr val="tx1"/>
              </a:solidFill>
            </a:endParaRPr>
          </a:p>
          <a:p>
            <a:pPr algn="ctr"/>
            <a:endParaRPr lang="en-US" dirty="0">
              <a:solidFill>
                <a:schemeClr val="tx1"/>
              </a:solidFill>
            </a:endParaRPr>
          </a:p>
        </p:txBody>
      </p:sp>
      <p:sp>
        <p:nvSpPr>
          <p:cNvPr id="7" name="Rectangle 6">
            <a:extLst>
              <a:ext uri="{FF2B5EF4-FFF2-40B4-BE49-F238E27FC236}">
                <a16:creationId xmlns:a16="http://schemas.microsoft.com/office/drawing/2014/main" id="{7D1EE9C0-AB15-461E-B59C-6C52AB0A9791}"/>
              </a:ext>
            </a:extLst>
          </p:cNvPr>
          <p:cNvSpPr/>
          <p:nvPr/>
        </p:nvSpPr>
        <p:spPr>
          <a:xfrm>
            <a:off x="2971801" y="1810431"/>
            <a:ext cx="1099454" cy="81642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a:p>
            <a:pPr algn="ctr"/>
            <a:r>
              <a:rPr lang="en-US" b="1" dirty="0">
                <a:solidFill>
                  <a:schemeClr val="tx1"/>
                </a:solidFill>
              </a:rPr>
              <a:t>I</a:t>
            </a:r>
            <a:r>
              <a:rPr lang="en-US" b="1" baseline="-25000" dirty="0">
                <a:solidFill>
                  <a:schemeClr val="tx1"/>
                </a:solidFill>
              </a:rPr>
              <a:t>2</a:t>
            </a:r>
            <a:endParaRPr lang="en-US" b="1" dirty="0">
              <a:solidFill>
                <a:schemeClr val="tx1"/>
              </a:solidFill>
            </a:endParaRPr>
          </a:p>
          <a:p>
            <a:pPr algn="ctr"/>
            <a:r>
              <a:rPr lang="en-US" dirty="0">
                <a:solidFill>
                  <a:schemeClr val="tx1"/>
                </a:solidFill>
              </a:rPr>
              <a:t>E </a:t>
            </a:r>
            <a:r>
              <a:rPr lang="en-US" dirty="0">
                <a:solidFill>
                  <a:schemeClr val="tx1"/>
                </a:solidFill>
                <a:sym typeface="Wingdings" panose="05000000000000000000" pitchFamily="2" charset="2"/>
              </a:rPr>
              <a:t> T.</a:t>
            </a:r>
          </a:p>
          <a:p>
            <a:pPr algn="ctr"/>
            <a:r>
              <a:rPr lang="en-US" dirty="0">
                <a:solidFill>
                  <a:schemeClr val="tx1"/>
                </a:solidFill>
                <a:sym typeface="Wingdings" panose="05000000000000000000" pitchFamily="2" charset="2"/>
              </a:rPr>
              <a:t>T  T. * F</a:t>
            </a:r>
            <a:endParaRPr lang="en-US" dirty="0">
              <a:solidFill>
                <a:schemeClr val="tx1"/>
              </a:solidFill>
            </a:endParaRPr>
          </a:p>
          <a:p>
            <a:pPr algn="ctr"/>
            <a:endParaRPr lang="en-US" dirty="0">
              <a:solidFill>
                <a:schemeClr val="tx1"/>
              </a:solidFill>
            </a:endParaRPr>
          </a:p>
        </p:txBody>
      </p:sp>
      <p:sp>
        <p:nvSpPr>
          <p:cNvPr id="8" name="Rectangle 7">
            <a:extLst>
              <a:ext uri="{FF2B5EF4-FFF2-40B4-BE49-F238E27FC236}">
                <a16:creationId xmlns:a16="http://schemas.microsoft.com/office/drawing/2014/main" id="{5FC00E59-6346-4A04-A1A3-9E8CE2967A0A}"/>
              </a:ext>
            </a:extLst>
          </p:cNvPr>
          <p:cNvSpPr/>
          <p:nvPr/>
        </p:nvSpPr>
        <p:spPr>
          <a:xfrm>
            <a:off x="2960915" y="2920776"/>
            <a:ext cx="1001486" cy="44290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a:p>
            <a:pPr algn="ctr"/>
            <a:r>
              <a:rPr lang="en-US" b="1" dirty="0">
                <a:solidFill>
                  <a:schemeClr val="tx1"/>
                </a:solidFill>
              </a:rPr>
              <a:t>I</a:t>
            </a:r>
            <a:r>
              <a:rPr lang="en-US" b="1" baseline="-25000" dirty="0">
                <a:solidFill>
                  <a:schemeClr val="tx1"/>
                </a:solidFill>
              </a:rPr>
              <a:t>3</a:t>
            </a:r>
            <a:endParaRPr lang="en-US" b="1" dirty="0">
              <a:solidFill>
                <a:schemeClr val="tx1"/>
              </a:solidFill>
            </a:endParaRPr>
          </a:p>
          <a:p>
            <a:pPr algn="ctr"/>
            <a:r>
              <a:rPr lang="en-US" dirty="0">
                <a:solidFill>
                  <a:schemeClr val="tx1"/>
                </a:solidFill>
              </a:rPr>
              <a:t>T </a:t>
            </a:r>
            <a:r>
              <a:rPr lang="en-US" dirty="0">
                <a:solidFill>
                  <a:schemeClr val="tx1"/>
                </a:solidFill>
                <a:sym typeface="Wingdings" panose="05000000000000000000" pitchFamily="2" charset="2"/>
              </a:rPr>
              <a:t> F.</a:t>
            </a:r>
            <a:endParaRPr lang="en-US" dirty="0">
              <a:solidFill>
                <a:schemeClr val="tx1"/>
              </a:solidFill>
            </a:endParaRPr>
          </a:p>
          <a:p>
            <a:pPr algn="ctr"/>
            <a:endParaRPr lang="en-US" dirty="0">
              <a:solidFill>
                <a:schemeClr val="tx1"/>
              </a:solidFill>
            </a:endParaRPr>
          </a:p>
        </p:txBody>
      </p:sp>
      <p:sp>
        <p:nvSpPr>
          <p:cNvPr id="9" name="Rectangle 8">
            <a:extLst>
              <a:ext uri="{FF2B5EF4-FFF2-40B4-BE49-F238E27FC236}">
                <a16:creationId xmlns:a16="http://schemas.microsoft.com/office/drawing/2014/main" id="{A38A1E79-CFF1-49B7-A0A2-086D75F6DD6B}"/>
              </a:ext>
            </a:extLst>
          </p:cNvPr>
          <p:cNvSpPr/>
          <p:nvPr/>
        </p:nvSpPr>
        <p:spPr>
          <a:xfrm>
            <a:off x="2906483" y="6259287"/>
            <a:ext cx="1132114" cy="50074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a:p>
            <a:pPr algn="ctr"/>
            <a:r>
              <a:rPr lang="en-US" b="1" dirty="0">
                <a:solidFill>
                  <a:schemeClr val="tx1"/>
                </a:solidFill>
              </a:rPr>
              <a:t>I</a:t>
            </a:r>
            <a:r>
              <a:rPr lang="en-US" b="1" baseline="-25000" dirty="0">
                <a:solidFill>
                  <a:schemeClr val="tx1"/>
                </a:solidFill>
              </a:rPr>
              <a:t>5</a:t>
            </a:r>
            <a:endParaRPr lang="en-US" b="1" dirty="0">
              <a:solidFill>
                <a:schemeClr val="tx1"/>
              </a:solidFill>
            </a:endParaRPr>
          </a:p>
          <a:p>
            <a:pPr algn="ctr"/>
            <a:r>
              <a:rPr lang="en-US" dirty="0">
                <a:solidFill>
                  <a:schemeClr val="tx1"/>
                </a:solidFill>
              </a:rPr>
              <a:t>F </a:t>
            </a:r>
            <a:r>
              <a:rPr lang="en-US" dirty="0">
                <a:solidFill>
                  <a:schemeClr val="tx1"/>
                </a:solidFill>
                <a:sym typeface="Wingdings" panose="05000000000000000000" pitchFamily="2" charset="2"/>
              </a:rPr>
              <a:t> id.</a:t>
            </a:r>
            <a:endParaRPr lang="en-US" dirty="0">
              <a:solidFill>
                <a:schemeClr val="tx1"/>
              </a:solidFill>
            </a:endParaRPr>
          </a:p>
          <a:p>
            <a:pPr algn="ctr"/>
            <a:endParaRPr lang="en-US" dirty="0">
              <a:solidFill>
                <a:schemeClr val="tx1"/>
              </a:solidFill>
            </a:endParaRPr>
          </a:p>
        </p:txBody>
      </p:sp>
      <p:sp>
        <p:nvSpPr>
          <p:cNvPr id="10" name="Rectangle 9">
            <a:extLst>
              <a:ext uri="{FF2B5EF4-FFF2-40B4-BE49-F238E27FC236}">
                <a16:creationId xmlns:a16="http://schemas.microsoft.com/office/drawing/2014/main" id="{79704AAB-5152-424C-8DCE-EFC83DF01D79}"/>
              </a:ext>
            </a:extLst>
          </p:cNvPr>
          <p:cNvSpPr/>
          <p:nvPr/>
        </p:nvSpPr>
        <p:spPr>
          <a:xfrm>
            <a:off x="6128654" y="707572"/>
            <a:ext cx="1186545" cy="171245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sym typeface="Wingdings" panose="05000000000000000000" pitchFamily="2" charset="2"/>
            </a:endParaRPr>
          </a:p>
          <a:p>
            <a:pPr algn="ctr"/>
            <a:r>
              <a:rPr lang="en-US" b="1" dirty="0">
                <a:solidFill>
                  <a:schemeClr val="tx1"/>
                </a:solidFill>
                <a:sym typeface="Wingdings" panose="05000000000000000000" pitchFamily="2" charset="2"/>
              </a:rPr>
              <a:t>I</a:t>
            </a:r>
            <a:r>
              <a:rPr lang="en-US" b="1" baseline="-25000" dirty="0">
                <a:solidFill>
                  <a:schemeClr val="tx1"/>
                </a:solidFill>
                <a:sym typeface="Wingdings" panose="05000000000000000000" pitchFamily="2" charset="2"/>
              </a:rPr>
              <a:t>6</a:t>
            </a:r>
            <a:endParaRPr lang="en-US" b="1" dirty="0">
              <a:solidFill>
                <a:schemeClr val="tx1"/>
              </a:solidFill>
              <a:sym typeface="Wingdings" panose="05000000000000000000" pitchFamily="2" charset="2"/>
            </a:endParaRPr>
          </a:p>
          <a:p>
            <a:pPr algn="ctr"/>
            <a:r>
              <a:rPr lang="en-US" dirty="0">
                <a:solidFill>
                  <a:schemeClr val="tx1"/>
                </a:solidFill>
                <a:sym typeface="Wingdings" panose="05000000000000000000" pitchFamily="2" charset="2"/>
              </a:rPr>
              <a:t>E  E + .T</a:t>
            </a:r>
          </a:p>
          <a:p>
            <a:pPr algn="ctr"/>
            <a:r>
              <a:rPr lang="en-US" dirty="0">
                <a:solidFill>
                  <a:schemeClr val="tx1"/>
                </a:solidFill>
                <a:sym typeface="Wingdings" panose="05000000000000000000" pitchFamily="2" charset="2"/>
              </a:rPr>
              <a:t>T  .T * F</a:t>
            </a:r>
          </a:p>
          <a:p>
            <a:pPr algn="ctr"/>
            <a:r>
              <a:rPr lang="en-US" dirty="0">
                <a:solidFill>
                  <a:schemeClr val="tx1"/>
                </a:solidFill>
                <a:sym typeface="Wingdings" panose="05000000000000000000" pitchFamily="2" charset="2"/>
              </a:rPr>
              <a:t>T  .F</a:t>
            </a:r>
          </a:p>
          <a:p>
            <a:pPr algn="ctr"/>
            <a:r>
              <a:rPr lang="en-US" dirty="0">
                <a:solidFill>
                  <a:schemeClr val="tx1"/>
                </a:solidFill>
                <a:sym typeface="Wingdings" panose="05000000000000000000" pitchFamily="2" charset="2"/>
              </a:rPr>
              <a:t>F  .(E)</a:t>
            </a:r>
          </a:p>
          <a:p>
            <a:pPr algn="ctr"/>
            <a:r>
              <a:rPr lang="en-US" dirty="0">
                <a:solidFill>
                  <a:schemeClr val="tx1"/>
                </a:solidFill>
                <a:sym typeface="Wingdings" panose="05000000000000000000" pitchFamily="2" charset="2"/>
              </a:rPr>
              <a:t>F  .id</a:t>
            </a:r>
            <a:endParaRPr lang="en-US" dirty="0">
              <a:solidFill>
                <a:schemeClr val="tx1"/>
              </a:solidFill>
            </a:endParaRPr>
          </a:p>
          <a:p>
            <a:pPr algn="ctr"/>
            <a:endParaRPr lang="en-US" dirty="0">
              <a:solidFill>
                <a:schemeClr val="tx1"/>
              </a:solidFill>
            </a:endParaRPr>
          </a:p>
        </p:txBody>
      </p:sp>
      <p:sp>
        <p:nvSpPr>
          <p:cNvPr id="11" name="Rectangle 10">
            <a:extLst>
              <a:ext uri="{FF2B5EF4-FFF2-40B4-BE49-F238E27FC236}">
                <a16:creationId xmlns:a16="http://schemas.microsoft.com/office/drawing/2014/main" id="{876D71BC-665F-4EAD-A5F2-EAE43783778A}"/>
              </a:ext>
            </a:extLst>
          </p:cNvPr>
          <p:cNvSpPr/>
          <p:nvPr/>
        </p:nvSpPr>
        <p:spPr>
          <a:xfrm>
            <a:off x="6095998" y="2939145"/>
            <a:ext cx="1295403" cy="111034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sym typeface="Wingdings" panose="05000000000000000000" pitchFamily="2" charset="2"/>
            </a:endParaRPr>
          </a:p>
          <a:p>
            <a:pPr algn="ctr"/>
            <a:r>
              <a:rPr lang="en-US" b="1" dirty="0">
                <a:solidFill>
                  <a:schemeClr val="tx1"/>
                </a:solidFill>
                <a:sym typeface="Wingdings" panose="05000000000000000000" pitchFamily="2" charset="2"/>
              </a:rPr>
              <a:t>I</a:t>
            </a:r>
            <a:r>
              <a:rPr lang="en-US" b="1" baseline="-25000" dirty="0">
                <a:solidFill>
                  <a:schemeClr val="tx1"/>
                </a:solidFill>
                <a:sym typeface="Wingdings" panose="05000000000000000000" pitchFamily="2" charset="2"/>
              </a:rPr>
              <a:t>7</a:t>
            </a:r>
            <a:endParaRPr lang="en-US" b="1" dirty="0">
              <a:solidFill>
                <a:schemeClr val="tx1"/>
              </a:solidFill>
              <a:sym typeface="Wingdings" panose="05000000000000000000" pitchFamily="2" charset="2"/>
            </a:endParaRPr>
          </a:p>
          <a:p>
            <a:pPr algn="ctr"/>
            <a:r>
              <a:rPr lang="en-US" dirty="0">
                <a:solidFill>
                  <a:schemeClr val="tx1"/>
                </a:solidFill>
                <a:sym typeface="Wingdings" panose="05000000000000000000" pitchFamily="2" charset="2"/>
              </a:rPr>
              <a:t>T  T *. F</a:t>
            </a:r>
          </a:p>
          <a:p>
            <a:pPr algn="ctr"/>
            <a:r>
              <a:rPr lang="en-US" dirty="0">
                <a:solidFill>
                  <a:schemeClr val="tx1"/>
                </a:solidFill>
                <a:sym typeface="Wingdings" panose="05000000000000000000" pitchFamily="2" charset="2"/>
              </a:rPr>
              <a:t>F  .(E)</a:t>
            </a:r>
          </a:p>
          <a:p>
            <a:pPr algn="ctr"/>
            <a:r>
              <a:rPr lang="en-US" dirty="0">
                <a:solidFill>
                  <a:schemeClr val="tx1"/>
                </a:solidFill>
                <a:sym typeface="Wingdings" panose="05000000000000000000" pitchFamily="2" charset="2"/>
              </a:rPr>
              <a:t>F  .id</a:t>
            </a:r>
            <a:endParaRPr lang="en-US" dirty="0">
              <a:solidFill>
                <a:schemeClr val="tx1"/>
              </a:solidFill>
            </a:endParaRPr>
          </a:p>
          <a:p>
            <a:pPr algn="ctr"/>
            <a:endParaRPr lang="en-US" dirty="0">
              <a:solidFill>
                <a:schemeClr val="tx1"/>
              </a:solidFill>
            </a:endParaRPr>
          </a:p>
        </p:txBody>
      </p:sp>
      <p:sp>
        <p:nvSpPr>
          <p:cNvPr id="12" name="Rectangle 11">
            <a:extLst>
              <a:ext uri="{FF2B5EF4-FFF2-40B4-BE49-F238E27FC236}">
                <a16:creationId xmlns:a16="http://schemas.microsoft.com/office/drawing/2014/main" id="{CCD1CDF1-E6FC-4818-8815-3C676F33BEB2}"/>
              </a:ext>
            </a:extLst>
          </p:cNvPr>
          <p:cNvSpPr/>
          <p:nvPr/>
        </p:nvSpPr>
        <p:spPr>
          <a:xfrm>
            <a:off x="6128658" y="4553632"/>
            <a:ext cx="1328060" cy="78785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a:p>
            <a:pPr algn="ctr"/>
            <a:r>
              <a:rPr lang="en-US" b="1" dirty="0">
                <a:solidFill>
                  <a:schemeClr val="tx1"/>
                </a:solidFill>
              </a:rPr>
              <a:t>I</a:t>
            </a:r>
            <a:r>
              <a:rPr lang="en-US" b="1" baseline="-25000" dirty="0">
                <a:solidFill>
                  <a:schemeClr val="tx1"/>
                </a:solidFill>
              </a:rPr>
              <a:t>8</a:t>
            </a:r>
            <a:endParaRPr lang="en-US" b="1" dirty="0">
              <a:solidFill>
                <a:schemeClr val="tx1"/>
              </a:solidFill>
            </a:endParaRPr>
          </a:p>
          <a:p>
            <a:pPr algn="ctr"/>
            <a:r>
              <a:rPr lang="en-US" dirty="0">
                <a:solidFill>
                  <a:schemeClr val="tx1"/>
                </a:solidFill>
              </a:rPr>
              <a:t>E </a:t>
            </a:r>
            <a:r>
              <a:rPr lang="en-US" dirty="0">
                <a:solidFill>
                  <a:schemeClr val="tx1"/>
                </a:solidFill>
                <a:sym typeface="Wingdings" panose="05000000000000000000" pitchFamily="2" charset="2"/>
              </a:rPr>
              <a:t> E. + T</a:t>
            </a:r>
          </a:p>
          <a:p>
            <a:pPr algn="ctr"/>
            <a:r>
              <a:rPr lang="en-US" dirty="0">
                <a:solidFill>
                  <a:schemeClr val="tx1"/>
                </a:solidFill>
                <a:sym typeface="Wingdings" panose="05000000000000000000" pitchFamily="2" charset="2"/>
              </a:rPr>
              <a:t>F  (E.)</a:t>
            </a:r>
            <a:endParaRPr lang="en-US" dirty="0">
              <a:solidFill>
                <a:schemeClr val="tx1"/>
              </a:solidFill>
            </a:endParaRPr>
          </a:p>
          <a:p>
            <a:pPr algn="ctr"/>
            <a:endParaRPr lang="en-US" dirty="0">
              <a:solidFill>
                <a:schemeClr val="tx1"/>
              </a:solidFill>
            </a:endParaRPr>
          </a:p>
        </p:txBody>
      </p:sp>
      <p:sp>
        <p:nvSpPr>
          <p:cNvPr id="13" name="Rectangle 12">
            <a:extLst>
              <a:ext uri="{FF2B5EF4-FFF2-40B4-BE49-F238E27FC236}">
                <a16:creationId xmlns:a16="http://schemas.microsoft.com/office/drawing/2014/main" id="{F5E3B52E-7014-442D-804A-784D22E3A284}"/>
              </a:ext>
            </a:extLst>
          </p:cNvPr>
          <p:cNvSpPr/>
          <p:nvPr/>
        </p:nvSpPr>
        <p:spPr>
          <a:xfrm>
            <a:off x="8980713" y="983119"/>
            <a:ext cx="1469572" cy="82731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a:p>
            <a:pPr algn="ctr"/>
            <a:r>
              <a:rPr lang="en-US" b="1" dirty="0">
                <a:solidFill>
                  <a:schemeClr val="tx1"/>
                </a:solidFill>
              </a:rPr>
              <a:t>I</a:t>
            </a:r>
            <a:r>
              <a:rPr lang="en-US" b="1" baseline="-25000" dirty="0">
                <a:solidFill>
                  <a:schemeClr val="tx1"/>
                </a:solidFill>
              </a:rPr>
              <a:t>9</a:t>
            </a:r>
            <a:endParaRPr lang="en-US" b="1" dirty="0">
              <a:solidFill>
                <a:schemeClr val="tx1"/>
              </a:solidFill>
            </a:endParaRPr>
          </a:p>
          <a:p>
            <a:pPr algn="ctr"/>
            <a:r>
              <a:rPr lang="en-US" dirty="0">
                <a:solidFill>
                  <a:schemeClr val="tx1"/>
                </a:solidFill>
              </a:rPr>
              <a:t>E </a:t>
            </a:r>
            <a:r>
              <a:rPr lang="en-US" dirty="0">
                <a:solidFill>
                  <a:schemeClr val="tx1"/>
                </a:solidFill>
                <a:sym typeface="Wingdings" panose="05000000000000000000" pitchFamily="2" charset="2"/>
              </a:rPr>
              <a:t> E + T.</a:t>
            </a:r>
          </a:p>
          <a:p>
            <a:pPr algn="ctr"/>
            <a:r>
              <a:rPr lang="en-US" dirty="0">
                <a:solidFill>
                  <a:schemeClr val="tx1"/>
                </a:solidFill>
                <a:sym typeface="Wingdings" panose="05000000000000000000" pitchFamily="2" charset="2"/>
              </a:rPr>
              <a:t>T  T .* F</a:t>
            </a:r>
            <a:endParaRPr lang="en-US" dirty="0">
              <a:solidFill>
                <a:schemeClr val="tx1"/>
              </a:solidFill>
            </a:endParaRPr>
          </a:p>
          <a:p>
            <a:pPr algn="ctr"/>
            <a:endParaRPr lang="en-US" dirty="0">
              <a:solidFill>
                <a:schemeClr val="tx1"/>
              </a:solidFill>
            </a:endParaRPr>
          </a:p>
        </p:txBody>
      </p:sp>
      <p:sp>
        <p:nvSpPr>
          <p:cNvPr id="14" name="Rectangle 13">
            <a:extLst>
              <a:ext uri="{FF2B5EF4-FFF2-40B4-BE49-F238E27FC236}">
                <a16:creationId xmlns:a16="http://schemas.microsoft.com/office/drawing/2014/main" id="{60C5B886-0100-42FC-B53A-D895556CDCDE}"/>
              </a:ext>
            </a:extLst>
          </p:cNvPr>
          <p:cNvSpPr/>
          <p:nvPr/>
        </p:nvSpPr>
        <p:spPr>
          <a:xfrm>
            <a:off x="8991598" y="3029636"/>
            <a:ext cx="1426031" cy="57353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a:p>
            <a:pPr algn="ctr"/>
            <a:r>
              <a:rPr lang="en-US" b="1" dirty="0">
                <a:solidFill>
                  <a:schemeClr val="tx1"/>
                </a:solidFill>
              </a:rPr>
              <a:t>I</a:t>
            </a:r>
            <a:r>
              <a:rPr lang="en-US" b="1" baseline="-25000" dirty="0">
                <a:solidFill>
                  <a:schemeClr val="tx1"/>
                </a:solidFill>
              </a:rPr>
              <a:t>10</a:t>
            </a:r>
            <a:endParaRPr lang="en-US" b="1" dirty="0">
              <a:solidFill>
                <a:schemeClr val="tx1"/>
              </a:solidFill>
            </a:endParaRPr>
          </a:p>
          <a:p>
            <a:pPr algn="ctr"/>
            <a:r>
              <a:rPr lang="en-US" dirty="0">
                <a:solidFill>
                  <a:schemeClr val="tx1"/>
                </a:solidFill>
              </a:rPr>
              <a:t>T </a:t>
            </a:r>
            <a:r>
              <a:rPr lang="en-US" dirty="0">
                <a:solidFill>
                  <a:schemeClr val="tx1"/>
                </a:solidFill>
                <a:sym typeface="Wingdings" panose="05000000000000000000" pitchFamily="2" charset="2"/>
              </a:rPr>
              <a:t> T * F.</a:t>
            </a:r>
            <a:endParaRPr lang="en-US" dirty="0">
              <a:solidFill>
                <a:schemeClr val="tx1"/>
              </a:solidFill>
            </a:endParaRPr>
          </a:p>
          <a:p>
            <a:pPr algn="ctr"/>
            <a:endParaRPr lang="en-US" dirty="0">
              <a:solidFill>
                <a:schemeClr val="tx1"/>
              </a:solidFill>
            </a:endParaRPr>
          </a:p>
        </p:txBody>
      </p:sp>
      <p:sp>
        <p:nvSpPr>
          <p:cNvPr id="15" name="Rectangle 14">
            <a:extLst>
              <a:ext uri="{FF2B5EF4-FFF2-40B4-BE49-F238E27FC236}">
                <a16:creationId xmlns:a16="http://schemas.microsoft.com/office/drawing/2014/main" id="{C01D7D34-C04C-47A3-8C0B-52525CA545DC}"/>
              </a:ext>
            </a:extLst>
          </p:cNvPr>
          <p:cNvSpPr/>
          <p:nvPr/>
        </p:nvSpPr>
        <p:spPr>
          <a:xfrm>
            <a:off x="8980712" y="4564520"/>
            <a:ext cx="1469572" cy="57353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a:p>
            <a:pPr algn="ctr"/>
            <a:r>
              <a:rPr lang="en-US" b="1" dirty="0">
                <a:solidFill>
                  <a:schemeClr val="tx1"/>
                </a:solidFill>
              </a:rPr>
              <a:t>I</a:t>
            </a:r>
            <a:r>
              <a:rPr lang="en-US" b="1" baseline="-25000" dirty="0">
                <a:solidFill>
                  <a:schemeClr val="tx1"/>
                </a:solidFill>
              </a:rPr>
              <a:t>11</a:t>
            </a:r>
            <a:endParaRPr lang="en-US" b="1" dirty="0">
              <a:solidFill>
                <a:schemeClr val="tx1"/>
              </a:solidFill>
            </a:endParaRPr>
          </a:p>
          <a:p>
            <a:pPr algn="ctr"/>
            <a:r>
              <a:rPr lang="en-US" dirty="0">
                <a:solidFill>
                  <a:schemeClr val="tx1"/>
                </a:solidFill>
              </a:rPr>
              <a:t>F </a:t>
            </a:r>
            <a:r>
              <a:rPr lang="en-US" dirty="0">
                <a:solidFill>
                  <a:schemeClr val="tx1"/>
                </a:solidFill>
                <a:sym typeface="Wingdings" panose="05000000000000000000" pitchFamily="2" charset="2"/>
              </a:rPr>
              <a:t> ( E ).</a:t>
            </a:r>
            <a:endParaRPr lang="en-US" dirty="0">
              <a:solidFill>
                <a:schemeClr val="tx1"/>
              </a:solidFill>
            </a:endParaRPr>
          </a:p>
          <a:p>
            <a:pPr algn="ctr"/>
            <a:endParaRPr lang="en-US" dirty="0">
              <a:solidFill>
                <a:schemeClr val="tx1"/>
              </a:solidFill>
            </a:endParaRPr>
          </a:p>
        </p:txBody>
      </p:sp>
      <p:cxnSp>
        <p:nvCxnSpPr>
          <p:cNvPr id="25" name="Straight Arrow Connector 24">
            <a:extLst>
              <a:ext uri="{FF2B5EF4-FFF2-40B4-BE49-F238E27FC236}">
                <a16:creationId xmlns:a16="http://schemas.microsoft.com/office/drawing/2014/main" id="{4F2A4112-2F17-46AE-987D-2D143F20494B}"/>
              </a:ext>
            </a:extLst>
          </p:cNvPr>
          <p:cNvCxnSpPr/>
          <p:nvPr/>
        </p:nvCxnSpPr>
        <p:spPr>
          <a:xfrm>
            <a:off x="1937655" y="1480457"/>
            <a:ext cx="892629"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id="{21A74EF7-CE6B-47EB-A7C3-7C1758640A66}"/>
              </a:ext>
            </a:extLst>
          </p:cNvPr>
          <p:cNvCxnSpPr/>
          <p:nvPr/>
        </p:nvCxnSpPr>
        <p:spPr>
          <a:xfrm>
            <a:off x="1937655" y="2296886"/>
            <a:ext cx="103414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a:extLst>
              <a:ext uri="{FF2B5EF4-FFF2-40B4-BE49-F238E27FC236}">
                <a16:creationId xmlns:a16="http://schemas.microsoft.com/office/drawing/2014/main" id="{6C2D1941-B0DC-4A6C-B356-03C1CDDDCCE1}"/>
              </a:ext>
            </a:extLst>
          </p:cNvPr>
          <p:cNvCxnSpPr>
            <a:endCxn id="8" idx="1"/>
          </p:cNvCxnSpPr>
          <p:nvPr/>
        </p:nvCxnSpPr>
        <p:spPr>
          <a:xfrm flipV="1">
            <a:off x="1937655" y="3142231"/>
            <a:ext cx="1023260" cy="3639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Connector: Elbow 30">
            <a:extLst>
              <a:ext uri="{FF2B5EF4-FFF2-40B4-BE49-F238E27FC236}">
                <a16:creationId xmlns:a16="http://schemas.microsoft.com/office/drawing/2014/main" id="{34F6E337-B116-4920-93D0-E9AFF4004964}"/>
              </a:ext>
            </a:extLst>
          </p:cNvPr>
          <p:cNvCxnSpPr>
            <a:cxnSpLocks/>
            <a:stCxn id="4" idx="2"/>
            <a:endCxn id="5" idx="1"/>
          </p:cNvCxnSpPr>
          <p:nvPr/>
        </p:nvCxnSpPr>
        <p:spPr>
          <a:xfrm rot="16200000" flipH="1">
            <a:off x="1665515" y="3581400"/>
            <a:ext cx="892628" cy="1589316"/>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3" name="Connector: Elbow 32">
            <a:extLst>
              <a:ext uri="{FF2B5EF4-FFF2-40B4-BE49-F238E27FC236}">
                <a16:creationId xmlns:a16="http://schemas.microsoft.com/office/drawing/2014/main" id="{5BB9B4B9-41DB-42C2-987C-3CD242A6E681}"/>
              </a:ext>
            </a:extLst>
          </p:cNvPr>
          <p:cNvCxnSpPr>
            <a:endCxn id="9" idx="1"/>
          </p:cNvCxnSpPr>
          <p:nvPr/>
        </p:nvCxnSpPr>
        <p:spPr>
          <a:xfrm rot="16200000" flipH="1">
            <a:off x="698554" y="4301730"/>
            <a:ext cx="2543518" cy="1872340"/>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7" name="Straight Arrow Connector 36">
            <a:extLst>
              <a:ext uri="{FF2B5EF4-FFF2-40B4-BE49-F238E27FC236}">
                <a16:creationId xmlns:a16="http://schemas.microsoft.com/office/drawing/2014/main" id="{62050473-D2A5-4EDA-B442-E85BB6E4E239}"/>
              </a:ext>
            </a:extLst>
          </p:cNvPr>
          <p:cNvCxnSpPr>
            <a:stCxn id="10" idx="3"/>
          </p:cNvCxnSpPr>
          <p:nvPr/>
        </p:nvCxnSpPr>
        <p:spPr>
          <a:xfrm flipV="1">
            <a:off x="7315199" y="1563801"/>
            <a:ext cx="1665513"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011EAD46-52F9-4F29-B890-D00F6B59825F}"/>
              </a:ext>
            </a:extLst>
          </p:cNvPr>
          <p:cNvCxnSpPr>
            <a:stCxn id="11" idx="3"/>
          </p:cNvCxnSpPr>
          <p:nvPr/>
        </p:nvCxnSpPr>
        <p:spPr>
          <a:xfrm>
            <a:off x="7391401" y="3494316"/>
            <a:ext cx="1589311"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1" name="Straight Arrow Connector 40">
            <a:extLst>
              <a:ext uri="{FF2B5EF4-FFF2-40B4-BE49-F238E27FC236}">
                <a16:creationId xmlns:a16="http://schemas.microsoft.com/office/drawing/2014/main" id="{49EF438E-5F77-441C-BF53-37B46726A8B2}"/>
              </a:ext>
            </a:extLst>
          </p:cNvPr>
          <p:cNvCxnSpPr>
            <a:stCxn id="12" idx="3"/>
          </p:cNvCxnSpPr>
          <p:nvPr/>
        </p:nvCxnSpPr>
        <p:spPr>
          <a:xfrm flipV="1">
            <a:off x="7456718" y="4947558"/>
            <a:ext cx="1534880"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3" name="Connector: Elbow 42">
            <a:extLst>
              <a:ext uri="{FF2B5EF4-FFF2-40B4-BE49-F238E27FC236}">
                <a16:creationId xmlns:a16="http://schemas.microsoft.com/office/drawing/2014/main" id="{2496B41E-AA7D-40B3-909F-8BD77C680229}"/>
              </a:ext>
            </a:extLst>
          </p:cNvPr>
          <p:cNvCxnSpPr>
            <a:stCxn id="7" idx="3"/>
            <a:endCxn id="11" idx="1"/>
          </p:cNvCxnSpPr>
          <p:nvPr/>
        </p:nvCxnSpPr>
        <p:spPr>
          <a:xfrm>
            <a:off x="4071255" y="2218646"/>
            <a:ext cx="2024743" cy="1275670"/>
          </a:xfrm>
          <a:prstGeom prst="bentConnector3">
            <a:avLst>
              <a:gd name="adj1" fmla="val 82258"/>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6" name="Straight Arrow Connector 45">
            <a:extLst>
              <a:ext uri="{FF2B5EF4-FFF2-40B4-BE49-F238E27FC236}">
                <a16:creationId xmlns:a16="http://schemas.microsoft.com/office/drawing/2014/main" id="{6D29B0BE-1410-44F5-9826-9E088D135028}"/>
              </a:ext>
            </a:extLst>
          </p:cNvPr>
          <p:cNvCxnSpPr>
            <a:cxnSpLocks/>
            <a:stCxn id="5" idx="3"/>
          </p:cNvCxnSpPr>
          <p:nvPr/>
        </p:nvCxnSpPr>
        <p:spPr>
          <a:xfrm>
            <a:off x="4071255" y="4822372"/>
            <a:ext cx="2057399" cy="2891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8" name="Straight Arrow Connector 47">
            <a:extLst>
              <a:ext uri="{FF2B5EF4-FFF2-40B4-BE49-F238E27FC236}">
                <a16:creationId xmlns:a16="http://schemas.microsoft.com/office/drawing/2014/main" id="{687C8CC4-7809-47AF-9DAE-17CA3758D7CD}"/>
              </a:ext>
            </a:extLst>
          </p:cNvPr>
          <p:cNvCxnSpPr/>
          <p:nvPr/>
        </p:nvCxnSpPr>
        <p:spPr>
          <a:xfrm>
            <a:off x="4201884" y="983119"/>
            <a:ext cx="192677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5" name="Connector: Elbow 54">
            <a:extLst>
              <a:ext uri="{FF2B5EF4-FFF2-40B4-BE49-F238E27FC236}">
                <a16:creationId xmlns:a16="http://schemas.microsoft.com/office/drawing/2014/main" id="{CC2155F1-DCA1-4241-A534-585C71FA23A7}"/>
              </a:ext>
            </a:extLst>
          </p:cNvPr>
          <p:cNvCxnSpPr>
            <a:endCxn id="8" idx="3"/>
          </p:cNvCxnSpPr>
          <p:nvPr/>
        </p:nvCxnSpPr>
        <p:spPr>
          <a:xfrm rot="10800000" flipV="1">
            <a:off x="3962402" y="1396773"/>
            <a:ext cx="2166253" cy="1745457"/>
          </a:xfrm>
          <a:prstGeom prst="bentConnector3">
            <a:avLst>
              <a:gd name="adj1" fmla="val 7261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8" name="Connector: Elbow 57">
            <a:extLst>
              <a:ext uri="{FF2B5EF4-FFF2-40B4-BE49-F238E27FC236}">
                <a16:creationId xmlns:a16="http://schemas.microsoft.com/office/drawing/2014/main" id="{388D579D-8433-4497-905F-D68962E0D631}"/>
              </a:ext>
            </a:extLst>
          </p:cNvPr>
          <p:cNvCxnSpPr/>
          <p:nvPr/>
        </p:nvCxnSpPr>
        <p:spPr>
          <a:xfrm rot="10800000" flipV="1">
            <a:off x="3929739" y="1843940"/>
            <a:ext cx="2198914" cy="2143634"/>
          </a:xfrm>
          <a:prstGeom prst="bentConnector3">
            <a:avLst>
              <a:gd name="adj1" fmla="val 62376"/>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6" name="Straight Arrow Connector 75">
            <a:extLst>
              <a:ext uri="{FF2B5EF4-FFF2-40B4-BE49-F238E27FC236}">
                <a16:creationId xmlns:a16="http://schemas.microsoft.com/office/drawing/2014/main" id="{7A994BA4-848B-44D3-B1E7-B954DC4D153C}"/>
              </a:ext>
            </a:extLst>
          </p:cNvPr>
          <p:cNvCxnSpPr>
            <a:endCxn id="9" idx="3"/>
          </p:cNvCxnSpPr>
          <p:nvPr/>
        </p:nvCxnSpPr>
        <p:spPr>
          <a:xfrm flipH="1">
            <a:off x="4038597" y="6509658"/>
            <a:ext cx="1045029"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8" name="Connector: Elbow 77">
            <a:extLst>
              <a:ext uri="{FF2B5EF4-FFF2-40B4-BE49-F238E27FC236}">
                <a16:creationId xmlns:a16="http://schemas.microsoft.com/office/drawing/2014/main" id="{66FD4FC6-CF07-4F4C-B038-B30EDFDECBF1}"/>
              </a:ext>
            </a:extLst>
          </p:cNvPr>
          <p:cNvCxnSpPr>
            <a:endCxn id="10" idx="2"/>
          </p:cNvCxnSpPr>
          <p:nvPr/>
        </p:nvCxnSpPr>
        <p:spPr>
          <a:xfrm rot="5400000" flipH="1" flipV="1">
            <a:off x="3838914" y="3626646"/>
            <a:ext cx="4089627" cy="1676399"/>
          </a:xfrm>
          <a:prstGeom prst="bentConnector3">
            <a:avLst>
              <a:gd name="adj1" fmla="val 93653"/>
            </a:avLst>
          </a:prstGeom>
        </p:spPr>
        <p:style>
          <a:lnRef idx="1">
            <a:schemeClr val="accent1"/>
          </a:lnRef>
          <a:fillRef idx="0">
            <a:schemeClr val="accent1"/>
          </a:fillRef>
          <a:effectRef idx="0">
            <a:schemeClr val="accent1"/>
          </a:effectRef>
          <a:fontRef idx="minor">
            <a:schemeClr val="tx1"/>
          </a:fontRef>
        </p:style>
      </p:cxnSp>
      <p:cxnSp>
        <p:nvCxnSpPr>
          <p:cNvPr id="84" name="Straight Connector 83">
            <a:extLst>
              <a:ext uri="{FF2B5EF4-FFF2-40B4-BE49-F238E27FC236}">
                <a16:creationId xmlns:a16="http://schemas.microsoft.com/office/drawing/2014/main" id="{306645AA-7766-4891-B985-AD3D7BBE0BCF}"/>
              </a:ext>
            </a:extLst>
          </p:cNvPr>
          <p:cNvCxnSpPr/>
          <p:nvPr/>
        </p:nvCxnSpPr>
        <p:spPr>
          <a:xfrm>
            <a:off x="7456718" y="4713514"/>
            <a:ext cx="51162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6" name="Connector: Elbow 85">
            <a:extLst>
              <a:ext uri="{FF2B5EF4-FFF2-40B4-BE49-F238E27FC236}">
                <a16:creationId xmlns:a16="http://schemas.microsoft.com/office/drawing/2014/main" id="{713349C8-073E-439C-B4DA-CDAE317FED2D}"/>
              </a:ext>
            </a:extLst>
          </p:cNvPr>
          <p:cNvCxnSpPr/>
          <p:nvPr/>
        </p:nvCxnSpPr>
        <p:spPr>
          <a:xfrm rot="16200000" flipV="1">
            <a:off x="6337187" y="3104130"/>
            <a:ext cx="2293483" cy="925285"/>
          </a:xfrm>
          <a:prstGeom prst="bentConnector3">
            <a:avLst>
              <a:gd name="adj1" fmla="val 84174"/>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2" name="Connector: Elbow 91">
            <a:extLst>
              <a:ext uri="{FF2B5EF4-FFF2-40B4-BE49-F238E27FC236}">
                <a16:creationId xmlns:a16="http://schemas.microsoft.com/office/drawing/2014/main" id="{97E86C4B-E83F-4E6D-9936-5E01C756A4AF}"/>
              </a:ext>
            </a:extLst>
          </p:cNvPr>
          <p:cNvCxnSpPr>
            <a:stCxn id="13" idx="2"/>
          </p:cNvCxnSpPr>
          <p:nvPr/>
        </p:nvCxnSpPr>
        <p:spPr>
          <a:xfrm rot="5400000">
            <a:off x="7989093" y="1212738"/>
            <a:ext cx="1128715" cy="2324098"/>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4" name="Straight Arrow Connector 93">
            <a:extLst>
              <a:ext uri="{FF2B5EF4-FFF2-40B4-BE49-F238E27FC236}">
                <a16:creationId xmlns:a16="http://schemas.microsoft.com/office/drawing/2014/main" id="{DA7FE3DD-9C37-4AA2-8B72-6C31E01AF9E7}"/>
              </a:ext>
            </a:extLst>
          </p:cNvPr>
          <p:cNvCxnSpPr/>
          <p:nvPr/>
        </p:nvCxnSpPr>
        <p:spPr>
          <a:xfrm flipH="1">
            <a:off x="4005943" y="3831771"/>
            <a:ext cx="209005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8" name="Straight Arrow Connector 97">
            <a:extLst>
              <a:ext uri="{FF2B5EF4-FFF2-40B4-BE49-F238E27FC236}">
                <a16:creationId xmlns:a16="http://schemas.microsoft.com/office/drawing/2014/main" id="{E238F95F-FE5C-4B96-A7C0-898FC37A57CD}"/>
              </a:ext>
            </a:extLst>
          </p:cNvPr>
          <p:cNvCxnSpPr/>
          <p:nvPr/>
        </p:nvCxnSpPr>
        <p:spPr>
          <a:xfrm flipH="1">
            <a:off x="4005943" y="6760030"/>
            <a:ext cx="166551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0" name="Connector: Elbow 99">
            <a:extLst>
              <a:ext uri="{FF2B5EF4-FFF2-40B4-BE49-F238E27FC236}">
                <a16:creationId xmlns:a16="http://schemas.microsoft.com/office/drawing/2014/main" id="{2F467963-8A5E-4192-9996-0E50F4FFA8AF}"/>
              </a:ext>
            </a:extLst>
          </p:cNvPr>
          <p:cNvCxnSpPr/>
          <p:nvPr/>
        </p:nvCxnSpPr>
        <p:spPr>
          <a:xfrm rot="5400000">
            <a:off x="4486784" y="5150815"/>
            <a:ext cx="2793889" cy="424541"/>
          </a:xfrm>
          <a:prstGeom prst="bentConnector3">
            <a:avLst>
              <a:gd name="adj1" fmla="val -1041"/>
            </a:avLst>
          </a:prstGeom>
        </p:spPr>
        <p:style>
          <a:lnRef idx="1">
            <a:schemeClr val="accent1"/>
          </a:lnRef>
          <a:fillRef idx="0">
            <a:schemeClr val="accent1"/>
          </a:fillRef>
          <a:effectRef idx="0">
            <a:schemeClr val="accent1"/>
          </a:effectRef>
          <a:fontRef idx="minor">
            <a:schemeClr val="tx1"/>
          </a:fontRef>
        </p:style>
      </p:cxnSp>
      <p:cxnSp>
        <p:nvCxnSpPr>
          <p:cNvPr id="119" name="Straight Connector 118">
            <a:extLst>
              <a:ext uri="{FF2B5EF4-FFF2-40B4-BE49-F238E27FC236}">
                <a16:creationId xmlns:a16="http://schemas.microsoft.com/office/drawing/2014/main" id="{43699F1B-1462-450B-B7DD-D0292D0C2AB9}"/>
              </a:ext>
            </a:extLst>
          </p:cNvPr>
          <p:cNvCxnSpPr/>
          <p:nvPr/>
        </p:nvCxnSpPr>
        <p:spPr>
          <a:xfrm>
            <a:off x="2525486" y="3987575"/>
            <a:ext cx="38099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3" name="Connector: Elbow 122">
            <a:extLst>
              <a:ext uri="{FF2B5EF4-FFF2-40B4-BE49-F238E27FC236}">
                <a16:creationId xmlns:a16="http://schemas.microsoft.com/office/drawing/2014/main" id="{DC718554-2B6A-41E1-9F22-784B21C13EC2}"/>
              </a:ext>
            </a:extLst>
          </p:cNvPr>
          <p:cNvCxnSpPr>
            <a:endCxn id="7" idx="1"/>
          </p:cNvCxnSpPr>
          <p:nvPr/>
        </p:nvCxnSpPr>
        <p:spPr>
          <a:xfrm rot="5400000" flipH="1" flipV="1">
            <a:off x="1864179" y="2879954"/>
            <a:ext cx="1768929" cy="446315"/>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9" name="Connector: Curved 128">
            <a:extLst>
              <a:ext uri="{FF2B5EF4-FFF2-40B4-BE49-F238E27FC236}">
                <a16:creationId xmlns:a16="http://schemas.microsoft.com/office/drawing/2014/main" id="{5E7B7BDC-6568-43EC-9DB3-BE7CCF7ED46B}"/>
              </a:ext>
            </a:extLst>
          </p:cNvPr>
          <p:cNvCxnSpPr/>
          <p:nvPr/>
        </p:nvCxnSpPr>
        <p:spPr>
          <a:xfrm rot="16200000" flipV="1">
            <a:off x="2596242" y="5513615"/>
            <a:ext cx="315686" cy="304797"/>
          </a:xfrm>
          <a:prstGeom prst="curvedConnector3">
            <a:avLst/>
          </a:prstGeom>
        </p:spPr>
        <p:style>
          <a:lnRef idx="1">
            <a:schemeClr val="accent1"/>
          </a:lnRef>
          <a:fillRef idx="0">
            <a:schemeClr val="accent1"/>
          </a:fillRef>
          <a:effectRef idx="0">
            <a:schemeClr val="accent1"/>
          </a:effectRef>
          <a:fontRef idx="minor">
            <a:schemeClr val="tx1"/>
          </a:fontRef>
        </p:style>
      </p:cxnSp>
      <p:cxnSp>
        <p:nvCxnSpPr>
          <p:cNvPr id="131" name="Connector: Curved 130">
            <a:extLst>
              <a:ext uri="{FF2B5EF4-FFF2-40B4-BE49-F238E27FC236}">
                <a16:creationId xmlns:a16="http://schemas.microsoft.com/office/drawing/2014/main" id="{28EB70D8-DA51-4CC7-A07B-63C86EF0BDA3}"/>
              </a:ext>
            </a:extLst>
          </p:cNvPr>
          <p:cNvCxnSpPr/>
          <p:nvPr/>
        </p:nvCxnSpPr>
        <p:spPr>
          <a:xfrm flipV="1">
            <a:off x="2601686" y="5237900"/>
            <a:ext cx="304797" cy="270270"/>
          </a:xfrm>
          <a:prstGeom prst="curvedConnector3">
            <a:avLst/>
          </a:prstGeom>
          <a:ln>
            <a:tailEnd type="triangle"/>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D9DEBFFF-CB6B-42DF-B3CB-B51C21D043B9}"/>
              </a:ext>
            </a:extLst>
          </p:cNvPr>
          <p:cNvSpPr txBox="1"/>
          <p:nvPr/>
        </p:nvSpPr>
        <p:spPr>
          <a:xfrm>
            <a:off x="2079167" y="1168174"/>
            <a:ext cx="489860" cy="369332"/>
          </a:xfrm>
          <a:prstGeom prst="rect">
            <a:avLst/>
          </a:prstGeom>
          <a:noFill/>
        </p:spPr>
        <p:txBody>
          <a:bodyPr wrap="square" rtlCol="0">
            <a:spAutoFit/>
          </a:bodyPr>
          <a:lstStyle/>
          <a:p>
            <a:r>
              <a:rPr lang="en-US" dirty="0"/>
              <a:t>E</a:t>
            </a:r>
          </a:p>
        </p:txBody>
      </p:sp>
      <p:sp>
        <p:nvSpPr>
          <p:cNvPr id="42" name="TextBox 41">
            <a:extLst>
              <a:ext uri="{FF2B5EF4-FFF2-40B4-BE49-F238E27FC236}">
                <a16:creationId xmlns:a16="http://schemas.microsoft.com/office/drawing/2014/main" id="{9B2DEB7F-DE63-4176-8DE3-97E73F866BAB}"/>
              </a:ext>
            </a:extLst>
          </p:cNvPr>
          <p:cNvSpPr txBox="1"/>
          <p:nvPr/>
        </p:nvSpPr>
        <p:spPr>
          <a:xfrm>
            <a:off x="2035627" y="1984603"/>
            <a:ext cx="489860" cy="369332"/>
          </a:xfrm>
          <a:prstGeom prst="rect">
            <a:avLst/>
          </a:prstGeom>
          <a:noFill/>
        </p:spPr>
        <p:txBody>
          <a:bodyPr wrap="square" rtlCol="0">
            <a:spAutoFit/>
          </a:bodyPr>
          <a:lstStyle/>
          <a:p>
            <a:r>
              <a:rPr lang="en-US" dirty="0"/>
              <a:t>T</a:t>
            </a:r>
          </a:p>
        </p:txBody>
      </p:sp>
      <p:sp>
        <p:nvSpPr>
          <p:cNvPr id="44" name="TextBox 43">
            <a:extLst>
              <a:ext uri="{FF2B5EF4-FFF2-40B4-BE49-F238E27FC236}">
                <a16:creationId xmlns:a16="http://schemas.microsoft.com/office/drawing/2014/main" id="{D15E09DF-1879-4645-92FF-2A9659258EFB}"/>
              </a:ext>
            </a:extLst>
          </p:cNvPr>
          <p:cNvSpPr txBox="1"/>
          <p:nvPr/>
        </p:nvSpPr>
        <p:spPr>
          <a:xfrm>
            <a:off x="2035625" y="2855463"/>
            <a:ext cx="489860" cy="369332"/>
          </a:xfrm>
          <a:prstGeom prst="rect">
            <a:avLst/>
          </a:prstGeom>
          <a:noFill/>
        </p:spPr>
        <p:txBody>
          <a:bodyPr wrap="square" rtlCol="0">
            <a:spAutoFit/>
          </a:bodyPr>
          <a:lstStyle/>
          <a:p>
            <a:r>
              <a:rPr lang="en-US" dirty="0"/>
              <a:t>F</a:t>
            </a:r>
          </a:p>
        </p:txBody>
      </p:sp>
      <p:sp>
        <p:nvSpPr>
          <p:cNvPr id="45" name="TextBox 44">
            <a:extLst>
              <a:ext uri="{FF2B5EF4-FFF2-40B4-BE49-F238E27FC236}">
                <a16:creationId xmlns:a16="http://schemas.microsoft.com/office/drawing/2014/main" id="{87AB38CD-15D3-44D9-ABB6-4838097153D0}"/>
              </a:ext>
            </a:extLst>
          </p:cNvPr>
          <p:cNvSpPr txBox="1"/>
          <p:nvPr/>
        </p:nvSpPr>
        <p:spPr>
          <a:xfrm>
            <a:off x="2438395" y="3922259"/>
            <a:ext cx="489860" cy="369332"/>
          </a:xfrm>
          <a:prstGeom prst="rect">
            <a:avLst/>
          </a:prstGeom>
          <a:noFill/>
        </p:spPr>
        <p:txBody>
          <a:bodyPr wrap="square" rtlCol="0">
            <a:spAutoFit/>
          </a:bodyPr>
          <a:lstStyle/>
          <a:p>
            <a:r>
              <a:rPr lang="en-US" dirty="0"/>
              <a:t>T</a:t>
            </a:r>
          </a:p>
        </p:txBody>
      </p:sp>
      <p:sp>
        <p:nvSpPr>
          <p:cNvPr id="54" name="TextBox 53">
            <a:extLst>
              <a:ext uri="{FF2B5EF4-FFF2-40B4-BE49-F238E27FC236}">
                <a16:creationId xmlns:a16="http://schemas.microsoft.com/office/drawing/2014/main" id="{65D3783C-173C-4BD4-B6D6-396C4C88AA64}"/>
              </a:ext>
            </a:extLst>
          </p:cNvPr>
          <p:cNvSpPr txBox="1"/>
          <p:nvPr/>
        </p:nvSpPr>
        <p:spPr>
          <a:xfrm>
            <a:off x="2340424" y="5457145"/>
            <a:ext cx="489860" cy="369332"/>
          </a:xfrm>
          <a:prstGeom prst="rect">
            <a:avLst/>
          </a:prstGeom>
          <a:noFill/>
        </p:spPr>
        <p:txBody>
          <a:bodyPr wrap="square" rtlCol="0">
            <a:spAutoFit/>
          </a:bodyPr>
          <a:lstStyle/>
          <a:p>
            <a:r>
              <a:rPr lang="en-US" dirty="0"/>
              <a:t>(</a:t>
            </a:r>
          </a:p>
        </p:txBody>
      </p:sp>
      <p:sp>
        <p:nvSpPr>
          <p:cNvPr id="56" name="TextBox 55">
            <a:extLst>
              <a:ext uri="{FF2B5EF4-FFF2-40B4-BE49-F238E27FC236}">
                <a16:creationId xmlns:a16="http://schemas.microsoft.com/office/drawing/2014/main" id="{706F3239-92B1-4D0E-8B8A-A6B25EC604E1}"/>
              </a:ext>
            </a:extLst>
          </p:cNvPr>
          <p:cNvSpPr txBox="1"/>
          <p:nvPr/>
        </p:nvSpPr>
        <p:spPr>
          <a:xfrm>
            <a:off x="1611081" y="6164717"/>
            <a:ext cx="489860" cy="369332"/>
          </a:xfrm>
          <a:prstGeom prst="rect">
            <a:avLst/>
          </a:prstGeom>
          <a:noFill/>
        </p:spPr>
        <p:txBody>
          <a:bodyPr wrap="square" rtlCol="0">
            <a:spAutoFit/>
          </a:bodyPr>
          <a:lstStyle/>
          <a:p>
            <a:r>
              <a:rPr lang="en-US" dirty="0"/>
              <a:t>id</a:t>
            </a:r>
          </a:p>
        </p:txBody>
      </p:sp>
      <p:sp>
        <p:nvSpPr>
          <p:cNvPr id="57" name="TextBox 56">
            <a:extLst>
              <a:ext uri="{FF2B5EF4-FFF2-40B4-BE49-F238E27FC236}">
                <a16:creationId xmlns:a16="http://schemas.microsoft.com/office/drawing/2014/main" id="{FEAC4FBE-2337-45BC-8606-E691208A3E91}"/>
              </a:ext>
            </a:extLst>
          </p:cNvPr>
          <p:cNvSpPr txBox="1"/>
          <p:nvPr/>
        </p:nvSpPr>
        <p:spPr>
          <a:xfrm>
            <a:off x="5736761" y="6110289"/>
            <a:ext cx="489860" cy="369332"/>
          </a:xfrm>
          <a:prstGeom prst="rect">
            <a:avLst/>
          </a:prstGeom>
          <a:noFill/>
        </p:spPr>
        <p:txBody>
          <a:bodyPr wrap="square" rtlCol="0">
            <a:spAutoFit/>
          </a:bodyPr>
          <a:lstStyle/>
          <a:p>
            <a:r>
              <a:rPr lang="en-US" dirty="0"/>
              <a:t>id</a:t>
            </a:r>
          </a:p>
        </p:txBody>
      </p:sp>
      <p:sp>
        <p:nvSpPr>
          <p:cNvPr id="59" name="TextBox 58">
            <a:extLst>
              <a:ext uri="{FF2B5EF4-FFF2-40B4-BE49-F238E27FC236}">
                <a16:creationId xmlns:a16="http://schemas.microsoft.com/office/drawing/2014/main" id="{F286C3F4-9250-477D-B3D6-9916DE60AFFC}"/>
              </a:ext>
            </a:extLst>
          </p:cNvPr>
          <p:cNvSpPr txBox="1"/>
          <p:nvPr/>
        </p:nvSpPr>
        <p:spPr>
          <a:xfrm>
            <a:off x="4321619" y="6121175"/>
            <a:ext cx="489860" cy="369332"/>
          </a:xfrm>
          <a:prstGeom prst="rect">
            <a:avLst/>
          </a:prstGeom>
          <a:noFill/>
        </p:spPr>
        <p:txBody>
          <a:bodyPr wrap="square" rtlCol="0">
            <a:spAutoFit/>
          </a:bodyPr>
          <a:lstStyle/>
          <a:p>
            <a:r>
              <a:rPr lang="en-US" dirty="0"/>
              <a:t>id</a:t>
            </a:r>
          </a:p>
        </p:txBody>
      </p:sp>
      <p:sp>
        <p:nvSpPr>
          <p:cNvPr id="60" name="TextBox 59">
            <a:extLst>
              <a:ext uri="{FF2B5EF4-FFF2-40B4-BE49-F238E27FC236}">
                <a16:creationId xmlns:a16="http://schemas.microsoft.com/office/drawing/2014/main" id="{CB7E27E8-A0D1-4FC4-89CD-241BDC50CF02}"/>
              </a:ext>
            </a:extLst>
          </p:cNvPr>
          <p:cNvSpPr txBox="1"/>
          <p:nvPr/>
        </p:nvSpPr>
        <p:spPr>
          <a:xfrm>
            <a:off x="7946559" y="4945513"/>
            <a:ext cx="489860" cy="369332"/>
          </a:xfrm>
          <a:prstGeom prst="rect">
            <a:avLst/>
          </a:prstGeom>
          <a:noFill/>
        </p:spPr>
        <p:txBody>
          <a:bodyPr wrap="square" rtlCol="0">
            <a:spAutoFit/>
          </a:bodyPr>
          <a:lstStyle/>
          <a:p>
            <a:r>
              <a:rPr lang="en-US" dirty="0"/>
              <a:t>)</a:t>
            </a:r>
          </a:p>
        </p:txBody>
      </p:sp>
      <p:sp>
        <p:nvSpPr>
          <p:cNvPr id="61" name="TextBox 60">
            <a:extLst>
              <a:ext uri="{FF2B5EF4-FFF2-40B4-BE49-F238E27FC236}">
                <a16:creationId xmlns:a16="http://schemas.microsoft.com/office/drawing/2014/main" id="{D042B658-6DE6-4475-877F-6A4168B9FE3D}"/>
              </a:ext>
            </a:extLst>
          </p:cNvPr>
          <p:cNvSpPr txBox="1"/>
          <p:nvPr/>
        </p:nvSpPr>
        <p:spPr>
          <a:xfrm>
            <a:off x="8512618" y="3443281"/>
            <a:ext cx="489860" cy="369332"/>
          </a:xfrm>
          <a:prstGeom prst="rect">
            <a:avLst/>
          </a:prstGeom>
          <a:noFill/>
        </p:spPr>
        <p:txBody>
          <a:bodyPr wrap="square" rtlCol="0">
            <a:spAutoFit/>
          </a:bodyPr>
          <a:lstStyle/>
          <a:p>
            <a:r>
              <a:rPr lang="en-US" dirty="0"/>
              <a:t>F</a:t>
            </a:r>
          </a:p>
        </p:txBody>
      </p:sp>
      <p:sp>
        <p:nvSpPr>
          <p:cNvPr id="62" name="TextBox 61">
            <a:extLst>
              <a:ext uri="{FF2B5EF4-FFF2-40B4-BE49-F238E27FC236}">
                <a16:creationId xmlns:a16="http://schemas.microsoft.com/office/drawing/2014/main" id="{5874C053-6B00-4DD5-96FB-A83EFB74C77B}"/>
              </a:ext>
            </a:extLst>
          </p:cNvPr>
          <p:cNvSpPr txBox="1"/>
          <p:nvPr/>
        </p:nvSpPr>
        <p:spPr>
          <a:xfrm>
            <a:off x="7913903" y="4052882"/>
            <a:ext cx="489860" cy="369332"/>
          </a:xfrm>
          <a:prstGeom prst="rect">
            <a:avLst/>
          </a:prstGeom>
          <a:noFill/>
        </p:spPr>
        <p:txBody>
          <a:bodyPr wrap="square" rtlCol="0">
            <a:spAutoFit/>
          </a:bodyPr>
          <a:lstStyle/>
          <a:p>
            <a:r>
              <a:rPr lang="en-US" dirty="0"/>
              <a:t>+</a:t>
            </a:r>
          </a:p>
        </p:txBody>
      </p:sp>
      <p:sp>
        <p:nvSpPr>
          <p:cNvPr id="63" name="TextBox 62">
            <a:extLst>
              <a:ext uri="{FF2B5EF4-FFF2-40B4-BE49-F238E27FC236}">
                <a16:creationId xmlns:a16="http://schemas.microsoft.com/office/drawing/2014/main" id="{D17AF65D-0DAB-48AB-ABE6-4D47F2764FCE}"/>
              </a:ext>
            </a:extLst>
          </p:cNvPr>
          <p:cNvSpPr txBox="1"/>
          <p:nvPr/>
        </p:nvSpPr>
        <p:spPr>
          <a:xfrm>
            <a:off x="9405246" y="2136997"/>
            <a:ext cx="489860" cy="369332"/>
          </a:xfrm>
          <a:prstGeom prst="rect">
            <a:avLst/>
          </a:prstGeom>
          <a:noFill/>
        </p:spPr>
        <p:txBody>
          <a:bodyPr wrap="square" rtlCol="0">
            <a:spAutoFit/>
          </a:bodyPr>
          <a:lstStyle/>
          <a:p>
            <a:r>
              <a:rPr lang="en-US" dirty="0"/>
              <a:t>*</a:t>
            </a:r>
          </a:p>
        </p:txBody>
      </p:sp>
      <p:sp>
        <p:nvSpPr>
          <p:cNvPr id="64" name="TextBox 63">
            <a:extLst>
              <a:ext uri="{FF2B5EF4-FFF2-40B4-BE49-F238E27FC236}">
                <a16:creationId xmlns:a16="http://schemas.microsoft.com/office/drawing/2014/main" id="{C3CD090E-935B-4119-9791-D31A9B415709}"/>
              </a:ext>
            </a:extLst>
          </p:cNvPr>
          <p:cNvSpPr txBox="1"/>
          <p:nvPr/>
        </p:nvSpPr>
        <p:spPr>
          <a:xfrm>
            <a:off x="7924789" y="1255251"/>
            <a:ext cx="489860" cy="369332"/>
          </a:xfrm>
          <a:prstGeom prst="rect">
            <a:avLst/>
          </a:prstGeom>
          <a:noFill/>
        </p:spPr>
        <p:txBody>
          <a:bodyPr wrap="square" rtlCol="0">
            <a:spAutoFit/>
          </a:bodyPr>
          <a:lstStyle/>
          <a:p>
            <a:r>
              <a:rPr lang="en-US" dirty="0"/>
              <a:t>T</a:t>
            </a:r>
          </a:p>
        </p:txBody>
      </p:sp>
      <p:sp>
        <p:nvSpPr>
          <p:cNvPr id="65" name="TextBox 64">
            <a:extLst>
              <a:ext uri="{FF2B5EF4-FFF2-40B4-BE49-F238E27FC236}">
                <a16:creationId xmlns:a16="http://schemas.microsoft.com/office/drawing/2014/main" id="{47FED718-42E4-44E7-80BD-C5569D5C2020}"/>
              </a:ext>
            </a:extLst>
          </p:cNvPr>
          <p:cNvSpPr txBox="1"/>
          <p:nvPr/>
        </p:nvSpPr>
        <p:spPr>
          <a:xfrm>
            <a:off x="4626420" y="656536"/>
            <a:ext cx="489860" cy="369332"/>
          </a:xfrm>
          <a:prstGeom prst="rect">
            <a:avLst/>
          </a:prstGeom>
          <a:noFill/>
        </p:spPr>
        <p:txBody>
          <a:bodyPr wrap="square" rtlCol="0">
            <a:spAutoFit/>
          </a:bodyPr>
          <a:lstStyle/>
          <a:p>
            <a:r>
              <a:rPr lang="en-US" dirty="0"/>
              <a:t>+</a:t>
            </a:r>
          </a:p>
        </p:txBody>
      </p:sp>
      <p:sp>
        <p:nvSpPr>
          <p:cNvPr id="66" name="TextBox 65">
            <a:extLst>
              <a:ext uri="{FF2B5EF4-FFF2-40B4-BE49-F238E27FC236}">
                <a16:creationId xmlns:a16="http://schemas.microsoft.com/office/drawing/2014/main" id="{36F2C5F8-24C8-4771-AC18-A5AD6EEDA4C8}"/>
              </a:ext>
            </a:extLst>
          </p:cNvPr>
          <p:cNvSpPr txBox="1"/>
          <p:nvPr/>
        </p:nvSpPr>
        <p:spPr>
          <a:xfrm>
            <a:off x="5638791" y="1505620"/>
            <a:ext cx="489860" cy="369332"/>
          </a:xfrm>
          <a:prstGeom prst="rect">
            <a:avLst/>
          </a:prstGeom>
          <a:noFill/>
        </p:spPr>
        <p:txBody>
          <a:bodyPr wrap="square" rtlCol="0">
            <a:spAutoFit/>
          </a:bodyPr>
          <a:lstStyle/>
          <a:p>
            <a:r>
              <a:rPr lang="en-US" dirty="0"/>
              <a:t>(</a:t>
            </a:r>
          </a:p>
        </p:txBody>
      </p:sp>
      <p:sp>
        <p:nvSpPr>
          <p:cNvPr id="67" name="TextBox 66">
            <a:extLst>
              <a:ext uri="{FF2B5EF4-FFF2-40B4-BE49-F238E27FC236}">
                <a16:creationId xmlns:a16="http://schemas.microsoft.com/office/drawing/2014/main" id="{01E93F54-1118-42E5-8617-0CF022B2B39C}"/>
              </a:ext>
            </a:extLst>
          </p:cNvPr>
          <p:cNvSpPr txBox="1"/>
          <p:nvPr/>
        </p:nvSpPr>
        <p:spPr>
          <a:xfrm>
            <a:off x="4865905" y="1059305"/>
            <a:ext cx="489860" cy="369332"/>
          </a:xfrm>
          <a:prstGeom prst="rect">
            <a:avLst/>
          </a:prstGeom>
          <a:noFill/>
        </p:spPr>
        <p:txBody>
          <a:bodyPr wrap="square" rtlCol="0">
            <a:spAutoFit/>
          </a:bodyPr>
          <a:lstStyle/>
          <a:p>
            <a:r>
              <a:rPr lang="en-US" dirty="0"/>
              <a:t>F</a:t>
            </a:r>
          </a:p>
        </p:txBody>
      </p:sp>
      <p:sp>
        <p:nvSpPr>
          <p:cNvPr id="68" name="TextBox 67">
            <a:extLst>
              <a:ext uri="{FF2B5EF4-FFF2-40B4-BE49-F238E27FC236}">
                <a16:creationId xmlns:a16="http://schemas.microsoft.com/office/drawing/2014/main" id="{2DCBD12D-421C-4E71-8139-486CC08186B0}"/>
              </a:ext>
            </a:extLst>
          </p:cNvPr>
          <p:cNvSpPr txBox="1"/>
          <p:nvPr/>
        </p:nvSpPr>
        <p:spPr>
          <a:xfrm>
            <a:off x="5040077" y="2169649"/>
            <a:ext cx="489860" cy="369332"/>
          </a:xfrm>
          <a:prstGeom prst="rect">
            <a:avLst/>
          </a:prstGeom>
          <a:noFill/>
        </p:spPr>
        <p:txBody>
          <a:bodyPr wrap="square" rtlCol="0">
            <a:spAutoFit/>
          </a:bodyPr>
          <a:lstStyle/>
          <a:p>
            <a:r>
              <a:rPr lang="en-US" dirty="0"/>
              <a:t>*</a:t>
            </a:r>
          </a:p>
        </p:txBody>
      </p:sp>
      <p:sp>
        <p:nvSpPr>
          <p:cNvPr id="69" name="TextBox 68">
            <a:extLst>
              <a:ext uri="{FF2B5EF4-FFF2-40B4-BE49-F238E27FC236}">
                <a16:creationId xmlns:a16="http://schemas.microsoft.com/office/drawing/2014/main" id="{E41711E2-4674-4262-810B-4DE4A0FC6C64}"/>
              </a:ext>
            </a:extLst>
          </p:cNvPr>
          <p:cNvSpPr txBox="1"/>
          <p:nvPr/>
        </p:nvSpPr>
        <p:spPr>
          <a:xfrm>
            <a:off x="5181591" y="3486821"/>
            <a:ext cx="489860" cy="369332"/>
          </a:xfrm>
          <a:prstGeom prst="rect">
            <a:avLst/>
          </a:prstGeom>
          <a:noFill/>
        </p:spPr>
        <p:txBody>
          <a:bodyPr wrap="square" rtlCol="0">
            <a:spAutoFit/>
          </a:bodyPr>
          <a:lstStyle/>
          <a:p>
            <a:r>
              <a:rPr lang="en-US" dirty="0"/>
              <a:t>(</a:t>
            </a:r>
          </a:p>
        </p:txBody>
      </p:sp>
      <p:sp>
        <p:nvSpPr>
          <p:cNvPr id="70" name="TextBox 69">
            <a:extLst>
              <a:ext uri="{FF2B5EF4-FFF2-40B4-BE49-F238E27FC236}">
                <a16:creationId xmlns:a16="http://schemas.microsoft.com/office/drawing/2014/main" id="{BFC435A8-09EA-40E4-BDE6-D0C7BCBB8C7E}"/>
              </a:ext>
            </a:extLst>
          </p:cNvPr>
          <p:cNvSpPr txBox="1"/>
          <p:nvPr/>
        </p:nvSpPr>
        <p:spPr>
          <a:xfrm>
            <a:off x="1491337" y="4804001"/>
            <a:ext cx="489860" cy="369332"/>
          </a:xfrm>
          <a:prstGeom prst="rect">
            <a:avLst/>
          </a:prstGeom>
          <a:noFill/>
        </p:spPr>
        <p:txBody>
          <a:bodyPr wrap="square" rtlCol="0">
            <a:spAutoFit/>
          </a:bodyPr>
          <a:lstStyle/>
          <a:p>
            <a:r>
              <a:rPr lang="en-US" dirty="0"/>
              <a:t>(</a:t>
            </a:r>
          </a:p>
        </p:txBody>
      </p:sp>
      <p:sp>
        <p:nvSpPr>
          <p:cNvPr id="71" name="TextBox 70">
            <a:extLst>
              <a:ext uri="{FF2B5EF4-FFF2-40B4-BE49-F238E27FC236}">
                <a16:creationId xmlns:a16="http://schemas.microsoft.com/office/drawing/2014/main" id="{DECB8E08-94E0-4FB5-AA95-8C0201C9F3BF}"/>
              </a:ext>
            </a:extLst>
          </p:cNvPr>
          <p:cNvSpPr txBox="1"/>
          <p:nvPr/>
        </p:nvSpPr>
        <p:spPr>
          <a:xfrm>
            <a:off x="4321619" y="4488307"/>
            <a:ext cx="489860" cy="369332"/>
          </a:xfrm>
          <a:prstGeom prst="rect">
            <a:avLst/>
          </a:prstGeom>
          <a:noFill/>
        </p:spPr>
        <p:txBody>
          <a:bodyPr wrap="square" rtlCol="0">
            <a:spAutoFit/>
          </a:bodyPr>
          <a:lstStyle/>
          <a:p>
            <a:r>
              <a:rPr lang="en-US" dirty="0"/>
              <a:t>E</a:t>
            </a:r>
          </a:p>
        </p:txBody>
      </p:sp>
    </p:spTree>
    <p:extLst>
      <p:ext uri="{BB962C8B-B14F-4D97-AF65-F5344CB8AC3E}">
        <p14:creationId xmlns:p14="http://schemas.microsoft.com/office/powerpoint/2010/main" val="31392913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89C6F7-A6C8-4FE9-8002-4A43817FB595}"/>
              </a:ext>
            </a:extLst>
          </p:cNvPr>
          <p:cNvSpPr>
            <a:spLocks noGrp="1"/>
          </p:cNvSpPr>
          <p:nvPr>
            <p:ph type="title"/>
          </p:nvPr>
        </p:nvSpPr>
        <p:spPr/>
        <p:txBody>
          <a:bodyPr/>
          <a:lstStyle/>
          <a:p>
            <a:r>
              <a:rPr lang="en-US" dirty="0"/>
              <a:t>ACTION</a:t>
            </a:r>
          </a:p>
        </p:txBody>
      </p:sp>
      <p:sp>
        <p:nvSpPr>
          <p:cNvPr id="3" name="Content Placeholder 2">
            <a:extLst>
              <a:ext uri="{FF2B5EF4-FFF2-40B4-BE49-F238E27FC236}">
                <a16:creationId xmlns:a16="http://schemas.microsoft.com/office/drawing/2014/main" id="{012638D8-093B-43DC-9120-25E5ED6EF4D5}"/>
              </a:ext>
            </a:extLst>
          </p:cNvPr>
          <p:cNvSpPr>
            <a:spLocks noGrp="1"/>
          </p:cNvSpPr>
          <p:nvPr>
            <p:ph idx="1"/>
          </p:nvPr>
        </p:nvSpPr>
        <p:spPr/>
        <p:txBody>
          <a:bodyPr/>
          <a:lstStyle/>
          <a:p>
            <a:pPr marL="0" indent="0">
              <a:buNone/>
            </a:pPr>
            <a:r>
              <a:rPr lang="en-US" dirty="0"/>
              <a:t>ACTION[2, *]</a:t>
            </a:r>
          </a:p>
          <a:p>
            <a:pPr marL="0" indent="0">
              <a:buNone/>
            </a:pPr>
            <a:r>
              <a:rPr lang="en-US" dirty="0"/>
              <a:t>ACTION[2, )]</a:t>
            </a:r>
          </a:p>
          <a:p>
            <a:pPr marL="0" indent="0">
              <a:buNone/>
            </a:pPr>
            <a:r>
              <a:rPr lang="en-US" dirty="0"/>
              <a:t>ACTION[2, id]</a:t>
            </a:r>
          </a:p>
          <a:p>
            <a:pPr marL="0" indent="0">
              <a:buNone/>
            </a:pPr>
            <a:endParaRPr lang="en-US" dirty="0"/>
          </a:p>
        </p:txBody>
      </p:sp>
    </p:spTree>
    <p:extLst>
      <p:ext uri="{BB962C8B-B14F-4D97-AF65-F5344CB8AC3E}">
        <p14:creationId xmlns:p14="http://schemas.microsoft.com/office/powerpoint/2010/main" val="344662711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89C6F7-A6C8-4FE9-8002-4A43817FB595}"/>
              </a:ext>
            </a:extLst>
          </p:cNvPr>
          <p:cNvSpPr>
            <a:spLocks noGrp="1"/>
          </p:cNvSpPr>
          <p:nvPr>
            <p:ph type="title"/>
          </p:nvPr>
        </p:nvSpPr>
        <p:spPr/>
        <p:txBody>
          <a:bodyPr/>
          <a:lstStyle/>
          <a:p>
            <a:r>
              <a:rPr lang="en-US" dirty="0"/>
              <a:t>ACTION</a:t>
            </a:r>
          </a:p>
        </p:txBody>
      </p:sp>
      <p:sp>
        <p:nvSpPr>
          <p:cNvPr id="3" name="Content Placeholder 2">
            <a:extLst>
              <a:ext uri="{FF2B5EF4-FFF2-40B4-BE49-F238E27FC236}">
                <a16:creationId xmlns:a16="http://schemas.microsoft.com/office/drawing/2014/main" id="{012638D8-093B-43DC-9120-25E5ED6EF4D5}"/>
              </a:ext>
            </a:extLst>
          </p:cNvPr>
          <p:cNvSpPr>
            <a:spLocks noGrp="1"/>
          </p:cNvSpPr>
          <p:nvPr>
            <p:ph idx="1"/>
          </p:nvPr>
        </p:nvSpPr>
        <p:spPr/>
        <p:txBody>
          <a:bodyPr/>
          <a:lstStyle/>
          <a:p>
            <a:pPr marL="0" indent="0">
              <a:buNone/>
            </a:pPr>
            <a:r>
              <a:rPr lang="en-US" dirty="0"/>
              <a:t>ACTION[2, *] = 7 </a:t>
            </a:r>
          </a:p>
          <a:p>
            <a:pPr marL="0" indent="0">
              <a:buNone/>
            </a:pPr>
            <a:r>
              <a:rPr lang="en-US" dirty="0"/>
              <a:t>ACTION[2, )] = “reduce E </a:t>
            </a:r>
            <a:r>
              <a:rPr lang="en-US" dirty="0">
                <a:sym typeface="Wingdings" panose="05000000000000000000" pitchFamily="2" charset="2"/>
              </a:rPr>
              <a:t> T”</a:t>
            </a:r>
            <a:endParaRPr lang="en-US" dirty="0"/>
          </a:p>
          <a:p>
            <a:pPr marL="0" indent="0">
              <a:buNone/>
            </a:pPr>
            <a:r>
              <a:rPr lang="en-US" dirty="0"/>
              <a:t>ACTION[2, id] = error</a:t>
            </a:r>
          </a:p>
          <a:p>
            <a:pPr marL="0" indent="0">
              <a:buNone/>
            </a:pPr>
            <a:endParaRPr lang="en-US" dirty="0"/>
          </a:p>
        </p:txBody>
      </p:sp>
    </p:spTree>
    <p:extLst>
      <p:ext uri="{BB962C8B-B14F-4D97-AF65-F5344CB8AC3E}">
        <p14:creationId xmlns:p14="http://schemas.microsoft.com/office/powerpoint/2010/main" val="35864678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D89984-0869-B04E-ADAF-8E4F9399C095}"/>
              </a:ext>
            </a:extLst>
          </p:cNvPr>
          <p:cNvSpPr>
            <a:spLocks noGrp="1"/>
          </p:cNvSpPr>
          <p:nvPr>
            <p:ph type="title"/>
          </p:nvPr>
        </p:nvSpPr>
        <p:spPr/>
        <p:txBody>
          <a:bodyPr/>
          <a:lstStyle/>
          <a:p>
            <a:r>
              <a:rPr lang="en-IN" dirty="0"/>
              <a:t>Parsing table</a:t>
            </a:r>
          </a:p>
        </p:txBody>
      </p:sp>
      <p:sp>
        <p:nvSpPr>
          <p:cNvPr id="3" name="Content Placeholder 2">
            <a:extLst>
              <a:ext uri="{FF2B5EF4-FFF2-40B4-BE49-F238E27FC236}">
                <a16:creationId xmlns:a16="http://schemas.microsoft.com/office/drawing/2014/main" id="{898F7B11-09FB-2FCB-464D-7EE39765EA40}"/>
              </a:ext>
            </a:extLst>
          </p:cNvPr>
          <p:cNvSpPr>
            <a:spLocks noGrp="1"/>
          </p:cNvSpPr>
          <p:nvPr>
            <p:ph idx="1"/>
          </p:nvPr>
        </p:nvSpPr>
        <p:spPr/>
        <p:txBody>
          <a:bodyPr/>
          <a:lstStyle/>
          <a:p>
            <a:pPr marL="0" indent="0">
              <a:buNone/>
            </a:pPr>
            <a:r>
              <a:rPr lang="en-US" dirty="0"/>
              <a:t>(1) E </a:t>
            </a:r>
            <a:r>
              <a:rPr lang="en-US" dirty="0">
                <a:sym typeface="Wingdings" panose="05000000000000000000" pitchFamily="2" charset="2"/>
              </a:rPr>
              <a:t> E + T</a:t>
            </a:r>
          </a:p>
          <a:p>
            <a:pPr marL="0" indent="0">
              <a:buNone/>
            </a:pPr>
            <a:r>
              <a:rPr lang="en-US" dirty="0"/>
              <a:t>(2) E </a:t>
            </a:r>
            <a:r>
              <a:rPr lang="en-US" dirty="0">
                <a:sym typeface="Wingdings" panose="05000000000000000000" pitchFamily="2" charset="2"/>
              </a:rPr>
              <a:t> T</a:t>
            </a:r>
          </a:p>
          <a:p>
            <a:pPr marL="0" indent="0">
              <a:buNone/>
            </a:pPr>
            <a:r>
              <a:rPr lang="en-US" dirty="0">
                <a:sym typeface="Wingdings" panose="05000000000000000000" pitchFamily="2" charset="2"/>
              </a:rPr>
              <a:t>(3) T  T * F</a:t>
            </a:r>
          </a:p>
          <a:p>
            <a:pPr marL="0" indent="0">
              <a:buNone/>
            </a:pPr>
            <a:r>
              <a:rPr lang="en-US" dirty="0">
                <a:sym typeface="Wingdings" panose="05000000000000000000" pitchFamily="2" charset="2"/>
              </a:rPr>
              <a:t>(4) T  F</a:t>
            </a:r>
          </a:p>
          <a:p>
            <a:pPr marL="0" indent="0">
              <a:buNone/>
            </a:pPr>
            <a:r>
              <a:rPr lang="en-US" dirty="0">
                <a:sym typeface="Wingdings" panose="05000000000000000000" pitchFamily="2" charset="2"/>
              </a:rPr>
              <a:t>(5) F  (E)</a:t>
            </a:r>
          </a:p>
          <a:p>
            <a:pPr marL="0" indent="0">
              <a:buNone/>
            </a:pPr>
            <a:r>
              <a:rPr lang="en-US" dirty="0">
                <a:sym typeface="Wingdings" panose="05000000000000000000" pitchFamily="2" charset="2"/>
              </a:rPr>
              <a:t>(6) F  id</a:t>
            </a:r>
          </a:p>
          <a:p>
            <a:pPr marL="0" indent="0">
              <a:buNone/>
            </a:pPr>
            <a:endParaRPr lang="en-US" dirty="0">
              <a:sym typeface="Wingdings" panose="05000000000000000000" pitchFamily="2" charset="2"/>
            </a:endParaRPr>
          </a:p>
          <a:p>
            <a:pPr marL="0" indent="0">
              <a:buNone/>
            </a:pPr>
            <a:endParaRPr lang="en-IN" dirty="0"/>
          </a:p>
        </p:txBody>
      </p:sp>
    </p:spTree>
    <p:extLst>
      <p:ext uri="{BB962C8B-B14F-4D97-AF65-F5344CB8AC3E}">
        <p14:creationId xmlns:p14="http://schemas.microsoft.com/office/powerpoint/2010/main" val="193245700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27C009-CAF5-5BB2-66A6-0D5B2C28F23D}"/>
              </a:ext>
            </a:extLst>
          </p:cNvPr>
          <p:cNvSpPr>
            <a:spLocks noGrp="1"/>
          </p:cNvSpPr>
          <p:nvPr>
            <p:ph type="title"/>
          </p:nvPr>
        </p:nvSpPr>
        <p:spPr/>
        <p:txBody>
          <a:bodyPr/>
          <a:lstStyle/>
          <a:p>
            <a:r>
              <a:rPr lang="en-IN" dirty="0"/>
              <a:t>Parsing table codes</a:t>
            </a:r>
          </a:p>
        </p:txBody>
      </p:sp>
      <p:sp>
        <p:nvSpPr>
          <p:cNvPr id="3" name="Content Placeholder 2">
            <a:extLst>
              <a:ext uri="{FF2B5EF4-FFF2-40B4-BE49-F238E27FC236}">
                <a16:creationId xmlns:a16="http://schemas.microsoft.com/office/drawing/2014/main" id="{556CC5F8-1CA5-416A-E918-B4A7CBBFB473}"/>
              </a:ext>
            </a:extLst>
          </p:cNvPr>
          <p:cNvSpPr>
            <a:spLocks noGrp="1"/>
          </p:cNvSpPr>
          <p:nvPr>
            <p:ph idx="1"/>
          </p:nvPr>
        </p:nvSpPr>
        <p:spPr/>
        <p:txBody>
          <a:bodyPr/>
          <a:lstStyle/>
          <a:p>
            <a:pPr marL="514350" indent="-514350">
              <a:buFont typeface="+mj-lt"/>
              <a:buAutoNum type="arabicPeriod"/>
            </a:pPr>
            <a:r>
              <a:rPr lang="en-IN" dirty="0" err="1"/>
              <a:t>si</a:t>
            </a:r>
            <a:r>
              <a:rPr lang="en-IN" dirty="0"/>
              <a:t> means shift and stack state </a:t>
            </a:r>
            <a:r>
              <a:rPr lang="en-IN" dirty="0" err="1"/>
              <a:t>i</a:t>
            </a:r>
            <a:endParaRPr lang="en-IN" dirty="0"/>
          </a:p>
          <a:p>
            <a:pPr marL="514350" indent="-514350">
              <a:buFont typeface="+mj-lt"/>
              <a:buAutoNum type="arabicPeriod"/>
            </a:pPr>
            <a:r>
              <a:rPr lang="en-IN" dirty="0" err="1"/>
              <a:t>rj</a:t>
            </a:r>
            <a:r>
              <a:rPr lang="en-IN" dirty="0"/>
              <a:t> by reduce by the production numbered j</a:t>
            </a:r>
          </a:p>
          <a:p>
            <a:pPr marL="514350" indent="-514350">
              <a:buFont typeface="+mj-lt"/>
              <a:buAutoNum type="arabicPeriod"/>
            </a:pPr>
            <a:r>
              <a:rPr lang="en-IN" dirty="0"/>
              <a:t>accept means accept</a:t>
            </a:r>
          </a:p>
          <a:p>
            <a:pPr marL="514350" indent="-514350">
              <a:buFont typeface="+mj-lt"/>
              <a:buAutoNum type="arabicPeriod"/>
            </a:pPr>
            <a:r>
              <a:rPr lang="en-IN" dirty="0"/>
              <a:t>blank means error</a:t>
            </a:r>
          </a:p>
          <a:p>
            <a:pPr marL="514350" indent="-514350">
              <a:buFont typeface="+mj-lt"/>
              <a:buAutoNum type="arabicPeriod"/>
            </a:pPr>
            <a:endParaRPr lang="en-IN" dirty="0"/>
          </a:p>
        </p:txBody>
      </p:sp>
    </p:spTree>
    <p:extLst>
      <p:ext uri="{BB962C8B-B14F-4D97-AF65-F5344CB8AC3E}">
        <p14:creationId xmlns:p14="http://schemas.microsoft.com/office/powerpoint/2010/main" val="72873478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2CD8CD-AA7E-4635-5A49-0E23650C2F22}"/>
              </a:ext>
            </a:extLst>
          </p:cNvPr>
          <p:cNvSpPr>
            <a:spLocks noGrp="1"/>
          </p:cNvSpPr>
          <p:nvPr>
            <p:ph type="title"/>
          </p:nvPr>
        </p:nvSpPr>
        <p:spPr/>
        <p:txBody>
          <a:bodyPr/>
          <a:lstStyle/>
          <a:p>
            <a:r>
              <a:rPr lang="en-IN" dirty="0"/>
              <a:t>Parsing table</a:t>
            </a:r>
          </a:p>
        </p:txBody>
      </p:sp>
      <p:graphicFrame>
        <p:nvGraphicFramePr>
          <p:cNvPr id="4" name="Content Placeholder 3">
            <a:extLst>
              <a:ext uri="{FF2B5EF4-FFF2-40B4-BE49-F238E27FC236}">
                <a16:creationId xmlns:a16="http://schemas.microsoft.com/office/drawing/2014/main" id="{476200DF-13A3-4391-75B1-F7A2061F0F22}"/>
              </a:ext>
            </a:extLst>
          </p:cNvPr>
          <p:cNvGraphicFramePr>
            <a:graphicFrameLocks noGrp="1"/>
          </p:cNvGraphicFramePr>
          <p:nvPr>
            <p:ph idx="1"/>
          </p:nvPr>
        </p:nvGraphicFramePr>
        <p:xfrm>
          <a:off x="838200" y="1825625"/>
          <a:ext cx="10515597" cy="370840"/>
        </p:xfrm>
        <a:graphic>
          <a:graphicData uri="http://schemas.openxmlformats.org/drawingml/2006/table">
            <a:tbl>
              <a:tblPr firstRow="1" bandRow="1">
                <a:tableStyleId>{5C22544A-7EE6-4342-B048-85BDC9FD1C3A}</a:tableStyleId>
              </a:tblPr>
              <a:tblGrid>
                <a:gridCol w="1317171">
                  <a:extLst>
                    <a:ext uri="{9D8B030D-6E8A-4147-A177-3AD203B41FA5}">
                      <a16:colId xmlns:a16="http://schemas.microsoft.com/office/drawing/2014/main" val="384063683"/>
                    </a:ext>
                  </a:extLst>
                </a:gridCol>
                <a:gridCol w="5693227">
                  <a:extLst>
                    <a:ext uri="{9D8B030D-6E8A-4147-A177-3AD203B41FA5}">
                      <a16:colId xmlns:a16="http://schemas.microsoft.com/office/drawing/2014/main" val="1572980086"/>
                    </a:ext>
                  </a:extLst>
                </a:gridCol>
                <a:gridCol w="3505199">
                  <a:extLst>
                    <a:ext uri="{9D8B030D-6E8A-4147-A177-3AD203B41FA5}">
                      <a16:colId xmlns:a16="http://schemas.microsoft.com/office/drawing/2014/main" val="3089089809"/>
                    </a:ext>
                  </a:extLst>
                </a:gridCol>
              </a:tblGrid>
              <a:tr h="370840">
                <a:tc>
                  <a:txBody>
                    <a:bodyPr/>
                    <a:lstStyle/>
                    <a:p>
                      <a:pPr algn="ctr"/>
                      <a:r>
                        <a:rPr lang="en-IN" dirty="0"/>
                        <a:t>STATE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IN" dirty="0"/>
                        <a:t>ACTION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IN" dirty="0"/>
                        <a:t>GOTO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val="849135488"/>
                  </a:ext>
                </a:extLst>
              </a:tr>
            </a:tbl>
          </a:graphicData>
        </a:graphic>
      </p:graphicFrame>
      <p:graphicFrame>
        <p:nvGraphicFramePr>
          <p:cNvPr id="7" name="Table 6">
            <a:extLst>
              <a:ext uri="{FF2B5EF4-FFF2-40B4-BE49-F238E27FC236}">
                <a16:creationId xmlns:a16="http://schemas.microsoft.com/office/drawing/2014/main" id="{88DDBDB3-3748-1EBD-131C-8DA44196B865}"/>
              </a:ext>
            </a:extLst>
          </p:cNvPr>
          <p:cNvGraphicFramePr>
            <a:graphicFrameLocks noGrp="1"/>
          </p:cNvGraphicFramePr>
          <p:nvPr/>
        </p:nvGraphicFramePr>
        <p:xfrm>
          <a:off x="2155370" y="2211009"/>
          <a:ext cx="5682342" cy="4358640"/>
        </p:xfrm>
        <a:graphic>
          <a:graphicData uri="http://schemas.openxmlformats.org/drawingml/2006/table">
            <a:tbl>
              <a:tblPr firstRow="1" bandRow="1">
                <a:tableStyleId>{5C22544A-7EE6-4342-B048-85BDC9FD1C3A}</a:tableStyleId>
              </a:tblPr>
              <a:tblGrid>
                <a:gridCol w="947057">
                  <a:extLst>
                    <a:ext uri="{9D8B030D-6E8A-4147-A177-3AD203B41FA5}">
                      <a16:colId xmlns:a16="http://schemas.microsoft.com/office/drawing/2014/main" val="3424486415"/>
                    </a:ext>
                  </a:extLst>
                </a:gridCol>
                <a:gridCol w="947057">
                  <a:extLst>
                    <a:ext uri="{9D8B030D-6E8A-4147-A177-3AD203B41FA5}">
                      <a16:colId xmlns:a16="http://schemas.microsoft.com/office/drawing/2014/main" val="1119083553"/>
                    </a:ext>
                  </a:extLst>
                </a:gridCol>
                <a:gridCol w="947057">
                  <a:extLst>
                    <a:ext uri="{9D8B030D-6E8A-4147-A177-3AD203B41FA5}">
                      <a16:colId xmlns:a16="http://schemas.microsoft.com/office/drawing/2014/main" val="3748972542"/>
                    </a:ext>
                  </a:extLst>
                </a:gridCol>
                <a:gridCol w="947057">
                  <a:extLst>
                    <a:ext uri="{9D8B030D-6E8A-4147-A177-3AD203B41FA5}">
                      <a16:colId xmlns:a16="http://schemas.microsoft.com/office/drawing/2014/main" val="3003231126"/>
                    </a:ext>
                  </a:extLst>
                </a:gridCol>
                <a:gridCol w="947057">
                  <a:extLst>
                    <a:ext uri="{9D8B030D-6E8A-4147-A177-3AD203B41FA5}">
                      <a16:colId xmlns:a16="http://schemas.microsoft.com/office/drawing/2014/main" val="2449965537"/>
                    </a:ext>
                  </a:extLst>
                </a:gridCol>
                <a:gridCol w="947057">
                  <a:extLst>
                    <a:ext uri="{9D8B030D-6E8A-4147-A177-3AD203B41FA5}">
                      <a16:colId xmlns:a16="http://schemas.microsoft.com/office/drawing/2014/main" val="3071173802"/>
                    </a:ext>
                  </a:extLst>
                </a:gridCol>
              </a:tblGrid>
              <a:tr h="335280">
                <a:tc>
                  <a:txBody>
                    <a:bodyPr/>
                    <a:lstStyle/>
                    <a:p>
                      <a:pPr algn="ctr"/>
                      <a:r>
                        <a:rPr lang="en-IN" sz="1600" dirty="0"/>
                        <a:t>id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N" sz="1600" dirty="0"/>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N" sz="1600" dirty="0"/>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N" sz="1600" dirty="0"/>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N" sz="1600" dirty="0"/>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N" sz="1600" dirty="0"/>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97208347"/>
                  </a:ext>
                </a:extLst>
              </a:tr>
              <a:tr h="335280">
                <a:tc>
                  <a:txBody>
                    <a:bodyPr/>
                    <a:lstStyle/>
                    <a:p>
                      <a:pPr algn="ctr"/>
                      <a:r>
                        <a:rPr lang="en-IN" sz="1600" dirty="0"/>
                        <a:t>s5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IN"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IN"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N" sz="1600" dirty="0"/>
                        <a:t>s4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IN"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IN"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98648521"/>
                  </a:ext>
                </a:extLst>
              </a:tr>
              <a:tr h="335280">
                <a:tc>
                  <a:txBody>
                    <a:bodyPr/>
                    <a:lstStyle/>
                    <a:p>
                      <a:pPr algn="ctr"/>
                      <a:endParaRPr lang="en-IN"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N" sz="1600" dirty="0"/>
                        <a:t>s6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IN"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IN"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IN"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N" sz="1600" dirty="0"/>
                        <a:t>accept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46207248"/>
                  </a:ext>
                </a:extLst>
              </a:tr>
              <a:tr h="335280">
                <a:tc>
                  <a:txBody>
                    <a:bodyPr/>
                    <a:lstStyle/>
                    <a:p>
                      <a:pPr algn="ctr"/>
                      <a:endParaRPr lang="en-IN"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N" sz="1600" dirty="0"/>
                        <a:t>r2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N" sz="1600" dirty="0"/>
                        <a:t>s7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IN"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N" sz="1600" dirty="0"/>
                        <a:t>r2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N" sz="1600" dirty="0"/>
                        <a:t>r2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03990879"/>
                  </a:ext>
                </a:extLst>
              </a:tr>
              <a:tr h="335280">
                <a:tc>
                  <a:txBody>
                    <a:bodyPr/>
                    <a:lstStyle/>
                    <a:p>
                      <a:pPr algn="ctr"/>
                      <a:endParaRPr lang="en-IN"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N" sz="1600" dirty="0"/>
                        <a:t>r4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N" sz="1600" dirty="0"/>
                        <a:t>r4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IN"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N" sz="1600" dirty="0"/>
                        <a:t>r4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N" sz="1600" dirty="0"/>
                        <a:t>r4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10118671"/>
                  </a:ext>
                </a:extLst>
              </a:tr>
              <a:tr h="335280">
                <a:tc>
                  <a:txBody>
                    <a:bodyPr/>
                    <a:lstStyle/>
                    <a:p>
                      <a:pPr algn="ctr"/>
                      <a:r>
                        <a:rPr lang="en-IN" sz="1600" dirty="0"/>
                        <a:t>s5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IN"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IN"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N" sz="1600" dirty="0"/>
                        <a:t>s4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IN"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IN"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47396900"/>
                  </a:ext>
                </a:extLst>
              </a:tr>
              <a:tr h="335280">
                <a:tc>
                  <a:txBody>
                    <a:bodyPr/>
                    <a:lstStyle/>
                    <a:p>
                      <a:pPr algn="ctr"/>
                      <a:endParaRPr lang="en-IN"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N" sz="1600" dirty="0"/>
                        <a:t>r6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N" sz="1600" dirty="0"/>
                        <a:t>r6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IN"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N" sz="1600" dirty="0"/>
                        <a:t>r6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N" sz="1600" dirty="0"/>
                        <a:t>r6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23869122"/>
                  </a:ext>
                </a:extLst>
              </a:tr>
              <a:tr h="335280">
                <a:tc>
                  <a:txBody>
                    <a:bodyPr/>
                    <a:lstStyle/>
                    <a:p>
                      <a:pPr algn="ctr"/>
                      <a:r>
                        <a:rPr lang="en-IN" sz="1600" dirty="0"/>
                        <a:t>s5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IN"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IN"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N" sz="1600" dirty="0"/>
                        <a:t>s4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IN"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IN"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34408405"/>
                  </a:ext>
                </a:extLst>
              </a:tr>
              <a:tr h="335280">
                <a:tc>
                  <a:txBody>
                    <a:bodyPr/>
                    <a:lstStyle/>
                    <a:p>
                      <a:pPr algn="ctr"/>
                      <a:r>
                        <a:rPr lang="en-IN" sz="1600" dirty="0"/>
                        <a:t>s5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IN"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IN"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N" sz="1600" dirty="0"/>
                        <a:t>s4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IN"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IN"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84559988"/>
                  </a:ext>
                </a:extLst>
              </a:tr>
              <a:tr h="335280">
                <a:tc>
                  <a:txBody>
                    <a:bodyPr/>
                    <a:lstStyle/>
                    <a:p>
                      <a:pPr algn="ctr"/>
                      <a:endParaRPr lang="en-IN"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N" sz="1600" dirty="0"/>
                        <a:t>s6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IN"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IN"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N" sz="1600" dirty="0"/>
                        <a:t>s11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IN"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67513160"/>
                  </a:ext>
                </a:extLst>
              </a:tr>
              <a:tr h="335280">
                <a:tc>
                  <a:txBody>
                    <a:bodyPr/>
                    <a:lstStyle/>
                    <a:p>
                      <a:pPr algn="ctr"/>
                      <a:endParaRPr lang="en-IN"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N" sz="1600" dirty="0"/>
                        <a:t>r1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N" sz="1600" dirty="0"/>
                        <a:t>r7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IN"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N" sz="1600" dirty="0"/>
                        <a:t>r1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N" sz="1600" dirty="0"/>
                        <a:t>r1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9986574"/>
                  </a:ext>
                </a:extLst>
              </a:tr>
              <a:tr h="335280">
                <a:tc>
                  <a:txBody>
                    <a:bodyPr/>
                    <a:lstStyle/>
                    <a:p>
                      <a:pPr algn="ctr"/>
                      <a:endParaRPr lang="en-IN"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N" sz="1600" dirty="0"/>
                        <a:t>r3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N" sz="1600" dirty="0"/>
                        <a:t>r3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IN"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N" sz="1600" dirty="0"/>
                        <a:t>r3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N" sz="1600" dirty="0"/>
                        <a:t>r3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04820899"/>
                  </a:ext>
                </a:extLst>
              </a:tr>
              <a:tr h="335280">
                <a:tc>
                  <a:txBody>
                    <a:bodyPr/>
                    <a:lstStyle/>
                    <a:p>
                      <a:pPr algn="ctr"/>
                      <a:endParaRPr lang="en-IN"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N" sz="1600" dirty="0"/>
                        <a:t>r5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N" sz="1600" dirty="0"/>
                        <a:t>r5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IN"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N" sz="1600" dirty="0"/>
                        <a:t>r5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N" sz="1600" dirty="0"/>
                        <a:t>r5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87205081"/>
                  </a:ext>
                </a:extLst>
              </a:tr>
            </a:tbl>
          </a:graphicData>
        </a:graphic>
      </p:graphicFrame>
      <p:graphicFrame>
        <p:nvGraphicFramePr>
          <p:cNvPr id="8" name="Table 7">
            <a:extLst>
              <a:ext uri="{FF2B5EF4-FFF2-40B4-BE49-F238E27FC236}">
                <a16:creationId xmlns:a16="http://schemas.microsoft.com/office/drawing/2014/main" id="{612F159F-4204-E147-55BE-B267FEAEFD78}"/>
              </a:ext>
            </a:extLst>
          </p:cNvPr>
          <p:cNvGraphicFramePr>
            <a:graphicFrameLocks noGrp="1"/>
          </p:cNvGraphicFramePr>
          <p:nvPr/>
        </p:nvGraphicFramePr>
        <p:xfrm>
          <a:off x="7837711" y="2211007"/>
          <a:ext cx="3516084" cy="4358640"/>
        </p:xfrm>
        <a:graphic>
          <a:graphicData uri="http://schemas.openxmlformats.org/drawingml/2006/table">
            <a:tbl>
              <a:tblPr firstRow="1" bandRow="1">
                <a:tableStyleId>{5C22544A-7EE6-4342-B048-85BDC9FD1C3A}</a:tableStyleId>
              </a:tblPr>
              <a:tblGrid>
                <a:gridCol w="1172028">
                  <a:extLst>
                    <a:ext uri="{9D8B030D-6E8A-4147-A177-3AD203B41FA5}">
                      <a16:colId xmlns:a16="http://schemas.microsoft.com/office/drawing/2014/main" val="1235679360"/>
                    </a:ext>
                  </a:extLst>
                </a:gridCol>
                <a:gridCol w="1172028">
                  <a:extLst>
                    <a:ext uri="{9D8B030D-6E8A-4147-A177-3AD203B41FA5}">
                      <a16:colId xmlns:a16="http://schemas.microsoft.com/office/drawing/2014/main" val="3726883518"/>
                    </a:ext>
                  </a:extLst>
                </a:gridCol>
                <a:gridCol w="1172028">
                  <a:extLst>
                    <a:ext uri="{9D8B030D-6E8A-4147-A177-3AD203B41FA5}">
                      <a16:colId xmlns:a16="http://schemas.microsoft.com/office/drawing/2014/main" val="1594750392"/>
                    </a:ext>
                  </a:extLst>
                </a:gridCol>
              </a:tblGrid>
              <a:tr h="335280">
                <a:tc>
                  <a:txBody>
                    <a:bodyPr/>
                    <a:lstStyle/>
                    <a:p>
                      <a:pPr algn="ctr"/>
                      <a:r>
                        <a:rPr lang="en-IN" sz="1600" dirty="0"/>
                        <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r>
                        <a:rPr lang="en-IN" sz="1600" dirty="0"/>
                        <a:t>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r>
                        <a:rPr lang="en-IN" sz="1600" dirty="0"/>
                        <a:t>F</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956399545"/>
                  </a:ext>
                </a:extLst>
              </a:tr>
              <a:tr h="335280">
                <a:tc>
                  <a:txBody>
                    <a:bodyPr/>
                    <a:lstStyle/>
                    <a:p>
                      <a:pPr algn="ctr"/>
                      <a:r>
                        <a:rPr lang="en-IN" sz="1600"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N" sz="1600"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N" sz="1600"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93134568"/>
                  </a:ext>
                </a:extLst>
              </a:tr>
              <a:tr h="335280">
                <a:tc>
                  <a:txBody>
                    <a:bodyPr/>
                    <a:lstStyle/>
                    <a:p>
                      <a:pPr algn="ctr"/>
                      <a:endParaRPr lang="en-IN"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IN"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IN"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35202833"/>
                  </a:ext>
                </a:extLst>
              </a:tr>
              <a:tr h="335280">
                <a:tc>
                  <a:txBody>
                    <a:bodyPr/>
                    <a:lstStyle/>
                    <a:p>
                      <a:pPr algn="ctr"/>
                      <a:endParaRPr lang="en-IN"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IN"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IN"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05012211"/>
                  </a:ext>
                </a:extLst>
              </a:tr>
              <a:tr h="335280">
                <a:tc>
                  <a:txBody>
                    <a:bodyPr/>
                    <a:lstStyle/>
                    <a:p>
                      <a:pPr algn="ctr"/>
                      <a:endParaRPr lang="en-IN"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IN"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IN"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10887869"/>
                  </a:ext>
                </a:extLst>
              </a:tr>
              <a:tr h="335280">
                <a:tc>
                  <a:txBody>
                    <a:bodyPr/>
                    <a:lstStyle/>
                    <a:p>
                      <a:pPr algn="ctr"/>
                      <a:r>
                        <a:rPr lang="en-IN" sz="1600" dirty="0"/>
                        <a:t>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N" sz="1600"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N" sz="1600"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913351"/>
                  </a:ext>
                </a:extLst>
              </a:tr>
              <a:tr h="335280">
                <a:tc>
                  <a:txBody>
                    <a:bodyPr/>
                    <a:lstStyle/>
                    <a:p>
                      <a:pPr algn="ctr"/>
                      <a:endParaRPr lang="en-IN"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IN"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IN"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77930986"/>
                  </a:ext>
                </a:extLst>
              </a:tr>
              <a:tr h="335280">
                <a:tc>
                  <a:txBody>
                    <a:bodyPr/>
                    <a:lstStyle/>
                    <a:p>
                      <a:pPr algn="ctr"/>
                      <a:endParaRPr lang="en-IN"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N" sz="1600" dirty="0"/>
                        <a:t>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N" sz="1600"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15265887"/>
                  </a:ext>
                </a:extLst>
              </a:tr>
              <a:tr h="335280">
                <a:tc>
                  <a:txBody>
                    <a:bodyPr/>
                    <a:lstStyle/>
                    <a:p>
                      <a:pPr algn="ctr"/>
                      <a:endParaRPr lang="en-IN"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IN"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N" sz="1600" dirty="0"/>
                        <a:t>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94946935"/>
                  </a:ext>
                </a:extLst>
              </a:tr>
              <a:tr h="335280">
                <a:tc>
                  <a:txBody>
                    <a:bodyPr/>
                    <a:lstStyle/>
                    <a:p>
                      <a:pPr algn="ctr"/>
                      <a:endParaRPr lang="en-IN"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IN"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IN"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19297381"/>
                  </a:ext>
                </a:extLst>
              </a:tr>
              <a:tr h="335280">
                <a:tc>
                  <a:txBody>
                    <a:bodyPr/>
                    <a:lstStyle/>
                    <a:p>
                      <a:pPr algn="ctr"/>
                      <a:endParaRPr lang="en-IN"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IN"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IN"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16968999"/>
                  </a:ext>
                </a:extLst>
              </a:tr>
              <a:tr h="335280">
                <a:tc>
                  <a:txBody>
                    <a:bodyPr/>
                    <a:lstStyle/>
                    <a:p>
                      <a:pPr algn="ctr"/>
                      <a:endParaRPr lang="en-IN"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IN"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IN"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37449344"/>
                  </a:ext>
                </a:extLst>
              </a:tr>
              <a:tr h="335280">
                <a:tc>
                  <a:txBody>
                    <a:bodyPr/>
                    <a:lstStyle/>
                    <a:p>
                      <a:pPr algn="ctr"/>
                      <a:endParaRPr lang="en-IN"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IN"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IN"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49523132"/>
                  </a:ext>
                </a:extLst>
              </a:tr>
            </a:tbl>
          </a:graphicData>
        </a:graphic>
      </p:graphicFrame>
      <p:graphicFrame>
        <p:nvGraphicFramePr>
          <p:cNvPr id="9" name="Table 8">
            <a:extLst>
              <a:ext uri="{FF2B5EF4-FFF2-40B4-BE49-F238E27FC236}">
                <a16:creationId xmlns:a16="http://schemas.microsoft.com/office/drawing/2014/main" id="{FF6E93EF-FA9B-6609-C4B8-3106FC0E2EEA}"/>
              </a:ext>
            </a:extLst>
          </p:cNvPr>
          <p:cNvGraphicFramePr>
            <a:graphicFrameLocks noGrp="1"/>
          </p:cNvGraphicFramePr>
          <p:nvPr/>
        </p:nvGraphicFramePr>
        <p:xfrm>
          <a:off x="845457" y="2211006"/>
          <a:ext cx="1309914" cy="4358640"/>
        </p:xfrm>
        <a:graphic>
          <a:graphicData uri="http://schemas.openxmlformats.org/drawingml/2006/table">
            <a:tbl>
              <a:tblPr firstRow="1" bandRow="1">
                <a:tableStyleId>{5C22544A-7EE6-4342-B048-85BDC9FD1C3A}</a:tableStyleId>
              </a:tblPr>
              <a:tblGrid>
                <a:gridCol w="1309914">
                  <a:extLst>
                    <a:ext uri="{9D8B030D-6E8A-4147-A177-3AD203B41FA5}">
                      <a16:colId xmlns:a16="http://schemas.microsoft.com/office/drawing/2014/main" val="4096477941"/>
                    </a:ext>
                  </a:extLst>
                </a:gridCol>
              </a:tblGrid>
              <a:tr h="314678">
                <a:tc>
                  <a:txBody>
                    <a:bodyPr/>
                    <a:lstStyle/>
                    <a:p>
                      <a:pPr algn="ctr"/>
                      <a:endParaRPr lang="en-IN"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95866795"/>
                  </a:ext>
                </a:extLst>
              </a:tr>
              <a:tr h="314678">
                <a:tc>
                  <a:txBody>
                    <a:bodyPr/>
                    <a:lstStyle/>
                    <a:p>
                      <a:pPr algn="ctr"/>
                      <a:r>
                        <a:rPr lang="en-IN" sz="16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48180173"/>
                  </a:ext>
                </a:extLst>
              </a:tr>
              <a:tr h="314678">
                <a:tc>
                  <a:txBody>
                    <a:bodyPr/>
                    <a:lstStyle/>
                    <a:p>
                      <a:pPr algn="ctr"/>
                      <a:r>
                        <a:rPr lang="en-IN" sz="1600"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84923535"/>
                  </a:ext>
                </a:extLst>
              </a:tr>
              <a:tr h="314678">
                <a:tc>
                  <a:txBody>
                    <a:bodyPr/>
                    <a:lstStyle/>
                    <a:p>
                      <a:pPr algn="ctr"/>
                      <a:r>
                        <a:rPr lang="en-IN" sz="1600"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20877252"/>
                  </a:ext>
                </a:extLst>
              </a:tr>
              <a:tr h="314678">
                <a:tc>
                  <a:txBody>
                    <a:bodyPr/>
                    <a:lstStyle/>
                    <a:p>
                      <a:pPr algn="ctr"/>
                      <a:r>
                        <a:rPr lang="en-IN" sz="1600"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49526161"/>
                  </a:ext>
                </a:extLst>
              </a:tr>
              <a:tr h="314678">
                <a:tc>
                  <a:txBody>
                    <a:bodyPr/>
                    <a:lstStyle/>
                    <a:p>
                      <a:pPr algn="ctr"/>
                      <a:r>
                        <a:rPr lang="en-IN" sz="1600"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82475971"/>
                  </a:ext>
                </a:extLst>
              </a:tr>
              <a:tr h="314678">
                <a:tc>
                  <a:txBody>
                    <a:bodyPr/>
                    <a:lstStyle/>
                    <a:p>
                      <a:pPr algn="ctr"/>
                      <a:r>
                        <a:rPr lang="en-IN" sz="1600" dirty="0"/>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63684545"/>
                  </a:ext>
                </a:extLst>
              </a:tr>
              <a:tr h="314678">
                <a:tc>
                  <a:txBody>
                    <a:bodyPr/>
                    <a:lstStyle/>
                    <a:p>
                      <a:pPr algn="ctr"/>
                      <a:r>
                        <a:rPr lang="en-IN" sz="1600" dirty="0"/>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70551711"/>
                  </a:ext>
                </a:extLst>
              </a:tr>
              <a:tr h="314678">
                <a:tc>
                  <a:txBody>
                    <a:bodyPr/>
                    <a:lstStyle/>
                    <a:p>
                      <a:pPr algn="ctr"/>
                      <a:r>
                        <a:rPr lang="en-IN" sz="1600" dirty="0"/>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10312158"/>
                  </a:ext>
                </a:extLst>
              </a:tr>
              <a:tr h="314678">
                <a:tc>
                  <a:txBody>
                    <a:bodyPr/>
                    <a:lstStyle/>
                    <a:p>
                      <a:pPr algn="ctr"/>
                      <a:r>
                        <a:rPr lang="en-IN" sz="1600" dirty="0"/>
                        <a:t>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19155869"/>
                  </a:ext>
                </a:extLst>
              </a:tr>
              <a:tr h="314678">
                <a:tc>
                  <a:txBody>
                    <a:bodyPr/>
                    <a:lstStyle/>
                    <a:p>
                      <a:pPr algn="ctr"/>
                      <a:r>
                        <a:rPr lang="en-IN" sz="1600" dirty="0"/>
                        <a:t>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78745131"/>
                  </a:ext>
                </a:extLst>
              </a:tr>
              <a:tr h="314678">
                <a:tc>
                  <a:txBody>
                    <a:bodyPr/>
                    <a:lstStyle/>
                    <a:p>
                      <a:pPr algn="ctr"/>
                      <a:r>
                        <a:rPr lang="en-IN" sz="1600" dirty="0"/>
                        <a:t>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87505615"/>
                  </a:ext>
                </a:extLst>
              </a:tr>
              <a:tr h="314678">
                <a:tc>
                  <a:txBody>
                    <a:bodyPr/>
                    <a:lstStyle/>
                    <a:p>
                      <a:pPr algn="ctr"/>
                      <a:r>
                        <a:rPr lang="en-IN" sz="1600" dirty="0"/>
                        <a:t>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34764979"/>
                  </a:ext>
                </a:extLst>
              </a:tr>
            </a:tbl>
          </a:graphicData>
        </a:graphic>
      </p:graphicFrame>
    </p:spTree>
    <p:extLst>
      <p:ext uri="{BB962C8B-B14F-4D97-AF65-F5344CB8AC3E}">
        <p14:creationId xmlns:p14="http://schemas.microsoft.com/office/powerpoint/2010/main" val="227161210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C407AA-997C-4AF7-A9C1-38F62AFC20FA}"/>
              </a:ext>
            </a:extLst>
          </p:cNvPr>
          <p:cNvSpPr>
            <a:spLocks noGrp="1"/>
          </p:cNvSpPr>
          <p:nvPr>
            <p:ph type="title"/>
          </p:nvPr>
        </p:nvSpPr>
        <p:spPr/>
        <p:txBody>
          <a:bodyPr/>
          <a:lstStyle/>
          <a:p>
            <a:r>
              <a:rPr lang="en-US" dirty="0"/>
              <a:t>SLR parsing algorithm</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7427EFC3-7737-4858-B51E-3E81FD36A8B1}"/>
                  </a:ext>
                </a:extLst>
              </p:cNvPr>
              <p:cNvSpPr>
                <a:spLocks noGrp="1"/>
              </p:cNvSpPr>
              <p:nvPr>
                <p:ph idx="1"/>
              </p:nvPr>
            </p:nvSpPr>
            <p:spPr/>
            <p:txBody>
              <a:bodyPr>
                <a:normAutofit fontScale="77500" lnSpcReduction="20000"/>
              </a:bodyPr>
              <a:lstStyle/>
              <a:p>
                <a:pPr marL="0" indent="0">
                  <a:buNone/>
                </a:pPr>
                <a:r>
                  <a:rPr lang="en-US" dirty="0"/>
                  <a:t>let “a” be the first symbol of w$</a:t>
                </a:r>
              </a:p>
              <a:p>
                <a:pPr marL="0" indent="0">
                  <a:buNone/>
                </a:pPr>
                <a:r>
                  <a:rPr lang="en-US" dirty="0"/>
                  <a:t>while (ACTION[s, a] != accept) {</a:t>
                </a:r>
              </a:p>
              <a:p>
                <a:pPr marL="0" indent="0">
                  <a:buNone/>
                </a:pPr>
                <a:r>
                  <a:rPr lang="en-US" dirty="0"/>
                  <a:t>    let s be the state on the top of the stack</a:t>
                </a:r>
              </a:p>
              <a:p>
                <a:pPr marL="0" indent="0">
                  <a:buNone/>
                </a:pPr>
                <a:r>
                  <a:rPr lang="en-US" dirty="0"/>
                  <a:t>    if (ACTION[s, a] = shift t) {</a:t>
                </a:r>
              </a:p>
              <a:p>
                <a:pPr marL="0" indent="0">
                  <a:buNone/>
                </a:pPr>
                <a:r>
                  <a:rPr lang="en-US" dirty="0"/>
                  <a:t>	push t on the stack</a:t>
                </a:r>
              </a:p>
              <a:p>
                <a:pPr marL="0" indent="0">
                  <a:buNone/>
                </a:pPr>
                <a:r>
                  <a:rPr lang="en-US" dirty="0"/>
                  <a:t>           let “a” be the next input symbol</a:t>
                </a:r>
              </a:p>
              <a:p>
                <a:pPr marL="0" indent="0">
                  <a:buNone/>
                </a:pPr>
                <a:r>
                  <a:rPr lang="en-US" dirty="0"/>
                  <a:t>    } else if (ACTION[s, a] = reduce </a:t>
                </a:r>
                <a14:m>
                  <m:oMath xmlns:m="http://schemas.openxmlformats.org/officeDocument/2006/math">
                    <m:r>
                      <a:rPr lang="en-US" b="0" i="1" smtClean="0">
                        <a:latin typeface="Cambria Math" panose="02040503050406030204" pitchFamily="18" charset="0"/>
                      </a:rPr>
                      <m:t>𝐴</m:t>
                    </m:r>
                    <m:r>
                      <a:rPr lang="en-US" b="0" i="1" smtClean="0">
                        <a:latin typeface="Cambria Math" panose="02040503050406030204" pitchFamily="18" charset="0"/>
                      </a:rPr>
                      <m:t> →</m:t>
                    </m:r>
                    <m:r>
                      <a:rPr lang="en-US" b="0" i="1" smtClean="0">
                        <a:latin typeface="Cambria Math" panose="02040503050406030204" pitchFamily="18" charset="0"/>
                      </a:rPr>
                      <m:t>𝛼</m:t>
                    </m:r>
                  </m:oMath>
                </a14:m>
                <a:r>
                  <a:rPr lang="en-US" dirty="0"/>
                  <a:t>) {</a:t>
                </a:r>
              </a:p>
              <a:p>
                <a:pPr marL="0" indent="0">
                  <a:buNone/>
                </a:pPr>
                <a:r>
                  <a:rPr lang="en-US" dirty="0"/>
                  <a:t>           pop |</a:t>
                </a:r>
                <a14:m>
                  <m:oMath xmlns:m="http://schemas.openxmlformats.org/officeDocument/2006/math">
                    <m:r>
                      <a:rPr lang="en-US" b="0" i="1" smtClean="0">
                        <a:latin typeface="Cambria Math" panose="02040503050406030204" pitchFamily="18" charset="0"/>
                      </a:rPr>
                      <m:t>𝛼</m:t>
                    </m:r>
                  </m:oMath>
                </a14:m>
                <a:r>
                  <a:rPr lang="en-US" dirty="0"/>
                  <a:t>| symbols from the stack</a:t>
                </a:r>
              </a:p>
              <a:p>
                <a:pPr marL="0" indent="0">
                  <a:buNone/>
                </a:pPr>
                <a:r>
                  <a:rPr lang="en-US" dirty="0"/>
                  <a:t>           let state t be the current top of the stack</a:t>
                </a:r>
              </a:p>
              <a:p>
                <a:pPr marL="0" indent="0">
                  <a:buNone/>
                </a:pPr>
                <a:r>
                  <a:rPr lang="en-US" dirty="0"/>
                  <a:t>           push GOTO[t, A] onto the stack</a:t>
                </a:r>
              </a:p>
              <a:p>
                <a:pPr marL="0" indent="0">
                  <a:buNone/>
                </a:pPr>
                <a:r>
                  <a:rPr lang="en-US" dirty="0"/>
                  <a:t>    } else call error-recovery routine;</a:t>
                </a:r>
              </a:p>
              <a:p>
                <a:pPr marL="0" indent="0">
                  <a:buNone/>
                </a:pPr>
                <a:r>
                  <a:rPr lang="en-US" dirty="0"/>
                  <a:t>}</a:t>
                </a:r>
              </a:p>
            </p:txBody>
          </p:sp>
        </mc:Choice>
        <mc:Fallback xmlns="">
          <p:sp>
            <p:nvSpPr>
              <p:cNvPr id="3" name="Content Placeholder 2">
                <a:extLst>
                  <a:ext uri="{FF2B5EF4-FFF2-40B4-BE49-F238E27FC236}">
                    <a16:creationId xmlns:a16="http://schemas.microsoft.com/office/drawing/2014/main" id="{7427EFC3-7737-4858-B51E-3E81FD36A8B1}"/>
                  </a:ext>
                </a:extLst>
              </p:cNvPr>
              <p:cNvSpPr>
                <a:spLocks noGrp="1" noRot="1" noChangeAspect="1" noMove="1" noResize="1" noEditPoints="1" noAdjustHandles="1" noChangeArrowheads="1" noChangeShapeType="1" noTextEdit="1"/>
              </p:cNvSpPr>
              <p:nvPr>
                <p:ph idx="1"/>
              </p:nvPr>
            </p:nvSpPr>
            <p:spPr>
              <a:blipFill>
                <a:blip r:embed="rId3"/>
                <a:stretch>
                  <a:fillRect l="-754" t="-2801" b="-2241"/>
                </a:stretch>
              </a:blipFill>
            </p:spPr>
            <p:txBody>
              <a:bodyPr/>
              <a:lstStyle/>
              <a:p>
                <a:r>
                  <a:rPr lang="en-US">
                    <a:noFill/>
                  </a:rPr>
                  <a:t> </a:t>
                </a:r>
              </a:p>
            </p:txBody>
          </p:sp>
        </mc:Fallback>
      </mc:AlternateContent>
    </p:spTree>
    <p:extLst>
      <p:ext uri="{BB962C8B-B14F-4D97-AF65-F5344CB8AC3E}">
        <p14:creationId xmlns:p14="http://schemas.microsoft.com/office/powerpoint/2010/main" val="16939193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B2D8A1-795D-40BF-9199-6FF65FAF085A}"/>
              </a:ext>
            </a:extLst>
          </p:cNvPr>
          <p:cNvSpPr>
            <a:spLocks noGrp="1"/>
          </p:cNvSpPr>
          <p:nvPr>
            <p:ph type="title"/>
          </p:nvPr>
        </p:nvSpPr>
        <p:spPr/>
        <p:txBody>
          <a:bodyPr/>
          <a:lstStyle/>
          <a:p>
            <a:r>
              <a:rPr lang="en-US" dirty="0"/>
              <a:t>LR(0) automaton (DFA)</a:t>
            </a:r>
          </a:p>
        </p:txBody>
      </p:sp>
      <p:sp>
        <p:nvSpPr>
          <p:cNvPr id="3" name="Content Placeholder 2">
            <a:extLst>
              <a:ext uri="{FF2B5EF4-FFF2-40B4-BE49-F238E27FC236}">
                <a16:creationId xmlns:a16="http://schemas.microsoft.com/office/drawing/2014/main" id="{CFE38828-7F00-466B-9261-82B67DBB52B6}"/>
              </a:ext>
            </a:extLst>
          </p:cNvPr>
          <p:cNvSpPr>
            <a:spLocks noGrp="1"/>
          </p:cNvSpPr>
          <p:nvPr>
            <p:ph idx="1"/>
          </p:nvPr>
        </p:nvSpPr>
        <p:spPr/>
        <p:txBody>
          <a:bodyPr/>
          <a:lstStyle/>
          <a:p>
            <a:r>
              <a:rPr lang="en-US" dirty="0"/>
              <a:t>CLOSURE([S’</a:t>
            </a:r>
            <a:r>
              <a:rPr lang="en-US" dirty="0">
                <a:sym typeface="Wingdings" panose="05000000000000000000" pitchFamily="2" charset="2"/>
              </a:rPr>
              <a:t>.S</a:t>
            </a:r>
            <a:r>
              <a:rPr lang="en-US" dirty="0"/>
              <a:t>]) is the start state</a:t>
            </a:r>
          </a:p>
          <a:p>
            <a:endParaRPr lang="en-US" dirty="0"/>
          </a:p>
          <a:p>
            <a:r>
              <a:rPr lang="en-US" dirty="0"/>
              <a:t>GOTO[I</a:t>
            </a:r>
            <a:r>
              <a:rPr lang="en-US" baseline="-25000" dirty="0"/>
              <a:t>i</a:t>
            </a:r>
            <a:r>
              <a:rPr lang="en-US" dirty="0"/>
              <a:t>, X] is the new state after accepting input X in the state I</a:t>
            </a:r>
            <a:r>
              <a:rPr lang="en-US" baseline="-25000" dirty="0"/>
              <a:t>i</a:t>
            </a:r>
            <a:r>
              <a:rPr lang="en-US" dirty="0"/>
              <a:t>, where I is a set of LR(0) items and X is a grammar symbol</a:t>
            </a:r>
          </a:p>
          <a:p>
            <a:endParaRPr lang="en-US" dirty="0"/>
          </a:p>
          <a:p>
            <a:r>
              <a:rPr lang="en-US" dirty="0"/>
              <a:t>All states are accepting states</a:t>
            </a:r>
          </a:p>
        </p:txBody>
      </p:sp>
    </p:spTree>
    <p:extLst>
      <p:ext uri="{BB962C8B-B14F-4D97-AF65-F5344CB8AC3E}">
        <p14:creationId xmlns:p14="http://schemas.microsoft.com/office/powerpoint/2010/main" val="252129789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0F53B3-3F76-4458-BD0C-EE405AC86F7A}"/>
              </a:ext>
            </a:extLst>
          </p:cNvPr>
          <p:cNvSpPr>
            <a:spLocks noGrp="1"/>
          </p:cNvSpPr>
          <p:nvPr>
            <p:ph type="title"/>
          </p:nvPr>
        </p:nvSpPr>
        <p:spPr/>
        <p:txBody>
          <a:bodyPr/>
          <a:lstStyle/>
          <a:p>
            <a:r>
              <a:rPr lang="en-US" dirty="0"/>
              <a:t>SLR(1) parsing</a:t>
            </a:r>
          </a:p>
        </p:txBody>
      </p:sp>
      <p:graphicFrame>
        <p:nvGraphicFramePr>
          <p:cNvPr id="5" name="Content Placeholder 4">
            <a:extLst>
              <a:ext uri="{FF2B5EF4-FFF2-40B4-BE49-F238E27FC236}">
                <a16:creationId xmlns:a16="http://schemas.microsoft.com/office/drawing/2014/main" id="{91BF4FE3-9C91-4AFD-9F72-056F8E9D3F1B}"/>
              </a:ext>
            </a:extLst>
          </p:cNvPr>
          <p:cNvGraphicFramePr>
            <a:graphicFrameLocks noGrp="1"/>
          </p:cNvGraphicFramePr>
          <p:nvPr>
            <p:ph sz="half" idx="1"/>
          </p:nvPr>
        </p:nvGraphicFramePr>
        <p:xfrm>
          <a:off x="838200" y="1825625"/>
          <a:ext cx="5181600" cy="4079240"/>
        </p:xfrm>
        <a:graphic>
          <a:graphicData uri="http://schemas.openxmlformats.org/drawingml/2006/table">
            <a:tbl>
              <a:tblPr firstRow="1" bandRow="1">
                <a:tableStyleId>{5C22544A-7EE6-4342-B048-85BDC9FD1C3A}</a:tableStyleId>
              </a:tblPr>
              <a:tblGrid>
                <a:gridCol w="990600">
                  <a:extLst>
                    <a:ext uri="{9D8B030D-6E8A-4147-A177-3AD203B41FA5}">
                      <a16:colId xmlns:a16="http://schemas.microsoft.com/office/drawing/2014/main" val="31243112"/>
                    </a:ext>
                  </a:extLst>
                </a:gridCol>
                <a:gridCol w="1077686">
                  <a:extLst>
                    <a:ext uri="{9D8B030D-6E8A-4147-A177-3AD203B41FA5}">
                      <a16:colId xmlns:a16="http://schemas.microsoft.com/office/drawing/2014/main" val="1879193399"/>
                    </a:ext>
                  </a:extLst>
                </a:gridCol>
                <a:gridCol w="1088571">
                  <a:extLst>
                    <a:ext uri="{9D8B030D-6E8A-4147-A177-3AD203B41FA5}">
                      <a16:colId xmlns:a16="http://schemas.microsoft.com/office/drawing/2014/main" val="2374264379"/>
                    </a:ext>
                  </a:extLst>
                </a:gridCol>
                <a:gridCol w="2024743">
                  <a:extLst>
                    <a:ext uri="{9D8B030D-6E8A-4147-A177-3AD203B41FA5}">
                      <a16:colId xmlns:a16="http://schemas.microsoft.com/office/drawing/2014/main" val="1319918246"/>
                    </a:ext>
                  </a:extLst>
                </a:gridCol>
              </a:tblGrid>
              <a:tr h="370840">
                <a:tc>
                  <a:txBody>
                    <a:bodyPr/>
                    <a:lstStyle/>
                    <a:p>
                      <a:r>
                        <a:rPr lang="en-US" dirty="0"/>
                        <a:t>STATE</a:t>
                      </a:r>
                    </a:p>
                  </a:txBody>
                  <a:tcPr/>
                </a:tc>
                <a:tc>
                  <a:txBody>
                    <a:bodyPr/>
                    <a:lstStyle/>
                    <a:p>
                      <a:r>
                        <a:rPr lang="en-US" dirty="0"/>
                        <a:t>STACK</a:t>
                      </a:r>
                    </a:p>
                  </a:txBody>
                  <a:tcPr/>
                </a:tc>
                <a:tc>
                  <a:txBody>
                    <a:bodyPr/>
                    <a:lstStyle/>
                    <a:p>
                      <a:r>
                        <a:rPr lang="en-US" dirty="0"/>
                        <a:t>INPUT</a:t>
                      </a:r>
                    </a:p>
                  </a:txBody>
                  <a:tcPr/>
                </a:tc>
                <a:tc>
                  <a:txBody>
                    <a:bodyPr/>
                    <a:lstStyle/>
                    <a:p>
                      <a:r>
                        <a:rPr lang="en-US" dirty="0"/>
                        <a:t>ACTION</a:t>
                      </a:r>
                    </a:p>
                  </a:txBody>
                  <a:tcPr/>
                </a:tc>
                <a:extLst>
                  <a:ext uri="{0D108BD9-81ED-4DB2-BD59-A6C34878D82A}">
                    <a16:rowId xmlns:a16="http://schemas.microsoft.com/office/drawing/2014/main" val="707525380"/>
                  </a:ext>
                </a:extLst>
              </a:tr>
              <a:tr h="370840">
                <a:tc>
                  <a:txBody>
                    <a:bodyPr/>
                    <a:lstStyle/>
                    <a:p>
                      <a:r>
                        <a:rPr lang="en-US" dirty="0"/>
                        <a:t>0</a:t>
                      </a:r>
                    </a:p>
                  </a:txBody>
                  <a:tcPr/>
                </a:tc>
                <a:tc>
                  <a:txBody>
                    <a:bodyPr/>
                    <a:lstStyle/>
                    <a:p>
                      <a:r>
                        <a:rPr lang="en-US" dirty="0"/>
                        <a:t>$</a:t>
                      </a:r>
                    </a:p>
                  </a:txBody>
                  <a:tcPr/>
                </a:tc>
                <a:tc>
                  <a:txBody>
                    <a:bodyPr/>
                    <a:lstStyle/>
                    <a:p>
                      <a:r>
                        <a:rPr lang="en-US" dirty="0"/>
                        <a:t>id * id$</a:t>
                      </a:r>
                    </a:p>
                  </a:txBody>
                  <a:tcPr/>
                </a:tc>
                <a:tc>
                  <a:txBody>
                    <a:bodyPr/>
                    <a:lstStyle/>
                    <a:p>
                      <a:r>
                        <a:rPr lang="en-US" dirty="0"/>
                        <a:t>shift to 5</a:t>
                      </a:r>
                    </a:p>
                  </a:txBody>
                  <a:tcPr/>
                </a:tc>
                <a:extLst>
                  <a:ext uri="{0D108BD9-81ED-4DB2-BD59-A6C34878D82A}">
                    <a16:rowId xmlns:a16="http://schemas.microsoft.com/office/drawing/2014/main" val="459221953"/>
                  </a:ext>
                </a:extLst>
              </a:tr>
              <a:tr h="370840">
                <a:tc>
                  <a:txBody>
                    <a:bodyPr/>
                    <a:lstStyle/>
                    <a:p>
                      <a:r>
                        <a:rPr lang="en-US" dirty="0"/>
                        <a:t>0 5</a:t>
                      </a:r>
                    </a:p>
                  </a:txBody>
                  <a:tcPr/>
                </a:tc>
                <a:tc>
                  <a:txBody>
                    <a:bodyPr/>
                    <a:lstStyle/>
                    <a:p>
                      <a:r>
                        <a:rPr lang="en-US" dirty="0"/>
                        <a:t>$id</a:t>
                      </a:r>
                    </a:p>
                  </a:txBody>
                  <a:tcPr/>
                </a:tc>
                <a:tc>
                  <a:txBody>
                    <a:bodyPr/>
                    <a:lstStyle/>
                    <a:p>
                      <a:r>
                        <a:rPr lang="en-US" dirty="0"/>
                        <a:t>* id$</a:t>
                      </a:r>
                    </a:p>
                  </a:txBody>
                  <a:tcPr/>
                </a:tc>
                <a:tc>
                  <a:txBody>
                    <a:bodyPr/>
                    <a:lstStyle/>
                    <a:p>
                      <a:r>
                        <a:rPr lang="en-US" dirty="0"/>
                        <a:t>reduce by F </a:t>
                      </a:r>
                      <a:r>
                        <a:rPr lang="en-US" dirty="0">
                          <a:sym typeface="Wingdings" panose="05000000000000000000" pitchFamily="2" charset="2"/>
                        </a:rPr>
                        <a:t> id</a:t>
                      </a:r>
                      <a:endParaRPr lang="en-US" dirty="0"/>
                    </a:p>
                  </a:txBody>
                  <a:tcPr/>
                </a:tc>
                <a:extLst>
                  <a:ext uri="{0D108BD9-81ED-4DB2-BD59-A6C34878D82A}">
                    <a16:rowId xmlns:a16="http://schemas.microsoft.com/office/drawing/2014/main" val="1185313117"/>
                  </a:ext>
                </a:extLst>
              </a:tr>
              <a:tr h="370840">
                <a:tc>
                  <a:txBody>
                    <a:bodyPr/>
                    <a:lstStyle/>
                    <a:p>
                      <a:r>
                        <a:rPr lang="en-US" dirty="0"/>
                        <a:t>0 3</a:t>
                      </a:r>
                    </a:p>
                  </a:txBody>
                  <a:tcPr/>
                </a:tc>
                <a:tc>
                  <a:txBody>
                    <a:bodyPr/>
                    <a:lstStyle/>
                    <a:p>
                      <a:r>
                        <a:rPr lang="en-US" dirty="0"/>
                        <a:t>$F</a:t>
                      </a:r>
                    </a:p>
                  </a:txBody>
                  <a:tcPr/>
                </a:tc>
                <a:tc>
                  <a:txBody>
                    <a:bodyPr/>
                    <a:lstStyle/>
                    <a:p>
                      <a:r>
                        <a:rPr lang="en-US" dirty="0"/>
                        <a:t>* id$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reduce by T</a:t>
                      </a:r>
                      <a:r>
                        <a:rPr lang="en-US" dirty="0">
                          <a:sym typeface="Wingdings" panose="05000000000000000000" pitchFamily="2" charset="2"/>
                        </a:rPr>
                        <a:t>F</a:t>
                      </a:r>
                      <a:endParaRPr lang="en-US" dirty="0"/>
                    </a:p>
                  </a:txBody>
                  <a:tcPr/>
                </a:tc>
                <a:extLst>
                  <a:ext uri="{0D108BD9-81ED-4DB2-BD59-A6C34878D82A}">
                    <a16:rowId xmlns:a16="http://schemas.microsoft.com/office/drawing/2014/main" val="3458264865"/>
                  </a:ext>
                </a:extLst>
              </a:tr>
              <a:tr h="370840">
                <a:tc>
                  <a:txBody>
                    <a:bodyPr/>
                    <a:lstStyle/>
                    <a:p>
                      <a:r>
                        <a:rPr lang="en-US" dirty="0"/>
                        <a:t>0 2</a:t>
                      </a:r>
                    </a:p>
                  </a:txBody>
                  <a:tcPr/>
                </a:tc>
                <a:tc>
                  <a:txBody>
                    <a:bodyPr/>
                    <a:lstStyle/>
                    <a:p>
                      <a:r>
                        <a:rPr lang="en-US" dirty="0"/>
                        <a:t>$T</a:t>
                      </a:r>
                    </a:p>
                  </a:txBody>
                  <a:tcPr/>
                </a:tc>
                <a:tc>
                  <a:txBody>
                    <a:bodyPr/>
                    <a:lstStyle/>
                    <a:p>
                      <a:r>
                        <a:rPr lang="en-US" dirty="0"/>
                        <a:t>* id$</a:t>
                      </a:r>
                    </a:p>
                  </a:txBody>
                  <a:tcPr/>
                </a:tc>
                <a:tc>
                  <a:txBody>
                    <a:bodyPr/>
                    <a:lstStyle/>
                    <a:p>
                      <a:r>
                        <a:rPr lang="en-US" dirty="0"/>
                        <a:t>shift to 7</a:t>
                      </a:r>
                    </a:p>
                  </a:txBody>
                  <a:tcPr/>
                </a:tc>
                <a:extLst>
                  <a:ext uri="{0D108BD9-81ED-4DB2-BD59-A6C34878D82A}">
                    <a16:rowId xmlns:a16="http://schemas.microsoft.com/office/drawing/2014/main" val="21981379"/>
                  </a:ext>
                </a:extLst>
              </a:tr>
              <a:tr h="370840">
                <a:tc>
                  <a:txBody>
                    <a:bodyPr/>
                    <a:lstStyle/>
                    <a:p>
                      <a:r>
                        <a:rPr lang="en-US" dirty="0"/>
                        <a:t>0 2 7</a:t>
                      </a:r>
                    </a:p>
                  </a:txBody>
                  <a:tcPr/>
                </a:tc>
                <a:tc>
                  <a:txBody>
                    <a:bodyPr/>
                    <a:lstStyle/>
                    <a:p>
                      <a:r>
                        <a:rPr lang="en-US" dirty="0"/>
                        <a:t>$T *</a:t>
                      </a:r>
                    </a:p>
                  </a:txBody>
                  <a:tcPr/>
                </a:tc>
                <a:tc>
                  <a:txBody>
                    <a:bodyPr/>
                    <a:lstStyle/>
                    <a:p>
                      <a:r>
                        <a:rPr lang="en-US" dirty="0"/>
                        <a:t>id$</a:t>
                      </a:r>
                    </a:p>
                  </a:txBody>
                  <a:tcPr/>
                </a:tc>
                <a:tc>
                  <a:txBody>
                    <a:bodyPr/>
                    <a:lstStyle/>
                    <a:p>
                      <a:r>
                        <a:rPr lang="en-US" dirty="0"/>
                        <a:t>shift to 5</a:t>
                      </a:r>
                    </a:p>
                  </a:txBody>
                  <a:tcPr/>
                </a:tc>
                <a:extLst>
                  <a:ext uri="{0D108BD9-81ED-4DB2-BD59-A6C34878D82A}">
                    <a16:rowId xmlns:a16="http://schemas.microsoft.com/office/drawing/2014/main" val="4120263604"/>
                  </a:ext>
                </a:extLst>
              </a:tr>
              <a:tr h="370840">
                <a:tc>
                  <a:txBody>
                    <a:bodyPr/>
                    <a:lstStyle/>
                    <a:p>
                      <a:r>
                        <a:rPr lang="en-US" dirty="0"/>
                        <a:t>0 2 7 5</a:t>
                      </a:r>
                    </a:p>
                  </a:txBody>
                  <a:tcPr/>
                </a:tc>
                <a:tc>
                  <a:txBody>
                    <a:bodyPr/>
                    <a:lstStyle/>
                    <a:p>
                      <a:r>
                        <a:rPr lang="en-US" dirty="0"/>
                        <a:t>$T * id</a:t>
                      </a:r>
                    </a:p>
                  </a:txBody>
                  <a:tcPr/>
                </a:tc>
                <a:tc>
                  <a:txBody>
                    <a:bodyPr/>
                    <a:lstStyle/>
                    <a:p>
                      <a:r>
                        <a:rPr lang="en-US" dirty="0"/>
                        <a:t>$</a:t>
                      </a:r>
                    </a:p>
                  </a:txBody>
                  <a:tcPr/>
                </a:tc>
                <a:tc>
                  <a:txBody>
                    <a:bodyPr/>
                    <a:lstStyle/>
                    <a:p>
                      <a:r>
                        <a:rPr lang="en-US" dirty="0"/>
                        <a:t>reduce by F </a:t>
                      </a:r>
                      <a:r>
                        <a:rPr lang="en-US" dirty="0">
                          <a:sym typeface="Wingdings" panose="05000000000000000000" pitchFamily="2" charset="2"/>
                        </a:rPr>
                        <a:t> id</a:t>
                      </a:r>
                      <a:endParaRPr lang="en-US" dirty="0"/>
                    </a:p>
                  </a:txBody>
                  <a:tcPr/>
                </a:tc>
                <a:extLst>
                  <a:ext uri="{0D108BD9-81ED-4DB2-BD59-A6C34878D82A}">
                    <a16:rowId xmlns:a16="http://schemas.microsoft.com/office/drawing/2014/main" val="1709625476"/>
                  </a:ext>
                </a:extLst>
              </a:tr>
              <a:tr h="370840">
                <a:tc>
                  <a:txBody>
                    <a:bodyPr/>
                    <a:lstStyle/>
                    <a:p>
                      <a:r>
                        <a:rPr lang="en-US" dirty="0"/>
                        <a:t>0 2 7 10</a:t>
                      </a:r>
                    </a:p>
                  </a:txBody>
                  <a:tcPr/>
                </a:tc>
                <a:tc>
                  <a:txBody>
                    <a:bodyPr/>
                    <a:lstStyle/>
                    <a:p>
                      <a:r>
                        <a:rPr lang="en-US" dirty="0"/>
                        <a:t>$T * F</a:t>
                      </a:r>
                    </a:p>
                  </a:txBody>
                  <a:tcPr/>
                </a:tc>
                <a:tc>
                  <a:txBody>
                    <a:bodyPr/>
                    <a:lstStyle/>
                    <a:p>
                      <a:r>
                        <a:rPr lang="en-US" dirty="0"/>
                        <a:t>$</a:t>
                      </a:r>
                    </a:p>
                  </a:txBody>
                  <a:tcPr/>
                </a:tc>
                <a:tc>
                  <a:txBody>
                    <a:bodyPr/>
                    <a:lstStyle/>
                    <a:p>
                      <a:r>
                        <a:rPr lang="en-US" dirty="0"/>
                        <a:t>reduce by T </a:t>
                      </a:r>
                      <a:r>
                        <a:rPr lang="en-US" dirty="0">
                          <a:sym typeface="Wingdings" panose="05000000000000000000" pitchFamily="2" charset="2"/>
                        </a:rPr>
                        <a:t> T* F</a:t>
                      </a:r>
                      <a:endParaRPr lang="en-US" dirty="0"/>
                    </a:p>
                  </a:txBody>
                  <a:tcPr/>
                </a:tc>
                <a:extLst>
                  <a:ext uri="{0D108BD9-81ED-4DB2-BD59-A6C34878D82A}">
                    <a16:rowId xmlns:a16="http://schemas.microsoft.com/office/drawing/2014/main" val="1742229271"/>
                  </a:ext>
                </a:extLst>
              </a:tr>
              <a:tr h="370840">
                <a:tc>
                  <a:txBody>
                    <a:bodyPr/>
                    <a:lstStyle/>
                    <a:p>
                      <a:r>
                        <a:rPr lang="en-US" dirty="0"/>
                        <a:t>0 2</a:t>
                      </a:r>
                    </a:p>
                  </a:txBody>
                  <a:tcPr/>
                </a:tc>
                <a:tc>
                  <a:txBody>
                    <a:bodyPr/>
                    <a:lstStyle/>
                    <a:p>
                      <a:r>
                        <a:rPr lang="en-US" dirty="0"/>
                        <a:t>$T</a:t>
                      </a:r>
                    </a:p>
                  </a:txBody>
                  <a:tcPr/>
                </a:tc>
                <a:tc>
                  <a:txBody>
                    <a:bodyPr/>
                    <a:lstStyle/>
                    <a:p>
                      <a:r>
                        <a:rPr lang="en-US" dirty="0"/>
                        <a:t>$</a:t>
                      </a:r>
                    </a:p>
                  </a:txBody>
                  <a:tcPr/>
                </a:tc>
                <a:tc>
                  <a:txBody>
                    <a:bodyPr/>
                    <a:lstStyle/>
                    <a:p>
                      <a:r>
                        <a:rPr lang="en-US" dirty="0"/>
                        <a:t>reduce by E</a:t>
                      </a:r>
                      <a:r>
                        <a:rPr lang="en-US" dirty="0">
                          <a:sym typeface="Wingdings" panose="05000000000000000000" pitchFamily="2" charset="2"/>
                        </a:rPr>
                        <a:t>T</a:t>
                      </a:r>
                      <a:endParaRPr lang="en-US" dirty="0"/>
                    </a:p>
                  </a:txBody>
                  <a:tcPr/>
                </a:tc>
                <a:extLst>
                  <a:ext uri="{0D108BD9-81ED-4DB2-BD59-A6C34878D82A}">
                    <a16:rowId xmlns:a16="http://schemas.microsoft.com/office/drawing/2014/main" val="761630814"/>
                  </a:ext>
                </a:extLst>
              </a:tr>
              <a:tr h="370840">
                <a:tc>
                  <a:txBody>
                    <a:bodyPr/>
                    <a:lstStyle/>
                    <a:p>
                      <a:r>
                        <a:rPr lang="en-US" dirty="0"/>
                        <a:t>0 1</a:t>
                      </a:r>
                    </a:p>
                  </a:txBody>
                  <a:tcPr/>
                </a:tc>
                <a:tc>
                  <a:txBody>
                    <a:bodyPr/>
                    <a:lstStyle/>
                    <a:p>
                      <a:r>
                        <a:rPr lang="en-US" dirty="0"/>
                        <a:t>$E</a:t>
                      </a:r>
                    </a:p>
                  </a:txBody>
                  <a:tcPr/>
                </a:tc>
                <a:tc>
                  <a:txBody>
                    <a:bodyPr/>
                    <a:lstStyle/>
                    <a:p>
                      <a:r>
                        <a:rPr lang="en-US" dirty="0"/>
                        <a:t>$</a:t>
                      </a:r>
                    </a:p>
                  </a:txBody>
                  <a:tcPr/>
                </a:tc>
                <a:tc>
                  <a:txBody>
                    <a:bodyPr/>
                    <a:lstStyle/>
                    <a:p>
                      <a:r>
                        <a:rPr lang="en-US" dirty="0"/>
                        <a:t>reduce by E’ </a:t>
                      </a:r>
                      <a:r>
                        <a:rPr lang="en-US" dirty="0">
                          <a:sym typeface="Wingdings" panose="05000000000000000000" pitchFamily="2" charset="2"/>
                        </a:rPr>
                        <a:t> E</a:t>
                      </a:r>
                      <a:endParaRPr lang="en-US" dirty="0"/>
                    </a:p>
                  </a:txBody>
                  <a:tcPr/>
                </a:tc>
                <a:extLst>
                  <a:ext uri="{0D108BD9-81ED-4DB2-BD59-A6C34878D82A}">
                    <a16:rowId xmlns:a16="http://schemas.microsoft.com/office/drawing/2014/main" val="3205124568"/>
                  </a:ext>
                </a:extLst>
              </a:tr>
              <a:tr h="370840">
                <a:tc>
                  <a:txBody>
                    <a:bodyPr/>
                    <a:lstStyle/>
                    <a:p>
                      <a:r>
                        <a:rPr lang="en-US" dirty="0"/>
                        <a:t>0</a:t>
                      </a:r>
                    </a:p>
                  </a:txBody>
                  <a:tcPr/>
                </a:tc>
                <a:tc>
                  <a:txBody>
                    <a:bodyPr/>
                    <a:lstStyle/>
                    <a:p>
                      <a:r>
                        <a:rPr lang="en-US" dirty="0"/>
                        <a:t>$E’</a:t>
                      </a:r>
                    </a:p>
                  </a:txBody>
                  <a:tcPr/>
                </a:tc>
                <a:tc>
                  <a:txBody>
                    <a:bodyPr/>
                    <a:lstStyle/>
                    <a:p>
                      <a:r>
                        <a:rPr lang="en-US" dirty="0"/>
                        <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txBody>
                  <a:tcPr/>
                </a:tc>
                <a:extLst>
                  <a:ext uri="{0D108BD9-81ED-4DB2-BD59-A6C34878D82A}">
                    <a16:rowId xmlns:a16="http://schemas.microsoft.com/office/drawing/2014/main" val="3026580135"/>
                  </a:ext>
                </a:extLst>
              </a:tr>
            </a:tbl>
          </a:graphicData>
        </a:graphic>
      </p:graphicFrame>
    </p:spTree>
    <p:extLst>
      <p:ext uri="{BB962C8B-B14F-4D97-AF65-F5344CB8AC3E}">
        <p14:creationId xmlns:p14="http://schemas.microsoft.com/office/powerpoint/2010/main" val="247688131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60D10C-E460-EDDF-BF2F-7A4B42667CCA}"/>
              </a:ext>
            </a:extLst>
          </p:cNvPr>
          <p:cNvSpPr>
            <a:spLocks noGrp="1"/>
          </p:cNvSpPr>
          <p:nvPr>
            <p:ph type="title"/>
          </p:nvPr>
        </p:nvSpPr>
        <p:spPr/>
        <p:txBody>
          <a:bodyPr/>
          <a:lstStyle/>
          <a:p>
            <a:r>
              <a:rPr lang="en-IN" dirty="0"/>
              <a:t>Left-recursive grammar (Exercise)</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6E3498CF-B7BE-7889-D5B6-634FBDF3E032}"/>
                  </a:ext>
                </a:extLst>
              </p:cNvPr>
              <p:cNvSpPr>
                <a:spLocks noGrp="1"/>
              </p:cNvSpPr>
              <p:nvPr>
                <p:ph idx="1"/>
              </p:nvPr>
            </p:nvSpPr>
            <p:spPr/>
            <p:txBody>
              <a:bodyPr/>
              <a:lstStyle/>
              <a:p>
                <a:pPr marL="0" indent="0">
                  <a:buNone/>
                </a:pPr>
                <a14:m>
                  <m:oMathPara xmlns:m="http://schemas.openxmlformats.org/officeDocument/2006/math">
                    <m:oMathParaPr>
                      <m:jc m:val="left"/>
                    </m:oMathParaPr>
                    <m:oMath xmlns:m="http://schemas.openxmlformats.org/officeDocument/2006/math">
                      <m:r>
                        <a:rPr lang="en-IN" b="0" i="1" smtClean="0">
                          <a:latin typeface="Cambria Math" panose="02040503050406030204" pitchFamily="18" charset="0"/>
                        </a:rPr>
                        <m:t>𝑆</m:t>
                      </m:r>
                      <m:r>
                        <a:rPr lang="en-IN" b="0" i="1" smtClean="0">
                          <a:latin typeface="Cambria Math" panose="02040503050406030204" pitchFamily="18" charset="0"/>
                        </a:rPr>
                        <m:t> →</m:t>
                      </m:r>
                      <m:r>
                        <a:rPr lang="en-IN" b="0" i="1" smtClean="0">
                          <a:latin typeface="Cambria Math" panose="02040503050406030204" pitchFamily="18" charset="0"/>
                        </a:rPr>
                        <m:t>𝑆𝐴</m:t>
                      </m:r>
                      <m:r>
                        <a:rPr lang="en-IN" b="0" i="1" smtClean="0">
                          <a:latin typeface="Cambria Math" panose="02040503050406030204" pitchFamily="18" charset="0"/>
                        </a:rPr>
                        <m:t> | </m:t>
                      </m:r>
                      <m:r>
                        <a:rPr lang="en-IN" b="0" i="1" smtClean="0">
                          <a:latin typeface="Cambria Math" panose="02040503050406030204" pitchFamily="18" charset="0"/>
                        </a:rPr>
                        <m:t>𝐴</m:t>
                      </m:r>
                    </m:oMath>
                  </m:oMathPara>
                </a14:m>
                <a:endParaRPr lang="en-IN" b="0" dirty="0"/>
              </a:p>
              <a:p>
                <a:pPr marL="0" indent="0">
                  <a:buNone/>
                </a:pPr>
                <a14:m>
                  <m:oMathPara xmlns:m="http://schemas.openxmlformats.org/officeDocument/2006/math">
                    <m:oMathParaPr>
                      <m:jc m:val="left"/>
                    </m:oMathParaPr>
                    <m:oMath xmlns:m="http://schemas.openxmlformats.org/officeDocument/2006/math">
                      <m:r>
                        <a:rPr lang="en-IN" b="0" i="1" smtClean="0">
                          <a:latin typeface="Cambria Math" panose="02040503050406030204" pitchFamily="18" charset="0"/>
                        </a:rPr>
                        <m:t>𝐴</m:t>
                      </m:r>
                      <m:r>
                        <a:rPr lang="en-IN" b="0" i="1" smtClean="0">
                          <a:latin typeface="Cambria Math" panose="02040503050406030204" pitchFamily="18" charset="0"/>
                        </a:rPr>
                        <m:t> →</m:t>
                      </m:r>
                      <m:r>
                        <a:rPr lang="en-IN" b="0" i="1" smtClean="0">
                          <a:latin typeface="Cambria Math" panose="02040503050406030204" pitchFamily="18" charset="0"/>
                        </a:rPr>
                        <m:t>𝑎</m:t>
                      </m:r>
                    </m:oMath>
                  </m:oMathPara>
                </a14:m>
                <a:endParaRPr lang="en-IN" dirty="0"/>
              </a:p>
              <a:p>
                <a:pPr marL="0" indent="0">
                  <a:buNone/>
                </a:pPr>
                <a:endParaRPr lang="en-IN" dirty="0"/>
              </a:p>
              <a:p>
                <a:pPr marL="0" indent="0">
                  <a:buNone/>
                </a:pPr>
                <a:r>
                  <a:rPr lang="en-IN" dirty="0"/>
                  <a:t>Write all LR(0) items.</a:t>
                </a:r>
              </a:p>
            </p:txBody>
          </p:sp>
        </mc:Choice>
        <mc:Fallback xmlns="">
          <p:sp>
            <p:nvSpPr>
              <p:cNvPr id="3" name="Content Placeholder 2">
                <a:extLst>
                  <a:ext uri="{FF2B5EF4-FFF2-40B4-BE49-F238E27FC236}">
                    <a16:creationId xmlns:a16="http://schemas.microsoft.com/office/drawing/2014/main" id="{6E3498CF-B7BE-7889-D5B6-634FBDF3E032}"/>
                  </a:ext>
                </a:extLst>
              </p:cNvPr>
              <p:cNvSpPr>
                <a:spLocks noGrp="1" noRot="1" noChangeAspect="1" noMove="1" noResize="1" noEditPoints="1" noAdjustHandles="1" noChangeArrowheads="1" noChangeShapeType="1" noTextEdit="1"/>
              </p:cNvSpPr>
              <p:nvPr>
                <p:ph idx="1"/>
              </p:nvPr>
            </p:nvSpPr>
            <p:spPr>
              <a:blipFill>
                <a:blip r:embed="rId3"/>
                <a:stretch>
                  <a:fillRect l="-1217"/>
                </a:stretch>
              </a:blipFill>
            </p:spPr>
            <p:txBody>
              <a:bodyPr/>
              <a:lstStyle/>
              <a:p>
                <a:r>
                  <a:rPr lang="en-IN">
                    <a:noFill/>
                  </a:rPr>
                  <a:t> </a:t>
                </a:r>
              </a:p>
            </p:txBody>
          </p:sp>
        </mc:Fallback>
      </mc:AlternateContent>
    </p:spTree>
    <p:extLst>
      <p:ext uri="{BB962C8B-B14F-4D97-AF65-F5344CB8AC3E}">
        <p14:creationId xmlns:p14="http://schemas.microsoft.com/office/powerpoint/2010/main" val="162901794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59B25D-34B6-43DC-9FE0-4DDE3F3D533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496C966-803E-F92C-DC3D-3470FD6EAF72}"/>
              </a:ext>
            </a:extLst>
          </p:cNvPr>
          <p:cNvSpPr>
            <a:spLocks noGrp="1"/>
          </p:cNvSpPr>
          <p:nvPr>
            <p:ph type="title"/>
          </p:nvPr>
        </p:nvSpPr>
        <p:spPr/>
        <p:txBody>
          <a:bodyPr/>
          <a:lstStyle/>
          <a:p>
            <a:r>
              <a:rPr lang="en-IN" dirty="0"/>
              <a:t>Left-recursive grammar</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8A3E3D6B-B6A3-143C-313F-5751E7A9AAE5}"/>
                  </a:ext>
                </a:extLst>
              </p:cNvPr>
              <p:cNvSpPr>
                <a:spLocks noGrp="1"/>
              </p:cNvSpPr>
              <p:nvPr>
                <p:ph idx="1"/>
              </p:nvPr>
            </p:nvSpPr>
            <p:spPr/>
            <p:txBody>
              <a:bodyPr/>
              <a:lstStyle/>
              <a:p>
                <a:pPr marL="0" indent="0">
                  <a:buNone/>
                </a:pPr>
                <a14:m>
                  <m:oMathPara xmlns:m="http://schemas.openxmlformats.org/officeDocument/2006/math">
                    <m:oMathParaPr>
                      <m:jc m:val="left"/>
                    </m:oMathParaPr>
                    <m:oMath xmlns:m="http://schemas.openxmlformats.org/officeDocument/2006/math">
                      <m:r>
                        <a:rPr lang="en-IN" b="0" i="1" smtClean="0">
                          <a:latin typeface="Cambria Math" panose="02040503050406030204" pitchFamily="18" charset="0"/>
                        </a:rPr>
                        <m:t>𝑆</m:t>
                      </m:r>
                      <m:r>
                        <a:rPr lang="en-IN" b="0" i="1" smtClean="0">
                          <a:latin typeface="Cambria Math" panose="02040503050406030204" pitchFamily="18" charset="0"/>
                        </a:rPr>
                        <m:t> →</m:t>
                      </m:r>
                      <m:r>
                        <a:rPr lang="en-IN" b="0" i="1" smtClean="0">
                          <a:latin typeface="Cambria Math" panose="02040503050406030204" pitchFamily="18" charset="0"/>
                        </a:rPr>
                        <m:t>𝑆𝐴</m:t>
                      </m:r>
                      <m:r>
                        <a:rPr lang="en-IN" b="0" i="1" smtClean="0">
                          <a:latin typeface="Cambria Math" panose="02040503050406030204" pitchFamily="18" charset="0"/>
                        </a:rPr>
                        <m:t> | </m:t>
                      </m:r>
                      <m:r>
                        <a:rPr lang="en-IN" b="0" i="1" smtClean="0">
                          <a:latin typeface="Cambria Math" panose="02040503050406030204" pitchFamily="18" charset="0"/>
                        </a:rPr>
                        <m:t>𝐴</m:t>
                      </m:r>
                    </m:oMath>
                  </m:oMathPara>
                </a14:m>
                <a:endParaRPr lang="en-IN" b="0" dirty="0"/>
              </a:p>
              <a:p>
                <a:pPr marL="0" indent="0">
                  <a:buNone/>
                </a:pPr>
                <a14:m>
                  <m:oMathPara xmlns:m="http://schemas.openxmlformats.org/officeDocument/2006/math">
                    <m:oMathParaPr>
                      <m:jc m:val="left"/>
                    </m:oMathParaPr>
                    <m:oMath xmlns:m="http://schemas.openxmlformats.org/officeDocument/2006/math">
                      <m:r>
                        <a:rPr lang="en-IN" b="0" i="1" smtClean="0">
                          <a:latin typeface="Cambria Math" panose="02040503050406030204" pitchFamily="18" charset="0"/>
                        </a:rPr>
                        <m:t>𝐴</m:t>
                      </m:r>
                      <m:r>
                        <a:rPr lang="en-IN" b="0" i="1" smtClean="0">
                          <a:latin typeface="Cambria Math" panose="02040503050406030204" pitchFamily="18" charset="0"/>
                        </a:rPr>
                        <m:t> →</m:t>
                      </m:r>
                      <m:r>
                        <a:rPr lang="en-IN" b="0" i="1" smtClean="0">
                          <a:latin typeface="Cambria Math" panose="02040503050406030204" pitchFamily="18" charset="0"/>
                        </a:rPr>
                        <m:t>𝑎</m:t>
                      </m:r>
                    </m:oMath>
                  </m:oMathPara>
                </a14:m>
                <a:endParaRPr lang="en-IN" dirty="0"/>
              </a:p>
              <a:p>
                <a:pPr marL="0" indent="0">
                  <a:buNone/>
                </a:pPr>
                <a:endParaRPr lang="en-IN" dirty="0"/>
              </a:p>
              <a:p>
                <a:pPr marL="0" indent="0">
                  <a:buNone/>
                </a:pPr>
                <a:r>
                  <a:rPr lang="en-IN" dirty="0"/>
                  <a:t>Write all LR(0) items.</a:t>
                </a:r>
              </a:p>
              <a:p>
                <a:pPr marL="0" indent="0">
                  <a:buNone/>
                </a:pPr>
                <a:r>
                  <a:rPr lang="en-IN" dirty="0"/>
                  <a:t>Build DFA.</a:t>
                </a:r>
              </a:p>
              <a:p>
                <a:pPr marL="0" indent="0">
                  <a:buNone/>
                </a:pPr>
                <a:r>
                  <a:rPr lang="en-IN" dirty="0"/>
                  <a:t>Parse </a:t>
                </a:r>
                <a:r>
                  <a:rPr lang="en-IN" dirty="0" err="1"/>
                  <a:t>aaa</a:t>
                </a:r>
                <a:endParaRPr lang="en-IN" dirty="0"/>
              </a:p>
            </p:txBody>
          </p:sp>
        </mc:Choice>
        <mc:Fallback xmlns="">
          <p:sp>
            <p:nvSpPr>
              <p:cNvPr id="3" name="Content Placeholder 2">
                <a:extLst>
                  <a:ext uri="{FF2B5EF4-FFF2-40B4-BE49-F238E27FC236}">
                    <a16:creationId xmlns:a16="http://schemas.microsoft.com/office/drawing/2014/main" id="{8A3E3D6B-B6A3-143C-313F-5751E7A9AAE5}"/>
                  </a:ext>
                </a:extLst>
              </p:cNvPr>
              <p:cNvSpPr>
                <a:spLocks noGrp="1" noRot="1" noChangeAspect="1" noMove="1" noResize="1" noEditPoints="1" noAdjustHandles="1" noChangeArrowheads="1" noChangeShapeType="1" noTextEdit="1"/>
              </p:cNvSpPr>
              <p:nvPr>
                <p:ph idx="1"/>
              </p:nvPr>
            </p:nvSpPr>
            <p:spPr>
              <a:blipFill>
                <a:blip r:embed="rId3"/>
                <a:stretch>
                  <a:fillRect l="-1217"/>
                </a:stretch>
              </a:blipFill>
            </p:spPr>
            <p:txBody>
              <a:bodyPr/>
              <a:lstStyle/>
              <a:p>
                <a:r>
                  <a:rPr lang="en-IN">
                    <a:noFill/>
                  </a:rPr>
                  <a:t> </a:t>
                </a:r>
              </a:p>
            </p:txBody>
          </p:sp>
        </mc:Fallback>
      </mc:AlternateContent>
    </p:spTree>
    <p:extLst>
      <p:ext uri="{BB962C8B-B14F-4D97-AF65-F5344CB8AC3E}">
        <p14:creationId xmlns:p14="http://schemas.microsoft.com/office/powerpoint/2010/main" val="126508577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907C84-EF6A-8BFF-CBF8-5B2A8C6E183A}"/>
              </a:ext>
            </a:extLst>
          </p:cNvPr>
          <p:cNvSpPr>
            <a:spLocks noGrp="1"/>
          </p:cNvSpPr>
          <p:nvPr>
            <p:ph type="title"/>
          </p:nvPr>
        </p:nvSpPr>
        <p:spPr/>
        <p:txBody>
          <a:bodyPr/>
          <a:lstStyle/>
          <a:p>
            <a:r>
              <a:rPr lang="en-IN" dirty="0"/>
              <a:t>Left-recursive grammar</a:t>
            </a:r>
          </a:p>
        </p:txBody>
      </p:sp>
      <p:sp>
        <p:nvSpPr>
          <p:cNvPr id="4" name="Rectangle 3">
            <a:extLst>
              <a:ext uri="{FF2B5EF4-FFF2-40B4-BE49-F238E27FC236}">
                <a16:creationId xmlns:a16="http://schemas.microsoft.com/office/drawing/2014/main" id="{7EF191B7-3A98-9E17-C931-386430CA10F7}"/>
              </a:ext>
            </a:extLst>
          </p:cNvPr>
          <p:cNvSpPr/>
          <p:nvPr/>
        </p:nvSpPr>
        <p:spPr>
          <a:xfrm>
            <a:off x="696687" y="1480458"/>
            <a:ext cx="1240968" cy="149134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I</a:t>
            </a:r>
            <a:r>
              <a:rPr lang="en-US" b="1" baseline="-25000" dirty="0">
                <a:solidFill>
                  <a:schemeClr val="tx1"/>
                </a:solidFill>
              </a:rPr>
              <a:t>0</a:t>
            </a:r>
            <a:endParaRPr lang="en-US" b="1" dirty="0">
              <a:solidFill>
                <a:schemeClr val="tx1"/>
              </a:solidFill>
            </a:endParaRPr>
          </a:p>
          <a:p>
            <a:pPr algn="ctr"/>
            <a:r>
              <a:rPr lang="en-US" dirty="0">
                <a:solidFill>
                  <a:schemeClr val="tx1"/>
                </a:solidFill>
              </a:rPr>
              <a:t>S’ </a:t>
            </a:r>
            <a:r>
              <a:rPr lang="en-US" dirty="0">
                <a:solidFill>
                  <a:schemeClr val="tx1"/>
                </a:solidFill>
                <a:sym typeface="Wingdings" panose="05000000000000000000" pitchFamily="2" charset="2"/>
              </a:rPr>
              <a:t> .S</a:t>
            </a:r>
          </a:p>
          <a:p>
            <a:pPr algn="ctr"/>
            <a:r>
              <a:rPr lang="en-US" dirty="0">
                <a:solidFill>
                  <a:schemeClr val="tx1"/>
                </a:solidFill>
                <a:sym typeface="Wingdings" panose="05000000000000000000" pitchFamily="2" charset="2"/>
              </a:rPr>
              <a:t>S  .SA</a:t>
            </a:r>
          </a:p>
          <a:p>
            <a:pPr algn="ctr"/>
            <a:r>
              <a:rPr lang="en-US" dirty="0">
                <a:solidFill>
                  <a:schemeClr val="tx1"/>
                </a:solidFill>
                <a:sym typeface="Wingdings" panose="05000000000000000000" pitchFamily="2" charset="2"/>
              </a:rPr>
              <a:t>S  .A</a:t>
            </a:r>
          </a:p>
          <a:p>
            <a:pPr algn="ctr"/>
            <a:r>
              <a:rPr lang="en-US" dirty="0">
                <a:solidFill>
                  <a:schemeClr val="tx1"/>
                </a:solidFill>
                <a:sym typeface="Wingdings" panose="05000000000000000000" pitchFamily="2" charset="2"/>
              </a:rPr>
              <a:t>A  .a</a:t>
            </a:r>
            <a:endParaRPr lang="en-US" dirty="0">
              <a:solidFill>
                <a:schemeClr val="tx1"/>
              </a:solidFill>
            </a:endParaRPr>
          </a:p>
        </p:txBody>
      </p:sp>
      <p:sp>
        <p:nvSpPr>
          <p:cNvPr id="5" name="Rectangle 4">
            <a:extLst>
              <a:ext uri="{FF2B5EF4-FFF2-40B4-BE49-F238E27FC236}">
                <a16:creationId xmlns:a16="http://schemas.microsoft.com/office/drawing/2014/main" id="{07C85DF8-C9A0-703A-B161-2AE063B512EB}"/>
              </a:ext>
            </a:extLst>
          </p:cNvPr>
          <p:cNvSpPr/>
          <p:nvPr/>
        </p:nvSpPr>
        <p:spPr>
          <a:xfrm>
            <a:off x="3418114" y="1469575"/>
            <a:ext cx="1240968" cy="117565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I</a:t>
            </a:r>
            <a:r>
              <a:rPr lang="en-US" b="1" baseline="-25000" dirty="0">
                <a:solidFill>
                  <a:schemeClr val="tx1"/>
                </a:solidFill>
              </a:rPr>
              <a:t>1</a:t>
            </a:r>
            <a:endParaRPr lang="en-US" b="1" dirty="0">
              <a:solidFill>
                <a:schemeClr val="tx1"/>
              </a:solidFill>
            </a:endParaRPr>
          </a:p>
          <a:p>
            <a:pPr algn="ctr"/>
            <a:r>
              <a:rPr lang="en-US" dirty="0">
                <a:solidFill>
                  <a:schemeClr val="tx1"/>
                </a:solidFill>
              </a:rPr>
              <a:t>S’ </a:t>
            </a:r>
            <a:r>
              <a:rPr lang="en-US" dirty="0">
                <a:solidFill>
                  <a:schemeClr val="tx1"/>
                </a:solidFill>
                <a:sym typeface="Wingdings" panose="05000000000000000000" pitchFamily="2" charset="2"/>
              </a:rPr>
              <a:t> S.</a:t>
            </a:r>
          </a:p>
          <a:p>
            <a:pPr algn="ctr"/>
            <a:r>
              <a:rPr lang="en-US" dirty="0">
                <a:solidFill>
                  <a:schemeClr val="tx1"/>
                </a:solidFill>
                <a:sym typeface="Wingdings" panose="05000000000000000000" pitchFamily="2" charset="2"/>
              </a:rPr>
              <a:t>S  S.A</a:t>
            </a:r>
          </a:p>
          <a:p>
            <a:pPr algn="ctr"/>
            <a:r>
              <a:rPr lang="en-US" dirty="0">
                <a:solidFill>
                  <a:schemeClr val="tx1"/>
                </a:solidFill>
                <a:sym typeface="Wingdings" panose="05000000000000000000" pitchFamily="2" charset="2"/>
              </a:rPr>
              <a:t>A  .a</a:t>
            </a:r>
            <a:endParaRPr lang="en-US" dirty="0">
              <a:solidFill>
                <a:schemeClr val="tx1"/>
              </a:solidFill>
            </a:endParaRPr>
          </a:p>
        </p:txBody>
      </p:sp>
      <p:sp>
        <p:nvSpPr>
          <p:cNvPr id="6" name="Rectangle 5">
            <a:extLst>
              <a:ext uri="{FF2B5EF4-FFF2-40B4-BE49-F238E27FC236}">
                <a16:creationId xmlns:a16="http://schemas.microsoft.com/office/drawing/2014/main" id="{031E601F-3A51-CF5B-A4B7-947E2C4560DC}"/>
              </a:ext>
            </a:extLst>
          </p:cNvPr>
          <p:cNvSpPr/>
          <p:nvPr/>
        </p:nvSpPr>
        <p:spPr>
          <a:xfrm>
            <a:off x="3461655" y="2950033"/>
            <a:ext cx="1240968" cy="64225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I</a:t>
            </a:r>
            <a:r>
              <a:rPr lang="en-US" b="1" baseline="-25000" dirty="0">
                <a:solidFill>
                  <a:schemeClr val="tx1"/>
                </a:solidFill>
              </a:rPr>
              <a:t>2</a:t>
            </a:r>
            <a:endParaRPr lang="en-US" dirty="0">
              <a:solidFill>
                <a:schemeClr val="tx1"/>
              </a:solidFill>
              <a:sym typeface="Wingdings" panose="05000000000000000000" pitchFamily="2" charset="2"/>
            </a:endParaRPr>
          </a:p>
          <a:p>
            <a:pPr algn="ctr"/>
            <a:r>
              <a:rPr lang="en-US" dirty="0">
                <a:solidFill>
                  <a:schemeClr val="tx1"/>
                </a:solidFill>
                <a:sym typeface="Wingdings" panose="05000000000000000000" pitchFamily="2" charset="2"/>
              </a:rPr>
              <a:t>S  A.</a:t>
            </a:r>
          </a:p>
        </p:txBody>
      </p:sp>
      <p:sp>
        <p:nvSpPr>
          <p:cNvPr id="7" name="Rectangle 6">
            <a:extLst>
              <a:ext uri="{FF2B5EF4-FFF2-40B4-BE49-F238E27FC236}">
                <a16:creationId xmlns:a16="http://schemas.microsoft.com/office/drawing/2014/main" id="{BB6A57A2-9647-4552-3699-2EF10442EAA1}"/>
              </a:ext>
            </a:extLst>
          </p:cNvPr>
          <p:cNvSpPr/>
          <p:nvPr/>
        </p:nvSpPr>
        <p:spPr>
          <a:xfrm>
            <a:off x="3461657" y="4038605"/>
            <a:ext cx="1240968" cy="64225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I</a:t>
            </a:r>
            <a:r>
              <a:rPr lang="en-US" b="1" baseline="-25000" dirty="0">
                <a:solidFill>
                  <a:schemeClr val="tx1"/>
                </a:solidFill>
              </a:rPr>
              <a:t>3</a:t>
            </a:r>
            <a:endParaRPr lang="en-US" dirty="0">
              <a:solidFill>
                <a:schemeClr val="tx1"/>
              </a:solidFill>
              <a:sym typeface="Wingdings" panose="05000000000000000000" pitchFamily="2" charset="2"/>
            </a:endParaRPr>
          </a:p>
          <a:p>
            <a:pPr algn="ctr"/>
            <a:r>
              <a:rPr lang="en-US" dirty="0">
                <a:solidFill>
                  <a:schemeClr val="tx1"/>
                </a:solidFill>
                <a:sym typeface="Wingdings" panose="05000000000000000000" pitchFamily="2" charset="2"/>
              </a:rPr>
              <a:t>A  a.</a:t>
            </a:r>
          </a:p>
        </p:txBody>
      </p:sp>
      <p:sp>
        <p:nvSpPr>
          <p:cNvPr id="8" name="Rectangle 7">
            <a:extLst>
              <a:ext uri="{FF2B5EF4-FFF2-40B4-BE49-F238E27FC236}">
                <a16:creationId xmlns:a16="http://schemas.microsoft.com/office/drawing/2014/main" id="{EEA7E537-F042-CE84-E69A-73987F70FA45}"/>
              </a:ext>
            </a:extLst>
          </p:cNvPr>
          <p:cNvSpPr/>
          <p:nvPr/>
        </p:nvSpPr>
        <p:spPr>
          <a:xfrm>
            <a:off x="6248398" y="1447803"/>
            <a:ext cx="1240968" cy="56605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I</a:t>
            </a:r>
            <a:r>
              <a:rPr lang="en-US" b="1" baseline="-25000" dirty="0">
                <a:solidFill>
                  <a:schemeClr val="tx1"/>
                </a:solidFill>
              </a:rPr>
              <a:t>4</a:t>
            </a:r>
            <a:endParaRPr lang="en-US" dirty="0">
              <a:solidFill>
                <a:schemeClr val="tx1"/>
              </a:solidFill>
              <a:sym typeface="Wingdings" panose="05000000000000000000" pitchFamily="2" charset="2"/>
            </a:endParaRPr>
          </a:p>
          <a:p>
            <a:pPr algn="ctr"/>
            <a:r>
              <a:rPr lang="en-US" dirty="0">
                <a:solidFill>
                  <a:schemeClr val="tx1"/>
                </a:solidFill>
                <a:sym typeface="Wingdings" panose="05000000000000000000" pitchFamily="2" charset="2"/>
              </a:rPr>
              <a:t>S  SA.</a:t>
            </a:r>
          </a:p>
        </p:txBody>
      </p:sp>
      <p:cxnSp>
        <p:nvCxnSpPr>
          <p:cNvPr id="10" name="Connector: Elbow 9">
            <a:extLst>
              <a:ext uri="{FF2B5EF4-FFF2-40B4-BE49-F238E27FC236}">
                <a16:creationId xmlns:a16="http://schemas.microsoft.com/office/drawing/2014/main" id="{7372AADB-DDCF-FDA2-9904-8DA7928D3641}"/>
              </a:ext>
            </a:extLst>
          </p:cNvPr>
          <p:cNvCxnSpPr>
            <a:stCxn id="5" idx="3"/>
            <a:endCxn id="8" idx="1"/>
          </p:cNvCxnSpPr>
          <p:nvPr/>
        </p:nvCxnSpPr>
        <p:spPr>
          <a:xfrm flipV="1">
            <a:off x="4659082" y="1730830"/>
            <a:ext cx="1589316" cy="326572"/>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Connector: Elbow 11">
            <a:extLst>
              <a:ext uri="{FF2B5EF4-FFF2-40B4-BE49-F238E27FC236}">
                <a16:creationId xmlns:a16="http://schemas.microsoft.com/office/drawing/2014/main" id="{BFE9B0F4-03E8-BC7C-B295-C53B39652323}"/>
              </a:ext>
            </a:extLst>
          </p:cNvPr>
          <p:cNvCxnSpPr>
            <a:stCxn id="4" idx="3"/>
            <a:endCxn id="5" idx="1"/>
          </p:cNvCxnSpPr>
          <p:nvPr/>
        </p:nvCxnSpPr>
        <p:spPr>
          <a:xfrm flipV="1">
            <a:off x="1937655" y="2057402"/>
            <a:ext cx="1480459" cy="168727"/>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Connector: Elbow 13">
            <a:extLst>
              <a:ext uri="{FF2B5EF4-FFF2-40B4-BE49-F238E27FC236}">
                <a16:creationId xmlns:a16="http://schemas.microsoft.com/office/drawing/2014/main" id="{79013842-2135-79DC-AC5F-F2F1E015BB7F}"/>
              </a:ext>
            </a:extLst>
          </p:cNvPr>
          <p:cNvCxnSpPr>
            <a:stCxn id="4" idx="3"/>
            <a:endCxn id="6" idx="1"/>
          </p:cNvCxnSpPr>
          <p:nvPr/>
        </p:nvCxnSpPr>
        <p:spPr>
          <a:xfrm>
            <a:off x="1937655" y="2226129"/>
            <a:ext cx="1524000" cy="1045031"/>
          </a:xfrm>
          <a:prstGeom prst="bentConnector3">
            <a:avLst>
              <a:gd name="adj1" fmla="val 37857"/>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Connector: Elbow 15">
            <a:extLst>
              <a:ext uri="{FF2B5EF4-FFF2-40B4-BE49-F238E27FC236}">
                <a16:creationId xmlns:a16="http://schemas.microsoft.com/office/drawing/2014/main" id="{D5175AF3-F84F-60D8-7F8D-9FB9D926C017}"/>
              </a:ext>
            </a:extLst>
          </p:cNvPr>
          <p:cNvCxnSpPr>
            <a:stCxn id="4" idx="3"/>
            <a:endCxn id="7" idx="1"/>
          </p:cNvCxnSpPr>
          <p:nvPr/>
        </p:nvCxnSpPr>
        <p:spPr>
          <a:xfrm>
            <a:off x="1937655" y="2226129"/>
            <a:ext cx="1524002" cy="2133603"/>
          </a:xfrm>
          <a:prstGeom prst="bentConnector3">
            <a:avLst>
              <a:gd name="adj1" fmla="val 2214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0" name="Connector: Elbow 19">
            <a:extLst>
              <a:ext uri="{FF2B5EF4-FFF2-40B4-BE49-F238E27FC236}">
                <a16:creationId xmlns:a16="http://schemas.microsoft.com/office/drawing/2014/main" id="{B761DBAB-E29A-49E6-54ED-99851003CE84}"/>
              </a:ext>
            </a:extLst>
          </p:cNvPr>
          <p:cNvCxnSpPr>
            <a:endCxn id="7" idx="3"/>
          </p:cNvCxnSpPr>
          <p:nvPr/>
        </p:nvCxnSpPr>
        <p:spPr>
          <a:xfrm rot="5400000">
            <a:off x="3807276" y="2909207"/>
            <a:ext cx="2345875" cy="555175"/>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2F364B77-2BA7-B15B-7A6B-F21BBAD64B48}"/>
              </a:ext>
            </a:extLst>
          </p:cNvPr>
          <p:cNvSpPr txBox="1"/>
          <p:nvPr/>
        </p:nvSpPr>
        <p:spPr>
          <a:xfrm>
            <a:off x="2841173" y="1690688"/>
            <a:ext cx="402766" cy="369332"/>
          </a:xfrm>
          <a:prstGeom prst="rect">
            <a:avLst/>
          </a:prstGeom>
          <a:noFill/>
        </p:spPr>
        <p:txBody>
          <a:bodyPr wrap="square" rtlCol="0">
            <a:spAutoFit/>
          </a:bodyPr>
          <a:lstStyle/>
          <a:p>
            <a:r>
              <a:rPr lang="en-IN" dirty="0"/>
              <a:t>S</a:t>
            </a:r>
          </a:p>
        </p:txBody>
      </p:sp>
      <p:sp>
        <p:nvSpPr>
          <p:cNvPr id="22" name="TextBox 21">
            <a:extLst>
              <a:ext uri="{FF2B5EF4-FFF2-40B4-BE49-F238E27FC236}">
                <a16:creationId xmlns:a16="http://schemas.microsoft.com/office/drawing/2014/main" id="{348F1552-8E52-ED98-48B0-DF451FADF908}"/>
              </a:ext>
            </a:extLst>
          </p:cNvPr>
          <p:cNvSpPr txBox="1"/>
          <p:nvPr/>
        </p:nvSpPr>
        <p:spPr>
          <a:xfrm>
            <a:off x="2906487" y="2942545"/>
            <a:ext cx="402766" cy="369332"/>
          </a:xfrm>
          <a:prstGeom prst="rect">
            <a:avLst/>
          </a:prstGeom>
          <a:noFill/>
        </p:spPr>
        <p:txBody>
          <a:bodyPr wrap="square" rtlCol="0">
            <a:spAutoFit/>
          </a:bodyPr>
          <a:lstStyle/>
          <a:p>
            <a:r>
              <a:rPr lang="en-IN" dirty="0"/>
              <a:t>A</a:t>
            </a:r>
          </a:p>
        </p:txBody>
      </p:sp>
      <p:sp>
        <p:nvSpPr>
          <p:cNvPr id="23" name="TextBox 22">
            <a:extLst>
              <a:ext uri="{FF2B5EF4-FFF2-40B4-BE49-F238E27FC236}">
                <a16:creationId xmlns:a16="http://schemas.microsoft.com/office/drawing/2014/main" id="{2EA8AB24-BA32-77A1-E346-5A0AFAB3D09D}"/>
              </a:ext>
            </a:extLst>
          </p:cNvPr>
          <p:cNvSpPr txBox="1"/>
          <p:nvPr/>
        </p:nvSpPr>
        <p:spPr>
          <a:xfrm>
            <a:off x="2884717" y="3965804"/>
            <a:ext cx="402766" cy="369332"/>
          </a:xfrm>
          <a:prstGeom prst="rect">
            <a:avLst/>
          </a:prstGeom>
          <a:noFill/>
        </p:spPr>
        <p:txBody>
          <a:bodyPr wrap="square" rtlCol="0">
            <a:spAutoFit/>
          </a:bodyPr>
          <a:lstStyle/>
          <a:p>
            <a:r>
              <a:rPr lang="en-IN" dirty="0"/>
              <a:t>a</a:t>
            </a:r>
          </a:p>
        </p:txBody>
      </p:sp>
      <p:sp>
        <p:nvSpPr>
          <p:cNvPr id="24" name="TextBox 23">
            <a:extLst>
              <a:ext uri="{FF2B5EF4-FFF2-40B4-BE49-F238E27FC236}">
                <a16:creationId xmlns:a16="http://schemas.microsoft.com/office/drawing/2014/main" id="{BB28C6BC-08BD-3916-232E-E5B1A273F399}"/>
              </a:ext>
            </a:extLst>
          </p:cNvPr>
          <p:cNvSpPr txBox="1"/>
          <p:nvPr/>
        </p:nvSpPr>
        <p:spPr>
          <a:xfrm>
            <a:off x="4865916" y="3976690"/>
            <a:ext cx="402766" cy="369332"/>
          </a:xfrm>
          <a:prstGeom prst="rect">
            <a:avLst/>
          </a:prstGeom>
          <a:noFill/>
        </p:spPr>
        <p:txBody>
          <a:bodyPr wrap="square" rtlCol="0">
            <a:spAutoFit/>
          </a:bodyPr>
          <a:lstStyle/>
          <a:p>
            <a:r>
              <a:rPr lang="en-IN" dirty="0"/>
              <a:t>a</a:t>
            </a:r>
          </a:p>
        </p:txBody>
      </p:sp>
      <p:sp>
        <p:nvSpPr>
          <p:cNvPr id="25" name="TextBox 24">
            <a:extLst>
              <a:ext uri="{FF2B5EF4-FFF2-40B4-BE49-F238E27FC236}">
                <a16:creationId xmlns:a16="http://schemas.microsoft.com/office/drawing/2014/main" id="{09D486FD-3A75-258B-26B4-13D16DF43034}"/>
              </a:ext>
            </a:extLst>
          </p:cNvPr>
          <p:cNvSpPr txBox="1"/>
          <p:nvPr/>
        </p:nvSpPr>
        <p:spPr>
          <a:xfrm>
            <a:off x="5649688" y="1364119"/>
            <a:ext cx="402766" cy="369332"/>
          </a:xfrm>
          <a:prstGeom prst="rect">
            <a:avLst/>
          </a:prstGeom>
          <a:noFill/>
        </p:spPr>
        <p:txBody>
          <a:bodyPr wrap="square" rtlCol="0">
            <a:spAutoFit/>
          </a:bodyPr>
          <a:lstStyle/>
          <a:p>
            <a:r>
              <a:rPr lang="en-IN" dirty="0"/>
              <a:t>A</a:t>
            </a:r>
          </a:p>
        </p:txBody>
      </p:sp>
      <mc:AlternateContent xmlns:mc="http://schemas.openxmlformats.org/markup-compatibility/2006">
        <mc:Choice xmlns:a14="http://schemas.microsoft.com/office/drawing/2010/main" Requires="a14">
          <p:sp>
            <p:nvSpPr>
              <p:cNvPr id="26" name="TextBox 25">
                <a:extLst>
                  <a:ext uri="{FF2B5EF4-FFF2-40B4-BE49-F238E27FC236}">
                    <a16:creationId xmlns:a16="http://schemas.microsoft.com/office/drawing/2014/main" id="{5857C66F-0AD8-7B95-BACD-6ABBAD6F562E}"/>
                  </a:ext>
                </a:extLst>
              </p:cNvPr>
              <p:cNvSpPr txBox="1"/>
              <p:nvPr/>
            </p:nvSpPr>
            <p:spPr>
              <a:xfrm>
                <a:off x="6945086" y="3429000"/>
                <a:ext cx="4245428" cy="646331"/>
              </a:xfrm>
              <a:prstGeom prst="rect">
                <a:avLst/>
              </a:prstGeom>
              <a:noFill/>
            </p:spPr>
            <p:txBody>
              <a:bodyPr wrap="square" rtlCol="0">
                <a:spAutoFit/>
              </a:bodyPr>
              <a:lstStyle/>
              <a:p>
                <a:r>
                  <a:rPr lang="en-IN" dirty="0"/>
                  <a:t>No shift reduce conflict in </a:t>
                </a:r>
                <a14:m>
                  <m:oMath xmlns:m="http://schemas.openxmlformats.org/officeDocument/2006/math">
                    <m:sSub>
                      <m:sSubPr>
                        <m:ctrlPr>
                          <a:rPr lang="en-IN" b="0" i="1" smtClean="0">
                            <a:latin typeface="Cambria Math" panose="02040503050406030204" pitchFamily="18" charset="0"/>
                          </a:rPr>
                        </m:ctrlPr>
                      </m:sSubPr>
                      <m:e>
                        <m:r>
                          <a:rPr lang="en-IN" b="0" i="1" smtClean="0">
                            <a:latin typeface="Cambria Math" panose="02040503050406030204" pitchFamily="18" charset="0"/>
                          </a:rPr>
                          <m:t>𝐼</m:t>
                        </m:r>
                      </m:e>
                      <m:sub>
                        <m:r>
                          <a:rPr lang="en-IN" b="0" i="1" smtClean="0">
                            <a:latin typeface="Cambria Math" panose="02040503050406030204" pitchFamily="18" charset="0"/>
                          </a:rPr>
                          <m:t>1</m:t>
                        </m:r>
                      </m:sub>
                    </m:sSub>
                    <m:r>
                      <a:rPr lang="en-IN" b="0" i="1" smtClean="0">
                        <a:latin typeface="Cambria Math" panose="02040503050406030204" pitchFamily="18" charset="0"/>
                      </a:rPr>
                      <m:t>,</m:t>
                    </m:r>
                  </m:oMath>
                </a14:m>
                <a:r>
                  <a:rPr lang="en-IN" dirty="0"/>
                  <a:t> because FOLLOW(S’) = {$}</a:t>
                </a:r>
              </a:p>
            </p:txBody>
          </p:sp>
        </mc:Choice>
        <mc:Fallback>
          <p:sp>
            <p:nvSpPr>
              <p:cNvPr id="26" name="TextBox 25">
                <a:extLst>
                  <a:ext uri="{FF2B5EF4-FFF2-40B4-BE49-F238E27FC236}">
                    <a16:creationId xmlns:a16="http://schemas.microsoft.com/office/drawing/2014/main" id="{5857C66F-0AD8-7B95-BACD-6ABBAD6F562E}"/>
                  </a:ext>
                </a:extLst>
              </p:cNvPr>
              <p:cNvSpPr txBox="1">
                <a:spLocks noRot="1" noChangeAspect="1" noMove="1" noResize="1" noEditPoints="1" noAdjustHandles="1" noChangeArrowheads="1" noChangeShapeType="1" noTextEdit="1"/>
              </p:cNvSpPr>
              <p:nvPr/>
            </p:nvSpPr>
            <p:spPr>
              <a:xfrm>
                <a:off x="6945086" y="3429000"/>
                <a:ext cx="4245428" cy="646331"/>
              </a:xfrm>
              <a:prstGeom prst="rect">
                <a:avLst/>
              </a:prstGeom>
              <a:blipFill>
                <a:blip r:embed="rId3"/>
                <a:stretch>
                  <a:fillRect l="-1148" t="-5660" b="-13208"/>
                </a:stretch>
              </a:blipFill>
            </p:spPr>
            <p:txBody>
              <a:bodyPr/>
              <a:lstStyle/>
              <a:p>
                <a:r>
                  <a:rPr lang="en-IN">
                    <a:noFill/>
                  </a:rPr>
                  <a:t> </a:t>
                </a:r>
              </a:p>
            </p:txBody>
          </p:sp>
        </mc:Fallback>
      </mc:AlternateContent>
    </p:spTree>
    <p:extLst>
      <p:ext uri="{BB962C8B-B14F-4D97-AF65-F5344CB8AC3E}">
        <p14:creationId xmlns:p14="http://schemas.microsoft.com/office/powerpoint/2010/main" val="44175326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F80FCC-D511-0E16-0956-6D0EDBA35F3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E858B8F-4083-0D41-2497-C39DB26ACC70}"/>
              </a:ext>
            </a:extLst>
          </p:cNvPr>
          <p:cNvSpPr>
            <a:spLocks noGrp="1"/>
          </p:cNvSpPr>
          <p:nvPr>
            <p:ph type="title"/>
          </p:nvPr>
        </p:nvSpPr>
        <p:spPr/>
        <p:txBody>
          <a:bodyPr/>
          <a:lstStyle/>
          <a:p>
            <a:r>
              <a:rPr lang="en-US" dirty="0"/>
              <a:t>SLR(1) parsing</a:t>
            </a:r>
          </a:p>
        </p:txBody>
      </p:sp>
      <p:graphicFrame>
        <p:nvGraphicFramePr>
          <p:cNvPr id="5" name="Content Placeholder 4">
            <a:extLst>
              <a:ext uri="{FF2B5EF4-FFF2-40B4-BE49-F238E27FC236}">
                <a16:creationId xmlns:a16="http://schemas.microsoft.com/office/drawing/2014/main" id="{18164508-2C22-4762-8637-37DDBD1908B4}"/>
              </a:ext>
            </a:extLst>
          </p:cNvPr>
          <p:cNvGraphicFramePr>
            <a:graphicFrameLocks noGrp="1"/>
          </p:cNvGraphicFramePr>
          <p:nvPr>
            <p:ph sz="half" idx="1"/>
            <p:extLst>
              <p:ext uri="{D42A27DB-BD31-4B8C-83A1-F6EECF244321}">
                <p14:modId xmlns:p14="http://schemas.microsoft.com/office/powerpoint/2010/main" val="4044533881"/>
              </p:ext>
            </p:extLst>
          </p:nvPr>
        </p:nvGraphicFramePr>
        <p:xfrm>
          <a:off x="838200" y="1825625"/>
          <a:ext cx="5181600" cy="4450080"/>
        </p:xfrm>
        <a:graphic>
          <a:graphicData uri="http://schemas.openxmlformats.org/drawingml/2006/table">
            <a:tbl>
              <a:tblPr firstRow="1" bandRow="1">
                <a:tableStyleId>{5C22544A-7EE6-4342-B048-85BDC9FD1C3A}</a:tableStyleId>
              </a:tblPr>
              <a:tblGrid>
                <a:gridCol w="990600">
                  <a:extLst>
                    <a:ext uri="{9D8B030D-6E8A-4147-A177-3AD203B41FA5}">
                      <a16:colId xmlns:a16="http://schemas.microsoft.com/office/drawing/2014/main" val="31243112"/>
                    </a:ext>
                  </a:extLst>
                </a:gridCol>
                <a:gridCol w="1077686">
                  <a:extLst>
                    <a:ext uri="{9D8B030D-6E8A-4147-A177-3AD203B41FA5}">
                      <a16:colId xmlns:a16="http://schemas.microsoft.com/office/drawing/2014/main" val="1879193399"/>
                    </a:ext>
                  </a:extLst>
                </a:gridCol>
                <a:gridCol w="1088571">
                  <a:extLst>
                    <a:ext uri="{9D8B030D-6E8A-4147-A177-3AD203B41FA5}">
                      <a16:colId xmlns:a16="http://schemas.microsoft.com/office/drawing/2014/main" val="2374264379"/>
                    </a:ext>
                  </a:extLst>
                </a:gridCol>
                <a:gridCol w="2024743">
                  <a:extLst>
                    <a:ext uri="{9D8B030D-6E8A-4147-A177-3AD203B41FA5}">
                      <a16:colId xmlns:a16="http://schemas.microsoft.com/office/drawing/2014/main" val="1319918246"/>
                    </a:ext>
                  </a:extLst>
                </a:gridCol>
              </a:tblGrid>
              <a:tr h="370840">
                <a:tc>
                  <a:txBody>
                    <a:bodyPr/>
                    <a:lstStyle/>
                    <a:p>
                      <a:r>
                        <a:rPr lang="en-US" dirty="0"/>
                        <a:t>STATE</a:t>
                      </a:r>
                    </a:p>
                  </a:txBody>
                  <a:tcPr/>
                </a:tc>
                <a:tc>
                  <a:txBody>
                    <a:bodyPr/>
                    <a:lstStyle/>
                    <a:p>
                      <a:r>
                        <a:rPr lang="en-US" dirty="0"/>
                        <a:t>STACK</a:t>
                      </a:r>
                    </a:p>
                  </a:txBody>
                  <a:tcPr/>
                </a:tc>
                <a:tc>
                  <a:txBody>
                    <a:bodyPr/>
                    <a:lstStyle/>
                    <a:p>
                      <a:r>
                        <a:rPr lang="en-US" dirty="0"/>
                        <a:t>INPUT</a:t>
                      </a:r>
                    </a:p>
                  </a:txBody>
                  <a:tcPr/>
                </a:tc>
                <a:tc>
                  <a:txBody>
                    <a:bodyPr/>
                    <a:lstStyle/>
                    <a:p>
                      <a:r>
                        <a:rPr lang="en-US" dirty="0"/>
                        <a:t>ACTION</a:t>
                      </a:r>
                    </a:p>
                  </a:txBody>
                  <a:tcPr/>
                </a:tc>
                <a:extLst>
                  <a:ext uri="{0D108BD9-81ED-4DB2-BD59-A6C34878D82A}">
                    <a16:rowId xmlns:a16="http://schemas.microsoft.com/office/drawing/2014/main" val="707525380"/>
                  </a:ext>
                </a:extLst>
              </a:tr>
              <a:tr h="370840">
                <a:tc>
                  <a:txBody>
                    <a:bodyPr/>
                    <a:lstStyle/>
                    <a:p>
                      <a:r>
                        <a:rPr lang="en-US" dirty="0"/>
                        <a:t>0</a:t>
                      </a:r>
                    </a:p>
                  </a:txBody>
                  <a:tcPr/>
                </a:tc>
                <a:tc>
                  <a:txBody>
                    <a:bodyPr/>
                    <a:lstStyle/>
                    <a:p>
                      <a:r>
                        <a:rPr lang="en-US" dirty="0"/>
                        <a:t>$</a:t>
                      </a:r>
                    </a:p>
                  </a:txBody>
                  <a:tcPr/>
                </a:tc>
                <a:tc>
                  <a:txBody>
                    <a:bodyPr/>
                    <a:lstStyle/>
                    <a:p>
                      <a:r>
                        <a:rPr lang="en-US" dirty="0"/>
                        <a:t>a </a:t>
                      </a:r>
                      <a:r>
                        <a:rPr lang="en-US" dirty="0" err="1"/>
                        <a:t>a</a:t>
                      </a:r>
                      <a:r>
                        <a:rPr lang="en-US" dirty="0"/>
                        <a:t> </a:t>
                      </a:r>
                      <a:r>
                        <a:rPr lang="en-US" dirty="0" err="1"/>
                        <a:t>a</a:t>
                      </a:r>
                      <a:r>
                        <a:rPr lang="en-US" dirty="0"/>
                        <a:t> $</a:t>
                      </a:r>
                    </a:p>
                  </a:txBody>
                  <a:tcPr/>
                </a:tc>
                <a:tc>
                  <a:txBody>
                    <a:bodyPr/>
                    <a:lstStyle/>
                    <a:p>
                      <a:r>
                        <a:rPr lang="en-US" dirty="0"/>
                        <a:t>shift to 3</a:t>
                      </a:r>
                    </a:p>
                  </a:txBody>
                  <a:tcPr/>
                </a:tc>
                <a:extLst>
                  <a:ext uri="{0D108BD9-81ED-4DB2-BD59-A6C34878D82A}">
                    <a16:rowId xmlns:a16="http://schemas.microsoft.com/office/drawing/2014/main" val="459221953"/>
                  </a:ext>
                </a:extLst>
              </a:tr>
              <a:tr h="370840">
                <a:tc>
                  <a:txBody>
                    <a:bodyPr/>
                    <a:lstStyle/>
                    <a:p>
                      <a:r>
                        <a:rPr lang="en-US" dirty="0"/>
                        <a:t>0 3</a:t>
                      </a:r>
                    </a:p>
                  </a:txBody>
                  <a:tcPr/>
                </a:tc>
                <a:tc>
                  <a:txBody>
                    <a:bodyPr/>
                    <a:lstStyle/>
                    <a:p>
                      <a:r>
                        <a:rPr lang="en-US" dirty="0"/>
                        <a:t>$ a</a:t>
                      </a:r>
                    </a:p>
                  </a:txBody>
                  <a:tcPr/>
                </a:tc>
                <a:tc>
                  <a:txBody>
                    <a:bodyPr/>
                    <a:lstStyle/>
                    <a:p>
                      <a:r>
                        <a:rPr lang="en-US" dirty="0"/>
                        <a:t>a </a:t>
                      </a:r>
                      <a:r>
                        <a:rPr lang="en-US" dirty="0" err="1"/>
                        <a:t>a</a:t>
                      </a:r>
                      <a:r>
                        <a:rPr lang="en-US" dirty="0"/>
                        <a:t>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reduce by A </a:t>
                      </a:r>
                      <a:r>
                        <a:rPr lang="en-US" dirty="0">
                          <a:sym typeface="Wingdings" panose="05000000000000000000" pitchFamily="2" charset="2"/>
                        </a:rPr>
                        <a:t> a.</a:t>
                      </a:r>
                      <a:endParaRPr lang="en-US" dirty="0"/>
                    </a:p>
                  </a:txBody>
                  <a:tcPr/>
                </a:tc>
                <a:extLst>
                  <a:ext uri="{0D108BD9-81ED-4DB2-BD59-A6C34878D82A}">
                    <a16:rowId xmlns:a16="http://schemas.microsoft.com/office/drawing/2014/main" val="3458264865"/>
                  </a:ext>
                </a:extLst>
              </a:tr>
              <a:tr h="370840">
                <a:tc>
                  <a:txBody>
                    <a:bodyPr/>
                    <a:lstStyle/>
                    <a:p>
                      <a:r>
                        <a:rPr lang="en-US" dirty="0"/>
                        <a:t>0 2</a:t>
                      </a:r>
                    </a:p>
                  </a:txBody>
                  <a:tcPr/>
                </a:tc>
                <a:tc>
                  <a:txBody>
                    <a:bodyPr/>
                    <a:lstStyle/>
                    <a:p>
                      <a:r>
                        <a:rPr lang="en-US" dirty="0"/>
                        <a:t>$ A</a:t>
                      </a:r>
                    </a:p>
                  </a:txBody>
                  <a:tcPr/>
                </a:tc>
                <a:tc>
                  <a:txBody>
                    <a:bodyPr/>
                    <a:lstStyle/>
                    <a:p>
                      <a:r>
                        <a:rPr lang="en-US" dirty="0"/>
                        <a:t>a </a:t>
                      </a:r>
                      <a:r>
                        <a:rPr lang="en-US" dirty="0" err="1"/>
                        <a:t>a</a:t>
                      </a:r>
                      <a:r>
                        <a:rPr lang="en-US" dirty="0"/>
                        <a:t>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reduce by S </a:t>
                      </a:r>
                      <a:r>
                        <a:rPr lang="en-US" dirty="0">
                          <a:sym typeface="Wingdings" panose="05000000000000000000" pitchFamily="2" charset="2"/>
                        </a:rPr>
                        <a:t> A.</a:t>
                      </a:r>
                      <a:endParaRPr lang="en-US" dirty="0"/>
                    </a:p>
                  </a:txBody>
                  <a:tcPr/>
                </a:tc>
                <a:extLst>
                  <a:ext uri="{0D108BD9-81ED-4DB2-BD59-A6C34878D82A}">
                    <a16:rowId xmlns:a16="http://schemas.microsoft.com/office/drawing/2014/main" val="21981379"/>
                  </a:ext>
                </a:extLst>
              </a:tr>
              <a:tr h="370840">
                <a:tc>
                  <a:txBody>
                    <a:bodyPr/>
                    <a:lstStyle/>
                    <a:p>
                      <a:r>
                        <a:rPr lang="en-US" dirty="0"/>
                        <a:t>0 1</a:t>
                      </a:r>
                    </a:p>
                  </a:txBody>
                  <a:tcPr/>
                </a:tc>
                <a:tc>
                  <a:txBody>
                    <a:bodyPr/>
                    <a:lstStyle/>
                    <a:p>
                      <a:r>
                        <a:rPr lang="en-US" dirty="0"/>
                        <a:t>$ S</a:t>
                      </a:r>
                    </a:p>
                  </a:txBody>
                  <a:tcPr/>
                </a:tc>
                <a:tc>
                  <a:txBody>
                    <a:bodyPr/>
                    <a:lstStyle/>
                    <a:p>
                      <a:r>
                        <a:rPr lang="en-US" dirty="0"/>
                        <a:t>a </a:t>
                      </a:r>
                      <a:r>
                        <a:rPr lang="en-US" dirty="0" err="1"/>
                        <a:t>a</a:t>
                      </a:r>
                      <a:r>
                        <a:rPr lang="en-US" dirty="0"/>
                        <a:t> $</a:t>
                      </a:r>
                    </a:p>
                  </a:txBody>
                  <a:tcPr/>
                </a:tc>
                <a:tc>
                  <a:txBody>
                    <a:bodyPr/>
                    <a:lstStyle/>
                    <a:p>
                      <a:r>
                        <a:rPr lang="en-US" dirty="0"/>
                        <a:t>shift to 3</a:t>
                      </a:r>
                    </a:p>
                  </a:txBody>
                  <a:tcPr/>
                </a:tc>
                <a:extLst>
                  <a:ext uri="{0D108BD9-81ED-4DB2-BD59-A6C34878D82A}">
                    <a16:rowId xmlns:a16="http://schemas.microsoft.com/office/drawing/2014/main" val="4120263604"/>
                  </a:ext>
                </a:extLst>
              </a:tr>
              <a:tr h="370840">
                <a:tc>
                  <a:txBody>
                    <a:bodyPr/>
                    <a:lstStyle/>
                    <a:p>
                      <a:r>
                        <a:rPr lang="en-US" dirty="0"/>
                        <a:t>0 1 3</a:t>
                      </a:r>
                    </a:p>
                  </a:txBody>
                  <a:tcPr/>
                </a:tc>
                <a:tc>
                  <a:txBody>
                    <a:bodyPr/>
                    <a:lstStyle/>
                    <a:p>
                      <a:r>
                        <a:rPr lang="en-US" dirty="0"/>
                        <a:t>$ S a</a:t>
                      </a:r>
                    </a:p>
                  </a:txBody>
                  <a:tcPr/>
                </a:tc>
                <a:tc>
                  <a:txBody>
                    <a:bodyPr/>
                    <a:lstStyle/>
                    <a:p>
                      <a:r>
                        <a:rPr lang="en-US" dirty="0"/>
                        <a:t>a $</a:t>
                      </a:r>
                    </a:p>
                  </a:txBody>
                  <a:tcPr/>
                </a:tc>
                <a:tc>
                  <a:txBody>
                    <a:bodyPr/>
                    <a:lstStyle/>
                    <a:p>
                      <a:r>
                        <a:rPr lang="en-US" dirty="0"/>
                        <a:t>reduce by S </a:t>
                      </a:r>
                      <a:r>
                        <a:rPr lang="en-US" dirty="0">
                          <a:sym typeface="Wingdings" panose="05000000000000000000" pitchFamily="2" charset="2"/>
                        </a:rPr>
                        <a:t> A.</a:t>
                      </a:r>
                      <a:endParaRPr lang="en-US" dirty="0"/>
                    </a:p>
                  </a:txBody>
                  <a:tcPr/>
                </a:tc>
                <a:extLst>
                  <a:ext uri="{0D108BD9-81ED-4DB2-BD59-A6C34878D82A}">
                    <a16:rowId xmlns:a16="http://schemas.microsoft.com/office/drawing/2014/main" val="1709625476"/>
                  </a:ext>
                </a:extLst>
              </a:tr>
              <a:tr h="370840">
                <a:tc>
                  <a:txBody>
                    <a:bodyPr/>
                    <a:lstStyle/>
                    <a:p>
                      <a:r>
                        <a:rPr lang="en-US" dirty="0"/>
                        <a:t>0 1 4</a:t>
                      </a:r>
                    </a:p>
                  </a:txBody>
                  <a:tcPr/>
                </a:tc>
                <a:tc>
                  <a:txBody>
                    <a:bodyPr/>
                    <a:lstStyle/>
                    <a:p>
                      <a:r>
                        <a:rPr lang="en-US" dirty="0"/>
                        <a:t>$ S A</a:t>
                      </a:r>
                    </a:p>
                  </a:txBody>
                  <a:tcPr/>
                </a:tc>
                <a:tc>
                  <a:txBody>
                    <a:bodyPr/>
                    <a:lstStyle/>
                    <a:p>
                      <a:r>
                        <a:rPr lang="en-US" dirty="0"/>
                        <a:t>a $</a:t>
                      </a:r>
                    </a:p>
                  </a:txBody>
                  <a:tcPr/>
                </a:tc>
                <a:tc>
                  <a:txBody>
                    <a:bodyPr/>
                    <a:lstStyle/>
                    <a:p>
                      <a:r>
                        <a:rPr lang="en-US" dirty="0"/>
                        <a:t>reduce by S </a:t>
                      </a:r>
                      <a:r>
                        <a:rPr lang="en-US" dirty="0">
                          <a:sym typeface="Wingdings" panose="05000000000000000000" pitchFamily="2" charset="2"/>
                        </a:rPr>
                        <a:t> SA.</a:t>
                      </a:r>
                      <a:endParaRPr lang="en-US" dirty="0"/>
                    </a:p>
                  </a:txBody>
                  <a:tcPr/>
                </a:tc>
                <a:extLst>
                  <a:ext uri="{0D108BD9-81ED-4DB2-BD59-A6C34878D82A}">
                    <a16:rowId xmlns:a16="http://schemas.microsoft.com/office/drawing/2014/main" val="1742229271"/>
                  </a:ext>
                </a:extLst>
              </a:tr>
              <a:tr h="370840">
                <a:tc>
                  <a:txBody>
                    <a:bodyPr/>
                    <a:lstStyle/>
                    <a:p>
                      <a:r>
                        <a:rPr lang="en-US" dirty="0"/>
                        <a:t>0 1</a:t>
                      </a:r>
                    </a:p>
                  </a:txBody>
                  <a:tcPr/>
                </a:tc>
                <a:tc>
                  <a:txBody>
                    <a:bodyPr/>
                    <a:lstStyle/>
                    <a:p>
                      <a:r>
                        <a:rPr lang="en-US" dirty="0"/>
                        <a:t>$ S</a:t>
                      </a:r>
                    </a:p>
                  </a:txBody>
                  <a:tcPr/>
                </a:tc>
                <a:tc>
                  <a:txBody>
                    <a:bodyPr/>
                    <a:lstStyle/>
                    <a:p>
                      <a:r>
                        <a:rPr lang="en-US" dirty="0"/>
                        <a:t>a $</a:t>
                      </a:r>
                    </a:p>
                  </a:txBody>
                  <a:tcPr/>
                </a:tc>
                <a:tc>
                  <a:txBody>
                    <a:bodyPr/>
                    <a:lstStyle/>
                    <a:p>
                      <a:r>
                        <a:rPr lang="en-US" dirty="0"/>
                        <a:t>shift to 3</a:t>
                      </a:r>
                    </a:p>
                  </a:txBody>
                  <a:tcPr/>
                </a:tc>
                <a:extLst>
                  <a:ext uri="{0D108BD9-81ED-4DB2-BD59-A6C34878D82A}">
                    <a16:rowId xmlns:a16="http://schemas.microsoft.com/office/drawing/2014/main" val="761630814"/>
                  </a:ext>
                </a:extLst>
              </a:tr>
              <a:tr h="370840">
                <a:tc>
                  <a:txBody>
                    <a:bodyPr/>
                    <a:lstStyle/>
                    <a:p>
                      <a:r>
                        <a:rPr lang="en-US" dirty="0"/>
                        <a:t>0 1 3</a:t>
                      </a:r>
                    </a:p>
                  </a:txBody>
                  <a:tcPr/>
                </a:tc>
                <a:tc>
                  <a:txBody>
                    <a:bodyPr/>
                    <a:lstStyle/>
                    <a:p>
                      <a:r>
                        <a:rPr lang="en-US" dirty="0"/>
                        <a:t>$ S a</a:t>
                      </a:r>
                    </a:p>
                  </a:txBody>
                  <a:tcPr/>
                </a:tc>
                <a:tc>
                  <a:txBody>
                    <a:bodyPr/>
                    <a:lstStyle/>
                    <a:p>
                      <a:r>
                        <a:rPr lang="en-US" dirty="0"/>
                        <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reduce by S </a:t>
                      </a:r>
                      <a:r>
                        <a:rPr lang="en-US" dirty="0">
                          <a:sym typeface="Wingdings" panose="05000000000000000000" pitchFamily="2" charset="2"/>
                        </a:rPr>
                        <a:t> A.</a:t>
                      </a:r>
                      <a:endParaRPr lang="en-US" dirty="0"/>
                    </a:p>
                  </a:txBody>
                  <a:tcPr/>
                </a:tc>
                <a:extLst>
                  <a:ext uri="{0D108BD9-81ED-4DB2-BD59-A6C34878D82A}">
                    <a16:rowId xmlns:a16="http://schemas.microsoft.com/office/drawing/2014/main" val="3205124568"/>
                  </a:ext>
                </a:extLst>
              </a:tr>
              <a:tr h="370840">
                <a:tc>
                  <a:txBody>
                    <a:bodyPr/>
                    <a:lstStyle/>
                    <a:p>
                      <a:r>
                        <a:rPr lang="en-US" dirty="0"/>
                        <a:t>0 1 4</a:t>
                      </a:r>
                    </a:p>
                  </a:txBody>
                  <a:tcPr/>
                </a:tc>
                <a:tc>
                  <a:txBody>
                    <a:bodyPr/>
                    <a:lstStyle/>
                    <a:p>
                      <a:r>
                        <a:rPr lang="en-US" dirty="0"/>
                        <a:t>$ S A</a:t>
                      </a:r>
                    </a:p>
                  </a:txBody>
                  <a:tcPr/>
                </a:tc>
                <a:tc>
                  <a:txBody>
                    <a:bodyPr/>
                    <a:lstStyle/>
                    <a:p>
                      <a:r>
                        <a:rPr lang="en-US" dirty="0"/>
                        <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reduce by S </a:t>
                      </a:r>
                      <a:r>
                        <a:rPr lang="en-US" dirty="0">
                          <a:sym typeface="Wingdings" panose="05000000000000000000" pitchFamily="2" charset="2"/>
                        </a:rPr>
                        <a:t> SA.</a:t>
                      </a:r>
                      <a:endParaRPr lang="en-US" dirty="0"/>
                    </a:p>
                  </a:txBody>
                  <a:tcPr/>
                </a:tc>
                <a:extLst>
                  <a:ext uri="{0D108BD9-81ED-4DB2-BD59-A6C34878D82A}">
                    <a16:rowId xmlns:a16="http://schemas.microsoft.com/office/drawing/2014/main" val="3026580135"/>
                  </a:ext>
                </a:extLst>
              </a:tr>
              <a:tr h="370840">
                <a:tc>
                  <a:txBody>
                    <a:bodyPr/>
                    <a:lstStyle/>
                    <a:p>
                      <a:r>
                        <a:rPr lang="en-US" dirty="0"/>
                        <a:t>0 1</a:t>
                      </a:r>
                    </a:p>
                  </a:txBody>
                  <a:tcPr/>
                </a:tc>
                <a:tc>
                  <a:txBody>
                    <a:bodyPr/>
                    <a:lstStyle/>
                    <a:p>
                      <a:r>
                        <a:rPr lang="en-US" dirty="0"/>
                        <a:t>$ S</a:t>
                      </a:r>
                    </a:p>
                  </a:txBody>
                  <a:tcPr/>
                </a:tc>
                <a:tc>
                  <a:txBody>
                    <a:bodyPr/>
                    <a:lstStyle/>
                    <a:p>
                      <a:r>
                        <a:rPr lang="en-US" dirty="0"/>
                        <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reduce by S’ </a:t>
                      </a:r>
                      <a:r>
                        <a:rPr lang="en-US" dirty="0">
                          <a:sym typeface="Wingdings" panose="05000000000000000000" pitchFamily="2" charset="2"/>
                        </a:rPr>
                        <a:t> S.</a:t>
                      </a:r>
                      <a:endParaRPr lang="en-US" dirty="0"/>
                    </a:p>
                  </a:txBody>
                  <a:tcPr/>
                </a:tc>
                <a:extLst>
                  <a:ext uri="{0D108BD9-81ED-4DB2-BD59-A6C34878D82A}">
                    <a16:rowId xmlns:a16="http://schemas.microsoft.com/office/drawing/2014/main" val="3244122001"/>
                  </a:ext>
                </a:extLst>
              </a:tr>
              <a:tr h="370840">
                <a:tc>
                  <a:txBody>
                    <a:bodyPr/>
                    <a:lstStyle/>
                    <a:p>
                      <a:endParaRPr lang="en-US" dirty="0"/>
                    </a:p>
                  </a:txBody>
                  <a:tcPr/>
                </a:tc>
                <a:tc>
                  <a:txBody>
                    <a:bodyPr/>
                    <a:lstStyle/>
                    <a:p>
                      <a:r>
                        <a:rPr lang="en-US" dirty="0"/>
                        <a:t>$S’</a:t>
                      </a:r>
                    </a:p>
                  </a:txBody>
                  <a:tcPr/>
                </a:tc>
                <a:tc>
                  <a:txBody>
                    <a:bodyPr/>
                    <a:lstStyle/>
                    <a:p>
                      <a:r>
                        <a:rPr lang="en-US" dirty="0"/>
                        <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Accept</a:t>
                      </a:r>
                    </a:p>
                  </a:txBody>
                  <a:tcPr/>
                </a:tc>
                <a:extLst>
                  <a:ext uri="{0D108BD9-81ED-4DB2-BD59-A6C34878D82A}">
                    <a16:rowId xmlns:a16="http://schemas.microsoft.com/office/drawing/2014/main" val="3189912648"/>
                  </a:ext>
                </a:extLst>
              </a:tr>
            </a:tbl>
          </a:graphicData>
        </a:graphic>
      </p:graphicFrame>
    </p:spTree>
    <p:extLst>
      <p:ext uri="{BB962C8B-B14F-4D97-AF65-F5344CB8AC3E}">
        <p14:creationId xmlns:p14="http://schemas.microsoft.com/office/powerpoint/2010/main" val="301208216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BE65D7-359F-EB88-8437-1417BA712543}"/>
              </a:ext>
            </a:extLst>
          </p:cNvPr>
          <p:cNvSpPr>
            <a:spLocks noGrp="1"/>
          </p:cNvSpPr>
          <p:nvPr>
            <p:ph type="title"/>
          </p:nvPr>
        </p:nvSpPr>
        <p:spPr/>
        <p:txBody>
          <a:bodyPr/>
          <a:lstStyle/>
          <a:p>
            <a:r>
              <a:rPr lang="en-IN" dirty="0"/>
              <a:t>Ambiguous grammars</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DFAB07A6-A1A6-0FD7-3E10-EFCDD0882526}"/>
                  </a:ext>
                </a:extLst>
              </p:cNvPr>
              <p:cNvSpPr>
                <a:spLocks noGrp="1"/>
              </p:cNvSpPr>
              <p:nvPr>
                <p:ph idx="1"/>
              </p:nvPr>
            </p:nvSpPr>
            <p:spPr/>
            <p:txBody>
              <a:bodyPr/>
              <a:lstStyle/>
              <a:p>
                <a:r>
                  <a:rPr lang="en-IN" dirty="0"/>
                  <a:t>Compute the set of LR(0) items for the following grammar</a:t>
                </a:r>
              </a:p>
              <a:p>
                <a:endParaRPr lang="en-IN" dirty="0"/>
              </a:p>
              <a:p>
                <a:pPr marL="0" indent="0">
                  <a:buNone/>
                </a:pPr>
                <a:r>
                  <a:rPr lang="en-IN" dirty="0"/>
                  <a:t>E </a:t>
                </a:r>
                <a14:m>
                  <m:oMath xmlns:m="http://schemas.openxmlformats.org/officeDocument/2006/math">
                    <m:r>
                      <a:rPr lang="en-IN" b="0" i="1" smtClean="0">
                        <a:latin typeface="Cambria Math" panose="02040503050406030204" pitchFamily="18" charset="0"/>
                      </a:rPr>
                      <m:t>→</m:t>
                    </m:r>
                  </m:oMath>
                </a14:m>
                <a:r>
                  <a:rPr lang="en-IN" dirty="0"/>
                  <a:t> E + E | E * E | (E) | id</a:t>
                </a:r>
              </a:p>
            </p:txBody>
          </p:sp>
        </mc:Choice>
        <mc:Fallback xmlns="">
          <p:sp>
            <p:nvSpPr>
              <p:cNvPr id="3" name="Content Placeholder 2">
                <a:extLst>
                  <a:ext uri="{FF2B5EF4-FFF2-40B4-BE49-F238E27FC236}">
                    <a16:creationId xmlns:a16="http://schemas.microsoft.com/office/drawing/2014/main" id="{DFAB07A6-A1A6-0FD7-3E10-EFCDD0882526}"/>
                  </a:ext>
                </a:extLst>
              </p:cNvPr>
              <p:cNvSpPr>
                <a:spLocks noGrp="1" noRot="1" noChangeAspect="1" noMove="1" noResize="1" noEditPoints="1" noAdjustHandles="1" noChangeArrowheads="1" noChangeShapeType="1" noTextEdit="1"/>
              </p:cNvSpPr>
              <p:nvPr>
                <p:ph idx="1"/>
              </p:nvPr>
            </p:nvSpPr>
            <p:spPr>
              <a:blipFill>
                <a:blip r:embed="rId3"/>
                <a:stretch>
                  <a:fillRect l="-1217" t="-2241"/>
                </a:stretch>
              </a:blipFill>
            </p:spPr>
            <p:txBody>
              <a:bodyPr/>
              <a:lstStyle/>
              <a:p>
                <a:r>
                  <a:rPr lang="en-IN">
                    <a:noFill/>
                  </a:rPr>
                  <a:t> </a:t>
                </a:r>
              </a:p>
            </p:txBody>
          </p:sp>
        </mc:Fallback>
      </mc:AlternateContent>
    </p:spTree>
    <p:extLst>
      <p:ext uri="{BB962C8B-B14F-4D97-AF65-F5344CB8AC3E}">
        <p14:creationId xmlns:p14="http://schemas.microsoft.com/office/powerpoint/2010/main" val="168458759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812A5E-6D75-0A0B-AE99-1B710197C1A4}"/>
              </a:ext>
            </a:extLst>
          </p:cNvPr>
          <p:cNvSpPr>
            <a:spLocks noGrp="1"/>
          </p:cNvSpPr>
          <p:nvPr>
            <p:ph type="title"/>
          </p:nvPr>
        </p:nvSpPr>
        <p:spPr/>
        <p:txBody>
          <a:bodyPr/>
          <a:lstStyle/>
          <a:p>
            <a:r>
              <a:rPr lang="en-IN" dirty="0"/>
              <a:t>Ambiguous grammar</a:t>
            </a:r>
          </a:p>
        </p:txBody>
      </p:sp>
      <p:sp>
        <p:nvSpPr>
          <p:cNvPr id="3" name="Content Placeholder 2">
            <a:extLst>
              <a:ext uri="{FF2B5EF4-FFF2-40B4-BE49-F238E27FC236}">
                <a16:creationId xmlns:a16="http://schemas.microsoft.com/office/drawing/2014/main" id="{916C8A21-6A41-4F89-A624-B21E701F69B1}"/>
              </a:ext>
            </a:extLst>
          </p:cNvPr>
          <p:cNvSpPr>
            <a:spLocks noGrp="1"/>
          </p:cNvSpPr>
          <p:nvPr>
            <p:ph idx="1"/>
          </p:nvPr>
        </p:nvSpPr>
        <p:spPr/>
        <p:txBody>
          <a:bodyPr/>
          <a:lstStyle/>
          <a:p>
            <a:pPr marL="0" indent="0">
              <a:buNone/>
            </a:pPr>
            <a:endParaRPr lang="en-IN" dirty="0"/>
          </a:p>
        </p:txBody>
      </p:sp>
      <mc:AlternateContent xmlns:mc="http://schemas.openxmlformats.org/markup-compatibility/2006" xmlns:a14="http://schemas.microsoft.com/office/drawing/2010/main">
        <mc:Choice Requires="a14">
          <p:sp>
            <p:nvSpPr>
              <p:cNvPr id="4" name="Rectangle 3">
                <a:extLst>
                  <a:ext uri="{FF2B5EF4-FFF2-40B4-BE49-F238E27FC236}">
                    <a16:creationId xmlns:a16="http://schemas.microsoft.com/office/drawing/2014/main" id="{62EB343A-778B-94A6-2FF1-F8581444B28B}"/>
                  </a:ext>
                </a:extLst>
              </p:cNvPr>
              <p:cNvSpPr/>
              <p:nvPr/>
            </p:nvSpPr>
            <p:spPr>
              <a:xfrm>
                <a:off x="566056" y="1513113"/>
                <a:ext cx="1785257" cy="2035629"/>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IN" sz="2400" dirty="0">
                    <a:solidFill>
                      <a:schemeClr val="tx1"/>
                    </a:solidFill>
                  </a:rPr>
                  <a:t>E’ </a:t>
                </a:r>
                <a14:m>
                  <m:oMath xmlns:m="http://schemas.openxmlformats.org/officeDocument/2006/math">
                    <m:r>
                      <a:rPr lang="en-IN" sz="2400" b="0" i="1" smtClean="0">
                        <a:solidFill>
                          <a:schemeClr val="tx1"/>
                        </a:solidFill>
                        <a:latin typeface="Cambria Math" panose="02040503050406030204" pitchFamily="18" charset="0"/>
                      </a:rPr>
                      <m:t>→</m:t>
                    </m:r>
                  </m:oMath>
                </a14:m>
                <a:r>
                  <a:rPr lang="en-IN" sz="2400" dirty="0">
                    <a:solidFill>
                      <a:schemeClr val="tx1"/>
                    </a:solidFill>
                  </a:rPr>
                  <a:t> .E</a:t>
                </a:r>
              </a:p>
              <a:p>
                <a:r>
                  <a:rPr lang="en-IN" sz="2400" dirty="0">
                    <a:solidFill>
                      <a:schemeClr val="tx1"/>
                    </a:solidFill>
                  </a:rPr>
                  <a:t>E </a:t>
                </a:r>
                <a14:m>
                  <m:oMath xmlns:m="http://schemas.openxmlformats.org/officeDocument/2006/math">
                    <m:r>
                      <a:rPr lang="en-IN" sz="2400" b="0" i="1" smtClean="0">
                        <a:solidFill>
                          <a:schemeClr val="tx1"/>
                        </a:solidFill>
                        <a:latin typeface="Cambria Math" panose="02040503050406030204" pitchFamily="18" charset="0"/>
                      </a:rPr>
                      <m:t>→</m:t>
                    </m:r>
                  </m:oMath>
                </a14:m>
                <a:r>
                  <a:rPr lang="en-IN" sz="2400" dirty="0">
                    <a:solidFill>
                      <a:schemeClr val="tx1"/>
                    </a:solidFill>
                  </a:rPr>
                  <a:t> .E + E</a:t>
                </a:r>
              </a:p>
              <a:p>
                <a:r>
                  <a:rPr lang="en-IN" sz="2400" dirty="0">
                    <a:solidFill>
                      <a:schemeClr val="tx1"/>
                    </a:solidFill>
                  </a:rPr>
                  <a:t>E </a:t>
                </a:r>
                <a14:m>
                  <m:oMath xmlns:m="http://schemas.openxmlformats.org/officeDocument/2006/math">
                    <m:r>
                      <a:rPr lang="en-IN" sz="2400" b="0" i="1" smtClean="0">
                        <a:solidFill>
                          <a:schemeClr val="tx1"/>
                        </a:solidFill>
                        <a:latin typeface="Cambria Math" panose="02040503050406030204" pitchFamily="18" charset="0"/>
                      </a:rPr>
                      <m:t>→</m:t>
                    </m:r>
                  </m:oMath>
                </a14:m>
                <a:r>
                  <a:rPr lang="en-IN" sz="2400" dirty="0">
                    <a:solidFill>
                      <a:schemeClr val="tx1"/>
                    </a:solidFill>
                  </a:rPr>
                  <a:t> .E * E</a:t>
                </a:r>
              </a:p>
              <a:p>
                <a:r>
                  <a:rPr lang="en-IN" sz="2400" dirty="0">
                    <a:solidFill>
                      <a:schemeClr val="tx1"/>
                    </a:solidFill>
                  </a:rPr>
                  <a:t>E </a:t>
                </a:r>
                <a14:m>
                  <m:oMath xmlns:m="http://schemas.openxmlformats.org/officeDocument/2006/math">
                    <m:r>
                      <a:rPr lang="en-IN" sz="2400" b="0" i="1" smtClean="0">
                        <a:solidFill>
                          <a:schemeClr val="tx1"/>
                        </a:solidFill>
                        <a:latin typeface="Cambria Math" panose="02040503050406030204" pitchFamily="18" charset="0"/>
                      </a:rPr>
                      <m:t>→</m:t>
                    </m:r>
                  </m:oMath>
                </a14:m>
                <a:r>
                  <a:rPr lang="en-IN" sz="2400" dirty="0">
                    <a:solidFill>
                      <a:schemeClr val="tx1"/>
                    </a:solidFill>
                  </a:rPr>
                  <a:t> .(E)</a:t>
                </a:r>
              </a:p>
              <a:p>
                <a:r>
                  <a:rPr lang="en-IN" sz="2400" dirty="0">
                    <a:solidFill>
                      <a:schemeClr val="tx1"/>
                    </a:solidFill>
                  </a:rPr>
                  <a:t>E </a:t>
                </a:r>
                <a14:m>
                  <m:oMath xmlns:m="http://schemas.openxmlformats.org/officeDocument/2006/math">
                    <m:r>
                      <a:rPr lang="en-IN" sz="2400" b="0" i="1" smtClean="0">
                        <a:solidFill>
                          <a:schemeClr val="tx1"/>
                        </a:solidFill>
                        <a:latin typeface="Cambria Math" panose="02040503050406030204" pitchFamily="18" charset="0"/>
                      </a:rPr>
                      <m:t>→</m:t>
                    </m:r>
                  </m:oMath>
                </a14:m>
                <a:r>
                  <a:rPr lang="en-IN" sz="2400" dirty="0">
                    <a:solidFill>
                      <a:schemeClr val="tx1"/>
                    </a:solidFill>
                  </a:rPr>
                  <a:t> .id</a:t>
                </a:r>
              </a:p>
            </p:txBody>
          </p:sp>
        </mc:Choice>
        <mc:Fallback xmlns="">
          <p:sp>
            <p:nvSpPr>
              <p:cNvPr id="4" name="Rectangle 3">
                <a:extLst>
                  <a:ext uri="{FF2B5EF4-FFF2-40B4-BE49-F238E27FC236}">
                    <a16:creationId xmlns:a16="http://schemas.microsoft.com/office/drawing/2014/main" id="{62EB343A-778B-94A6-2FF1-F8581444B28B}"/>
                  </a:ext>
                </a:extLst>
              </p:cNvPr>
              <p:cNvSpPr>
                <a:spLocks noRot="1" noChangeAspect="1" noMove="1" noResize="1" noEditPoints="1" noAdjustHandles="1" noChangeArrowheads="1" noChangeShapeType="1" noTextEdit="1"/>
              </p:cNvSpPr>
              <p:nvPr/>
            </p:nvSpPr>
            <p:spPr>
              <a:xfrm>
                <a:off x="566056" y="1513113"/>
                <a:ext cx="1785257" cy="2035629"/>
              </a:xfrm>
              <a:prstGeom prst="rect">
                <a:avLst/>
              </a:prstGeom>
              <a:blipFill>
                <a:blip r:embed="rId3"/>
                <a:stretch>
                  <a:fillRect l="-5085" b="-3869"/>
                </a:stretch>
              </a:blipFill>
            </p:spPr>
            <p:txBody>
              <a:bodyPr/>
              <a:lstStyle/>
              <a:p>
                <a:r>
                  <a:rPr lang="en-IN">
                    <a:noFill/>
                  </a:rPr>
                  <a:t> </a:t>
                </a:r>
              </a:p>
            </p:txBody>
          </p:sp>
        </mc:Fallback>
      </mc:AlternateContent>
      <mc:AlternateContent xmlns:mc="http://schemas.openxmlformats.org/markup-compatibility/2006" xmlns:a14="http://schemas.microsoft.com/office/drawing/2010/main">
        <mc:Choice Requires="a14">
          <p:sp>
            <p:nvSpPr>
              <p:cNvPr id="5" name="Rectangle 4">
                <a:extLst>
                  <a:ext uri="{FF2B5EF4-FFF2-40B4-BE49-F238E27FC236}">
                    <a16:creationId xmlns:a16="http://schemas.microsoft.com/office/drawing/2014/main" id="{430A67B7-CA3A-667B-827C-E67AFED8C91A}"/>
                  </a:ext>
                </a:extLst>
              </p:cNvPr>
              <p:cNvSpPr/>
              <p:nvPr/>
            </p:nvSpPr>
            <p:spPr>
              <a:xfrm>
                <a:off x="2808512" y="1523999"/>
                <a:ext cx="1785257" cy="1325563"/>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IN" sz="2400" dirty="0">
                    <a:solidFill>
                      <a:schemeClr val="tx1"/>
                    </a:solidFill>
                  </a:rPr>
                  <a:t>E’ </a:t>
                </a:r>
                <a14:m>
                  <m:oMath xmlns:m="http://schemas.openxmlformats.org/officeDocument/2006/math">
                    <m:r>
                      <a:rPr lang="en-IN" sz="2400" b="0" i="1" smtClean="0">
                        <a:solidFill>
                          <a:schemeClr val="tx1"/>
                        </a:solidFill>
                        <a:latin typeface="Cambria Math" panose="02040503050406030204" pitchFamily="18" charset="0"/>
                      </a:rPr>
                      <m:t>→</m:t>
                    </m:r>
                  </m:oMath>
                </a14:m>
                <a:r>
                  <a:rPr lang="en-IN" sz="2400" dirty="0">
                    <a:solidFill>
                      <a:schemeClr val="tx1"/>
                    </a:solidFill>
                  </a:rPr>
                  <a:t> E.</a:t>
                </a:r>
              </a:p>
              <a:p>
                <a:r>
                  <a:rPr lang="en-IN" sz="2400" dirty="0">
                    <a:solidFill>
                      <a:schemeClr val="tx1"/>
                    </a:solidFill>
                  </a:rPr>
                  <a:t>E </a:t>
                </a:r>
                <a14:m>
                  <m:oMath xmlns:m="http://schemas.openxmlformats.org/officeDocument/2006/math">
                    <m:r>
                      <a:rPr lang="en-IN" sz="2400" b="0" i="1" smtClean="0">
                        <a:solidFill>
                          <a:schemeClr val="tx1"/>
                        </a:solidFill>
                        <a:latin typeface="Cambria Math" panose="02040503050406030204" pitchFamily="18" charset="0"/>
                      </a:rPr>
                      <m:t>→</m:t>
                    </m:r>
                  </m:oMath>
                </a14:m>
                <a:r>
                  <a:rPr lang="en-IN" sz="2400" dirty="0">
                    <a:solidFill>
                      <a:schemeClr val="tx1"/>
                    </a:solidFill>
                  </a:rPr>
                  <a:t> E. + E</a:t>
                </a:r>
              </a:p>
              <a:p>
                <a:r>
                  <a:rPr lang="en-IN" sz="2400" dirty="0">
                    <a:solidFill>
                      <a:schemeClr val="tx1"/>
                    </a:solidFill>
                  </a:rPr>
                  <a:t>E </a:t>
                </a:r>
                <a14:m>
                  <m:oMath xmlns:m="http://schemas.openxmlformats.org/officeDocument/2006/math">
                    <m:r>
                      <a:rPr lang="en-IN" sz="2400" b="0" i="1" smtClean="0">
                        <a:solidFill>
                          <a:schemeClr val="tx1"/>
                        </a:solidFill>
                        <a:latin typeface="Cambria Math" panose="02040503050406030204" pitchFamily="18" charset="0"/>
                      </a:rPr>
                      <m:t>→</m:t>
                    </m:r>
                  </m:oMath>
                </a14:m>
                <a:r>
                  <a:rPr lang="en-IN" sz="2400" dirty="0">
                    <a:solidFill>
                      <a:schemeClr val="tx1"/>
                    </a:solidFill>
                  </a:rPr>
                  <a:t> E. * E</a:t>
                </a:r>
              </a:p>
            </p:txBody>
          </p:sp>
        </mc:Choice>
        <mc:Fallback xmlns="">
          <p:sp>
            <p:nvSpPr>
              <p:cNvPr id="5" name="Rectangle 4">
                <a:extLst>
                  <a:ext uri="{FF2B5EF4-FFF2-40B4-BE49-F238E27FC236}">
                    <a16:creationId xmlns:a16="http://schemas.microsoft.com/office/drawing/2014/main" id="{430A67B7-CA3A-667B-827C-E67AFED8C91A}"/>
                  </a:ext>
                </a:extLst>
              </p:cNvPr>
              <p:cNvSpPr>
                <a:spLocks noRot="1" noChangeAspect="1" noMove="1" noResize="1" noEditPoints="1" noAdjustHandles="1" noChangeArrowheads="1" noChangeShapeType="1" noTextEdit="1"/>
              </p:cNvSpPr>
              <p:nvPr/>
            </p:nvSpPr>
            <p:spPr>
              <a:xfrm>
                <a:off x="2808512" y="1523999"/>
                <a:ext cx="1785257" cy="1325563"/>
              </a:xfrm>
              <a:prstGeom prst="rect">
                <a:avLst/>
              </a:prstGeom>
              <a:blipFill>
                <a:blip r:embed="rId4"/>
                <a:stretch>
                  <a:fillRect l="-5085" b="-5023"/>
                </a:stretch>
              </a:blipFill>
            </p:spPr>
            <p:txBody>
              <a:bodyPr/>
              <a:lstStyle/>
              <a:p>
                <a:r>
                  <a:rPr lang="en-IN">
                    <a:noFill/>
                  </a:rPr>
                  <a:t> </a:t>
                </a:r>
              </a:p>
            </p:txBody>
          </p:sp>
        </mc:Fallback>
      </mc:AlternateContent>
      <mc:AlternateContent xmlns:mc="http://schemas.openxmlformats.org/markup-compatibility/2006" xmlns:a14="http://schemas.microsoft.com/office/drawing/2010/main">
        <mc:Choice Requires="a14">
          <p:sp>
            <p:nvSpPr>
              <p:cNvPr id="6" name="Rectangle 5">
                <a:extLst>
                  <a:ext uri="{FF2B5EF4-FFF2-40B4-BE49-F238E27FC236}">
                    <a16:creationId xmlns:a16="http://schemas.microsoft.com/office/drawing/2014/main" id="{2A7B6756-30B5-5AB6-E262-F9D5B3AB94C8}"/>
                  </a:ext>
                </a:extLst>
              </p:cNvPr>
              <p:cNvSpPr/>
              <p:nvPr/>
            </p:nvSpPr>
            <p:spPr>
              <a:xfrm>
                <a:off x="5181593" y="1523999"/>
                <a:ext cx="1785257" cy="2035629"/>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IN" sz="2400" dirty="0">
                    <a:solidFill>
                      <a:schemeClr val="tx1"/>
                    </a:solidFill>
                  </a:rPr>
                  <a:t>E </a:t>
                </a:r>
                <a14:m>
                  <m:oMath xmlns:m="http://schemas.openxmlformats.org/officeDocument/2006/math">
                    <m:r>
                      <a:rPr lang="en-IN" sz="2400" b="0" i="1" smtClean="0">
                        <a:solidFill>
                          <a:schemeClr val="tx1"/>
                        </a:solidFill>
                        <a:latin typeface="Cambria Math" panose="02040503050406030204" pitchFamily="18" charset="0"/>
                      </a:rPr>
                      <m:t>→</m:t>
                    </m:r>
                  </m:oMath>
                </a14:m>
                <a:r>
                  <a:rPr lang="en-IN" sz="2400" dirty="0">
                    <a:solidFill>
                      <a:schemeClr val="tx1"/>
                    </a:solidFill>
                  </a:rPr>
                  <a:t> (.E)</a:t>
                </a:r>
              </a:p>
              <a:p>
                <a:r>
                  <a:rPr lang="en-IN" sz="2400" dirty="0">
                    <a:solidFill>
                      <a:schemeClr val="tx1"/>
                    </a:solidFill>
                  </a:rPr>
                  <a:t>E </a:t>
                </a:r>
                <a14:m>
                  <m:oMath xmlns:m="http://schemas.openxmlformats.org/officeDocument/2006/math">
                    <m:r>
                      <a:rPr lang="en-IN" sz="2400" b="0" i="1" smtClean="0">
                        <a:solidFill>
                          <a:schemeClr val="tx1"/>
                        </a:solidFill>
                        <a:latin typeface="Cambria Math" panose="02040503050406030204" pitchFamily="18" charset="0"/>
                      </a:rPr>
                      <m:t>→</m:t>
                    </m:r>
                  </m:oMath>
                </a14:m>
                <a:r>
                  <a:rPr lang="en-IN" sz="2400" dirty="0">
                    <a:solidFill>
                      <a:schemeClr val="tx1"/>
                    </a:solidFill>
                  </a:rPr>
                  <a:t> .E + E</a:t>
                </a:r>
              </a:p>
              <a:p>
                <a:r>
                  <a:rPr lang="en-IN" sz="2400" dirty="0">
                    <a:solidFill>
                      <a:schemeClr val="tx1"/>
                    </a:solidFill>
                  </a:rPr>
                  <a:t>E </a:t>
                </a:r>
                <a14:m>
                  <m:oMath xmlns:m="http://schemas.openxmlformats.org/officeDocument/2006/math">
                    <m:r>
                      <a:rPr lang="en-IN" sz="2400" b="0" i="1" smtClean="0">
                        <a:solidFill>
                          <a:schemeClr val="tx1"/>
                        </a:solidFill>
                        <a:latin typeface="Cambria Math" panose="02040503050406030204" pitchFamily="18" charset="0"/>
                      </a:rPr>
                      <m:t>→</m:t>
                    </m:r>
                  </m:oMath>
                </a14:m>
                <a:r>
                  <a:rPr lang="en-IN" sz="2400" dirty="0">
                    <a:solidFill>
                      <a:schemeClr val="tx1"/>
                    </a:solidFill>
                  </a:rPr>
                  <a:t> .E * E</a:t>
                </a:r>
              </a:p>
              <a:p>
                <a:r>
                  <a:rPr lang="en-IN" sz="2400" dirty="0">
                    <a:solidFill>
                      <a:schemeClr val="tx1"/>
                    </a:solidFill>
                  </a:rPr>
                  <a:t>E </a:t>
                </a:r>
                <a14:m>
                  <m:oMath xmlns:m="http://schemas.openxmlformats.org/officeDocument/2006/math">
                    <m:r>
                      <a:rPr lang="en-IN" sz="2400" b="0" i="1" smtClean="0">
                        <a:solidFill>
                          <a:schemeClr val="tx1"/>
                        </a:solidFill>
                        <a:latin typeface="Cambria Math" panose="02040503050406030204" pitchFamily="18" charset="0"/>
                      </a:rPr>
                      <m:t>→</m:t>
                    </m:r>
                  </m:oMath>
                </a14:m>
                <a:r>
                  <a:rPr lang="en-IN" sz="2400" dirty="0">
                    <a:solidFill>
                      <a:schemeClr val="tx1"/>
                    </a:solidFill>
                  </a:rPr>
                  <a:t> .(E)</a:t>
                </a:r>
              </a:p>
              <a:p>
                <a:r>
                  <a:rPr lang="en-IN" sz="2400" dirty="0">
                    <a:solidFill>
                      <a:schemeClr val="tx1"/>
                    </a:solidFill>
                  </a:rPr>
                  <a:t>E </a:t>
                </a:r>
                <a14:m>
                  <m:oMath xmlns:m="http://schemas.openxmlformats.org/officeDocument/2006/math">
                    <m:r>
                      <a:rPr lang="en-IN" sz="2400" b="0" i="1" smtClean="0">
                        <a:solidFill>
                          <a:schemeClr val="tx1"/>
                        </a:solidFill>
                        <a:latin typeface="Cambria Math" panose="02040503050406030204" pitchFamily="18" charset="0"/>
                      </a:rPr>
                      <m:t>→</m:t>
                    </m:r>
                  </m:oMath>
                </a14:m>
                <a:r>
                  <a:rPr lang="en-IN" sz="2400" dirty="0">
                    <a:solidFill>
                      <a:schemeClr val="tx1"/>
                    </a:solidFill>
                  </a:rPr>
                  <a:t> .id</a:t>
                </a:r>
              </a:p>
            </p:txBody>
          </p:sp>
        </mc:Choice>
        <mc:Fallback xmlns="">
          <p:sp>
            <p:nvSpPr>
              <p:cNvPr id="6" name="Rectangle 5">
                <a:extLst>
                  <a:ext uri="{FF2B5EF4-FFF2-40B4-BE49-F238E27FC236}">
                    <a16:creationId xmlns:a16="http://schemas.microsoft.com/office/drawing/2014/main" id="{2A7B6756-30B5-5AB6-E262-F9D5B3AB94C8}"/>
                  </a:ext>
                </a:extLst>
              </p:cNvPr>
              <p:cNvSpPr>
                <a:spLocks noRot="1" noChangeAspect="1" noMove="1" noResize="1" noEditPoints="1" noAdjustHandles="1" noChangeArrowheads="1" noChangeShapeType="1" noTextEdit="1"/>
              </p:cNvSpPr>
              <p:nvPr/>
            </p:nvSpPr>
            <p:spPr>
              <a:xfrm>
                <a:off x="5181593" y="1523999"/>
                <a:ext cx="1785257" cy="2035629"/>
              </a:xfrm>
              <a:prstGeom prst="rect">
                <a:avLst/>
              </a:prstGeom>
              <a:blipFill>
                <a:blip r:embed="rId5"/>
                <a:stretch>
                  <a:fillRect l="-5085" b="-3571"/>
                </a:stretch>
              </a:blipFill>
            </p:spPr>
            <p:txBody>
              <a:bodyPr/>
              <a:lstStyle/>
              <a:p>
                <a:r>
                  <a:rPr lang="en-IN">
                    <a:noFill/>
                  </a:rPr>
                  <a:t> </a:t>
                </a:r>
              </a:p>
            </p:txBody>
          </p:sp>
        </mc:Fallback>
      </mc:AlternateContent>
      <mc:AlternateContent xmlns:mc="http://schemas.openxmlformats.org/markup-compatibility/2006" xmlns:a14="http://schemas.microsoft.com/office/drawing/2010/main">
        <mc:Choice Requires="a14">
          <p:sp>
            <p:nvSpPr>
              <p:cNvPr id="7" name="Rectangle 6">
                <a:extLst>
                  <a:ext uri="{FF2B5EF4-FFF2-40B4-BE49-F238E27FC236}">
                    <a16:creationId xmlns:a16="http://schemas.microsoft.com/office/drawing/2014/main" id="{33410071-8006-70E1-0964-DBF376A9A16E}"/>
                  </a:ext>
                </a:extLst>
              </p:cNvPr>
              <p:cNvSpPr/>
              <p:nvPr/>
            </p:nvSpPr>
            <p:spPr>
              <a:xfrm>
                <a:off x="7434933" y="1632856"/>
                <a:ext cx="1328067" cy="468087"/>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IN" sz="2400" dirty="0">
                    <a:solidFill>
                      <a:schemeClr val="tx1"/>
                    </a:solidFill>
                  </a:rPr>
                  <a:t>E </a:t>
                </a:r>
                <a14:m>
                  <m:oMath xmlns:m="http://schemas.openxmlformats.org/officeDocument/2006/math">
                    <m:r>
                      <a:rPr lang="en-IN" sz="2400" b="0" i="1" smtClean="0">
                        <a:solidFill>
                          <a:schemeClr val="tx1"/>
                        </a:solidFill>
                        <a:latin typeface="Cambria Math" panose="02040503050406030204" pitchFamily="18" charset="0"/>
                      </a:rPr>
                      <m:t>→</m:t>
                    </m:r>
                  </m:oMath>
                </a14:m>
                <a:r>
                  <a:rPr lang="en-IN" sz="2400" dirty="0">
                    <a:solidFill>
                      <a:schemeClr val="tx1"/>
                    </a:solidFill>
                  </a:rPr>
                  <a:t> id.</a:t>
                </a:r>
              </a:p>
            </p:txBody>
          </p:sp>
        </mc:Choice>
        <mc:Fallback xmlns="">
          <p:sp>
            <p:nvSpPr>
              <p:cNvPr id="7" name="Rectangle 6">
                <a:extLst>
                  <a:ext uri="{FF2B5EF4-FFF2-40B4-BE49-F238E27FC236}">
                    <a16:creationId xmlns:a16="http://schemas.microsoft.com/office/drawing/2014/main" id="{33410071-8006-70E1-0964-DBF376A9A16E}"/>
                  </a:ext>
                </a:extLst>
              </p:cNvPr>
              <p:cNvSpPr>
                <a:spLocks noRot="1" noChangeAspect="1" noMove="1" noResize="1" noEditPoints="1" noAdjustHandles="1" noChangeArrowheads="1" noChangeShapeType="1" noTextEdit="1"/>
              </p:cNvSpPr>
              <p:nvPr/>
            </p:nvSpPr>
            <p:spPr>
              <a:xfrm>
                <a:off x="7434933" y="1632856"/>
                <a:ext cx="1328067" cy="468087"/>
              </a:xfrm>
              <a:prstGeom prst="rect">
                <a:avLst/>
              </a:prstGeom>
              <a:blipFill>
                <a:blip r:embed="rId6"/>
                <a:stretch>
                  <a:fillRect l="-6818" t="-7595" b="-26582"/>
                </a:stretch>
              </a:blipFill>
            </p:spPr>
            <p:txBody>
              <a:bodyPr/>
              <a:lstStyle/>
              <a:p>
                <a:r>
                  <a:rPr lang="en-IN">
                    <a:noFill/>
                  </a:rPr>
                  <a:t> </a:t>
                </a:r>
              </a:p>
            </p:txBody>
          </p:sp>
        </mc:Fallback>
      </mc:AlternateContent>
      <mc:AlternateContent xmlns:mc="http://schemas.openxmlformats.org/markup-compatibility/2006" xmlns:a14="http://schemas.microsoft.com/office/drawing/2010/main">
        <mc:Choice Requires="a14">
          <p:sp>
            <p:nvSpPr>
              <p:cNvPr id="8" name="Rectangle 7">
                <a:extLst>
                  <a:ext uri="{FF2B5EF4-FFF2-40B4-BE49-F238E27FC236}">
                    <a16:creationId xmlns:a16="http://schemas.microsoft.com/office/drawing/2014/main" id="{B1B3EA91-9EAA-95A0-98D8-B76A607A316F}"/>
                  </a:ext>
                </a:extLst>
              </p:cNvPr>
              <p:cNvSpPr/>
              <p:nvPr/>
            </p:nvSpPr>
            <p:spPr>
              <a:xfrm>
                <a:off x="522514" y="4027712"/>
                <a:ext cx="1785257" cy="2035629"/>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IN" sz="2400" dirty="0">
                    <a:solidFill>
                      <a:schemeClr val="tx1"/>
                    </a:solidFill>
                  </a:rPr>
                  <a:t>E </a:t>
                </a:r>
                <a14:m>
                  <m:oMath xmlns:m="http://schemas.openxmlformats.org/officeDocument/2006/math">
                    <m:r>
                      <a:rPr lang="en-IN" sz="2400" b="0" i="1" smtClean="0">
                        <a:solidFill>
                          <a:schemeClr val="tx1"/>
                        </a:solidFill>
                        <a:latin typeface="Cambria Math" panose="02040503050406030204" pitchFamily="18" charset="0"/>
                      </a:rPr>
                      <m:t>→</m:t>
                    </m:r>
                  </m:oMath>
                </a14:m>
                <a:r>
                  <a:rPr lang="en-IN" sz="2400" dirty="0">
                    <a:solidFill>
                      <a:schemeClr val="tx1"/>
                    </a:solidFill>
                  </a:rPr>
                  <a:t> E * .E</a:t>
                </a:r>
              </a:p>
              <a:p>
                <a:r>
                  <a:rPr lang="en-IN" sz="2400" dirty="0">
                    <a:solidFill>
                      <a:schemeClr val="tx1"/>
                    </a:solidFill>
                  </a:rPr>
                  <a:t>E </a:t>
                </a:r>
                <a14:m>
                  <m:oMath xmlns:m="http://schemas.openxmlformats.org/officeDocument/2006/math">
                    <m:r>
                      <a:rPr lang="en-IN" sz="2400" b="0" i="1" smtClean="0">
                        <a:solidFill>
                          <a:schemeClr val="tx1"/>
                        </a:solidFill>
                        <a:latin typeface="Cambria Math" panose="02040503050406030204" pitchFamily="18" charset="0"/>
                      </a:rPr>
                      <m:t>→</m:t>
                    </m:r>
                  </m:oMath>
                </a14:m>
                <a:r>
                  <a:rPr lang="en-IN" sz="2400" dirty="0">
                    <a:solidFill>
                      <a:schemeClr val="tx1"/>
                    </a:solidFill>
                  </a:rPr>
                  <a:t> .E + E</a:t>
                </a:r>
              </a:p>
              <a:p>
                <a:r>
                  <a:rPr lang="en-IN" sz="2400" dirty="0">
                    <a:solidFill>
                      <a:schemeClr val="tx1"/>
                    </a:solidFill>
                  </a:rPr>
                  <a:t>E </a:t>
                </a:r>
                <a14:m>
                  <m:oMath xmlns:m="http://schemas.openxmlformats.org/officeDocument/2006/math">
                    <m:r>
                      <a:rPr lang="en-IN" sz="2400" b="0" i="1" smtClean="0">
                        <a:solidFill>
                          <a:schemeClr val="tx1"/>
                        </a:solidFill>
                        <a:latin typeface="Cambria Math" panose="02040503050406030204" pitchFamily="18" charset="0"/>
                      </a:rPr>
                      <m:t>→</m:t>
                    </m:r>
                  </m:oMath>
                </a14:m>
                <a:r>
                  <a:rPr lang="en-IN" sz="2400" dirty="0">
                    <a:solidFill>
                      <a:schemeClr val="tx1"/>
                    </a:solidFill>
                  </a:rPr>
                  <a:t> .E * E</a:t>
                </a:r>
              </a:p>
              <a:p>
                <a:r>
                  <a:rPr lang="en-IN" sz="2400" dirty="0">
                    <a:solidFill>
                      <a:schemeClr val="tx1"/>
                    </a:solidFill>
                  </a:rPr>
                  <a:t>E </a:t>
                </a:r>
                <a14:m>
                  <m:oMath xmlns:m="http://schemas.openxmlformats.org/officeDocument/2006/math">
                    <m:r>
                      <a:rPr lang="en-IN" sz="2400" b="0" i="1" smtClean="0">
                        <a:solidFill>
                          <a:schemeClr val="tx1"/>
                        </a:solidFill>
                        <a:latin typeface="Cambria Math" panose="02040503050406030204" pitchFamily="18" charset="0"/>
                      </a:rPr>
                      <m:t>→</m:t>
                    </m:r>
                  </m:oMath>
                </a14:m>
                <a:r>
                  <a:rPr lang="en-IN" sz="2400" dirty="0">
                    <a:solidFill>
                      <a:schemeClr val="tx1"/>
                    </a:solidFill>
                  </a:rPr>
                  <a:t> .(E)</a:t>
                </a:r>
              </a:p>
              <a:p>
                <a:r>
                  <a:rPr lang="en-IN" sz="2400" dirty="0">
                    <a:solidFill>
                      <a:schemeClr val="tx1"/>
                    </a:solidFill>
                  </a:rPr>
                  <a:t>E </a:t>
                </a:r>
                <a14:m>
                  <m:oMath xmlns:m="http://schemas.openxmlformats.org/officeDocument/2006/math">
                    <m:r>
                      <a:rPr lang="en-IN" sz="2400" b="0" i="1" smtClean="0">
                        <a:solidFill>
                          <a:schemeClr val="tx1"/>
                        </a:solidFill>
                        <a:latin typeface="Cambria Math" panose="02040503050406030204" pitchFamily="18" charset="0"/>
                      </a:rPr>
                      <m:t>→</m:t>
                    </m:r>
                  </m:oMath>
                </a14:m>
                <a:r>
                  <a:rPr lang="en-IN" sz="2400" dirty="0">
                    <a:solidFill>
                      <a:schemeClr val="tx1"/>
                    </a:solidFill>
                  </a:rPr>
                  <a:t> .id</a:t>
                </a:r>
              </a:p>
            </p:txBody>
          </p:sp>
        </mc:Choice>
        <mc:Fallback xmlns="">
          <p:sp>
            <p:nvSpPr>
              <p:cNvPr id="8" name="Rectangle 7">
                <a:extLst>
                  <a:ext uri="{FF2B5EF4-FFF2-40B4-BE49-F238E27FC236}">
                    <a16:creationId xmlns:a16="http://schemas.microsoft.com/office/drawing/2014/main" id="{B1B3EA91-9EAA-95A0-98D8-B76A607A316F}"/>
                  </a:ext>
                </a:extLst>
              </p:cNvPr>
              <p:cNvSpPr>
                <a:spLocks noRot="1" noChangeAspect="1" noMove="1" noResize="1" noEditPoints="1" noAdjustHandles="1" noChangeArrowheads="1" noChangeShapeType="1" noTextEdit="1"/>
              </p:cNvSpPr>
              <p:nvPr/>
            </p:nvSpPr>
            <p:spPr>
              <a:xfrm>
                <a:off x="522514" y="4027712"/>
                <a:ext cx="1785257" cy="2035629"/>
              </a:xfrm>
              <a:prstGeom prst="rect">
                <a:avLst/>
              </a:prstGeom>
              <a:blipFill>
                <a:blip r:embed="rId7"/>
                <a:stretch>
                  <a:fillRect l="-5085" b="-3571"/>
                </a:stretch>
              </a:blipFill>
            </p:spPr>
            <p:txBody>
              <a:bodyPr/>
              <a:lstStyle/>
              <a:p>
                <a:r>
                  <a:rPr lang="en-IN">
                    <a:noFill/>
                  </a:rPr>
                  <a:t> </a:t>
                </a:r>
              </a:p>
            </p:txBody>
          </p:sp>
        </mc:Fallback>
      </mc:AlternateContent>
      <mc:AlternateContent xmlns:mc="http://schemas.openxmlformats.org/markup-compatibility/2006" xmlns:a14="http://schemas.microsoft.com/office/drawing/2010/main">
        <mc:Choice Requires="a14">
          <p:sp>
            <p:nvSpPr>
              <p:cNvPr id="9" name="Rectangle 8">
                <a:extLst>
                  <a:ext uri="{FF2B5EF4-FFF2-40B4-BE49-F238E27FC236}">
                    <a16:creationId xmlns:a16="http://schemas.microsoft.com/office/drawing/2014/main" id="{CCD332C3-EAC1-09BB-6CE4-EBF12665C19F}"/>
                  </a:ext>
                </a:extLst>
              </p:cNvPr>
              <p:cNvSpPr/>
              <p:nvPr/>
            </p:nvSpPr>
            <p:spPr>
              <a:xfrm>
                <a:off x="2808513" y="4005941"/>
                <a:ext cx="1894114" cy="1325563"/>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IN" sz="2400" dirty="0">
                    <a:solidFill>
                      <a:schemeClr val="tx1"/>
                    </a:solidFill>
                  </a:rPr>
                  <a:t>E </a:t>
                </a:r>
                <a14:m>
                  <m:oMath xmlns:m="http://schemas.openxmlformats.org/officeDocument/2006/math">
                    <m:r>
                      <a:rPr lang="en-IN" sz="2400" b="0" i="1" smtClean="0">
                        <a:solidFill>
                          <a:schemeClr val="tx1"/>
                        </a:solidFill>
                        <a:latin typeface="Cambria Math" panose="02040503050406030204" pitchFamily="18" charset="0"/>
                      </a:rPr>
                      <m:t>→</m:t>
                    </m:r>
                  </m:oMath>
                </a14:m>
                <a:r>
                  <a:rPr lang="en-IN" sz="2400" dirty="0">
                    <a:solidFill>
                      <a:schemeClr val="tx1"/>
                    </a:solidFill>
                  </a:rPr>
                  <a:t> (E.)</a:t>
                </a:r>
              </a:p>
              <a:p>
                <a:r>
                  <a:rPr lang="en-IN" sz="2400" dirty="0">
                    <a:solidFill>
                      <a:schemeClr val="tx1"/>
                    </a:solidFill>
                  </a:rPr>
                  <a:t>E </a:t>
                </a:r>
                <a14:m>
                  <m:oMath xmlns:m="http://schemas.openxmlformats.org/officeDocument/2006/math">
                    <m:r>
                      <a:rPr lang="en-IN" sz="2400" b="0" i="1" smtClean="0">
                        <a:solidFill>
                          <a:schemeClr val="tx1"/>
                        </a:solidFill>
                        <a:latin typeface="Cambria Math" panose="02040503050406030204" pitchFamily="18" charset="0"/>
                      </a:rPr>
                      <m:t>→</m:t>
                    </m:r>
                  </m:oMath>
                </a14:m>
                <a:r>
                  <a:rPr lang="en-IN" sz="2400" dirty="0">
                    <a:solidFill>
                      <a:schemeClr val="tx1"/>
                    </a:solidFill>
                  </a:rPr>
                  <a:t> E. + E</a:t>
                </a:r>
              </a:p>
              <a:p>
                <a:r>
                  <a:rPr lang="en-IN" sz="2400" dirty="0">
                    <a:solidFill>
                      <a:schemeClr val="tx1"/>
                    </a:solidFill>
                  </a:rPr>
                  <a:t>E </a:t>
                </a:r>
                <a14:m>
                  <m:oMath xmlns:m="http://schemas.openxmlformats.org/officeDocument/2006/math">
                    <m:r>
                      <a:rPr lang="en-IN" sz="2400" b="0" i="1" smtClean="0">
                        <a:solidFill>
                          <a:schemeClr val="tx1"/>
                        </a:solidFill>
                        <a:latin typeface="Cambria Math" panose="02040503050406030204" pitchFamily="18" charset="0"/>
                      </a:rPr>
                      <m:t>→</m:t>
                    </m:r>
                  </m:oMath>
                </a14:m>
                <a:r>
                  <a:rPr lang="en-IN" sz="2400" dirty="0">
                    <a:solidFill>
                      <a:schemeClr val="tx1"/>
                    </a:solidFill>
                  </a:rPr>
                  <a:t> E. * E</a:t>
                </a:r>
              </a:p>
            </p:txBody>
          </p:sp>
        </mc:Choice>
        <mc:Fallback xmlns="">
          <p:sp>
            <p:nvSpPr>
              <p:cNvPr id="9" name="Rectangle 8">
                <a:extLst>
                  <a:ext uri="{FF2B5EF4-FFF2-40B4-BE49-F238E27FC236}">
                    <a16:creationId xmlns:a16="http://schemas.microsoft.com/office/drawing/2014/main" id="{CCD332C3-EAC1-09BB-6CE4-EBF12665C19F}"/>
                  </a:ext>
                </a:extLst>
              </p:cNvPr>
              <p:cNvSpPr>
                <a:spLocks noRot="1" noChangeAspect="1" noMove="1" noResize="1" noEditPoints="1" noAdjustHandles="1" noChangeArrowheads="1" noChangeShapeType="1" noTextEdit="1"/>
              </p:cNvSpPr>
              <p:nvPr/>
            </p:nvSpPr>
            <p:spPr>
              <a:xfrm>
                <a:off x="2808513" y="4005941"/>
                <a:ext cx="1894114" cy="1325563"/>
              </a:xfrm>
              <a:prstGeom prst="rect">
                <a:avLst/>
              </a:prstGeom>
              <a:blipFill>
                <a:blip r:embed="rId8"/>
                <a:stretch>
                  <a:fillRect l="-4808" b="-4545"/>
                </a:stretch>
              </a:blipFill>
            </p:spPr>
            <p:txBody>
              <a:bodyPr/>
              <a:lstStyle/>
              <a:p>
                <a:r>
                  <a:rPr lang="en-IN">
                    <a:noFill/>
                  </a:rPr>
                  <a:t> </a:t>
                </a:r>
              </a:p>
            </p:txBody>
          </p:sp>
        </mc:Fallback>
      </mc:AlternateContent>
      <mc:AlternateContent xmlns:mc="http://schemas.openxmlformats.org/markup-compatibility/2006" xmlns:a14="http://schemas.microsoft.com/office/drawing/2010/main">
        <mc:Choice Requires="a14">
          <p:sp>
            <p:nvSpPr>
              <p:cNvPr id="10" name="Rectangle 9">
                <a:extLst>
                  <a:ext uri="{FF2B5EF4-FFF2-40B4-BE49-F238E27FC236}">
                    <a16:creationId xmlns:a16="http://schemas.microsoft.com/office/drawing/2014/main" id="{3F8A0298-9673-447E-6894-3B16C360428A}"/>
                  </a:ext>
                </a:extLst>
              </p:cNvPr>
              <p:cNvSpPr/>
              <p:nvPr/>
            </p:nvSpPr>
            <p:spPr>
              <a:xfrm>
                <a:off x="5203369" y="4027712"/>
                <a:ext cx="1894114" cy="1404260"/>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IN" sz="2400" dirty="0">
                    <a:solidFill>
                      <a:schemeClr val="tx1"/>
                    </a:solidFill>
                  </a:rPr>
                  <a:t>E </a:t>
                </a:r>
                <a14:m>
                  <m:oMath xmlns:m="http://schemas.openxmlformats.org/officeDocument/2006/math">
                    <m:r>
                      <a:rPr lang="en-IN" sz="2400" b="0" i="1" smtClean="0">
                        <a:solidFill>
                          <a:schemeClr val="tx1"/>
                        </a:solidFill>
                        <a:latin typeface="Cambria Math" panose="02040503050406030204" pitchFamily="18" charset="0"/>
                      </a:rPr>
                      <m:t>→</m:t>
                    </m:r>
                  </m:oMath>
                </a14:m>
                <a:r>
                  <a:rPr lang="en-IN" sz="2400" dirty="0">
                    <a:solidFill>
                      <a:schemeClr val="tx1"/>
                    </a:solidFill>
                  </a:rPr>
                  <a:t> E + E.</a:t>
                </a:r>
              </a:p>
              <a:p>
                <a:r>
                  <a:rPr lang="en-IN" sz="2400" dirty="0">
                    <a:solidFill>
                      <a:schemeClr val="tx1"/>
                    </a:solidFill>
                  </a:rPr>
                  <a:t>E </a:t>
                </a:r>
                <a14:m>
                  <m:oMath xmlns:m="http://schemas.openxmlformats.org/officeDocument/2006/math">
                    <m:r>
                      <a:rPr lang="en-IN" sz="2400" b="0" i="1" smtClean="0">
                        <a:solidFill>
                          <a:schemeClr val="tx1"/>
                        </a:solidFill>
                        <a:latin typeface="Cambria Math" panose="02040503050406030204" pitchFamily="18" charset="0"/>
                      </a:rPr>
                      <m:t>→</m:t>
                    </m:r>
                  </m:oMath>
                </a14:m>
                <a:r>
                  <a:rPr lang="en-IN" sz="2400" dirty="0">
                    <a:solidFill>
                      <a:schemeClr val="tx1"/>
                    </a:solidFill>
                  </a:rPr>
                  <a:t> E. + E</a:t>
                </a:r>
              </a:p>
              <a:p>
                <a:r>
                  <a:rPr lang="en-IN" sz="2400" dirty="0">
                    <a:solidFill>
                      <a:schemeClr val="tx1"/>
                    </a:solidFill>
                  </a:rPr>
                  <a:t>E </a:t>
                </a:r>
                <a14:m>
                  <m:oMath xmlns:m="http://schemas.openxmlformats.org/officeDocument/2006/math">
                    <m:r>
                      <a:rPr lang="en-IN" sz="2400" b="0" i="1" smtClean="0">
                        <a:solidFill>
                          <a:schemeClr val="tx1"/>
                        </a:solidFill>
                        <a:latin typeface="Cambria Math" panose="02040503050406030204" pitchFamily="18" charset="0"/>
                      </a:rPr>
                      <m:t>→</m:t>
                    </m:r>
                  </m:oMath>
                </a14:m>
                <a:r>
                  <a:rPr lang="en-IN" sz="2400" dirty="0">
                    <a:solidFill>
                      <a:schemeClr val="tx1"/>
                    </a:solidFill>
                  </a:rPr>
                  <a:t> E. * E</a:t>
                </a:r>
              </a:p>
            </p:txBody>
          </p:sp>
        </mc:Choice>
        <mc:Fallback xmlns="">
          <p:sp>
            <p:nvSpPr>
              <p:cNvPr id="10" name="Rectangle 9">
                <a:extLst>
                  <a:ext uri="{FF2B5EF4-FFF2-40B4-BE49-F238E27FC236}">
                    <a16:creationId xmlns:a16="http://schemas.microsoft.com/office/drawing/2014/main" id="{3F8A0298-9673-447E-6894-3B16C360428A}"/>
                  </a:ext>
                </a:extLst>
              </p:cNvPr>
              <p:cNvSpPr>
                <a:spLocks noRot="1" noChangeAspect="1" noMove="1" noResize="1" noEditPoints="1" noAdjustHandles="1" noChangeArrowheads="1" noChangeShapeType="1" noTextEdit="1"/>
              </p:cNvSpPr>
              <p:nvPr/>
            </p:nvSpPr>
            <p:spPr>
              <a:xfrm>
                <a:off x="5203369" y="4027712"/>
                <a:ext cx="1894114" cy="1404260"/>
              </a:xfrm>
              <a:prstGeom prst="rect">
                <a:avLst/>
              </a:prstGeom>
              <a:blipFill>
                <a:blip r:embed="rId9"/>
                <a:stretch>
                  <a:fillRect l="-4808" b="-1724"/>
                </a:stretch>
              </a:blipFill>
            </p:spPr>
            <p:txBody>
              <a:bodyPr/>
              <a:lstStyle/>
              <a:p>
                <a:r>
                  <a:rPr lang="en-IN">
                    <a:noFill/>
                  </a:rPr>
                  <a:t> </a:t>
                </a:r>
              </a:p>
            </p:txBody>
          </p:sp>
        </mc:Fallback>
      </mc:AlternateContent>
      <mc:AlternateContent xmlns:mc="http://schemas.openxmlformats.org/markup-compatibility/2006" xmlns:a14="http://schemas.microsoft.com/office/drawing/2010/main">
        <mc:Choice Requires="a14">
          <p:sp>
            <p:nvSpPr>
              <p:cNvPr id="11" name="Rectangle 10">
                <a:extLst>
                  <a:ext uri="{FF2B5EF4-FFF2-40B4-BE49-F238E27FC236}">
                    <a16:creationId xmlns:a16="http://schemas.microsoft.com/office/drawing/2014/main" id="{30884A17-7373-FED6-361B-9E3C3FD5C291}"/>
                  </a:ext>
                </a:extLst>
              </p:cNvPr>
              <p:cNvSpPr/>
              <p:nvPr/>
            </p:nvSpPr>
            <p:spPr>
              <a:xfrm>
                <a:off x="7489369" y="4060369"/>
                <a:ext cx="1665518" cy="1371604"/>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IN" sz="2400" dirty="0">
                    <a:solidFill>
                      <a:schemeClr val="tx1"/>
                    </a:solidFill>
                  </a:rPr>
                  <a:t>E </a:t>
                </a:r>
                <a14:m>
                  <m:oMath xmlns:m="http://schemas.openxmlformats.org/officeDocument/2006/math">
                    <m:r>
                      <a:rPr lang="en-IN" sz="2400" b="0" i="1" smtClean="0">
                        <a:solidFill>
                          <a:schemeClr val="tx1"/>
                        </a:solidFill>
                        <a:latin typeface="Cambria Math" panose="02040503050406030204" pitchFamily="18" charset="0"/>
                      </a:rPr>
                      <m:t>→</m:t>
                    </m:r>
                  </m:oMath>
                </a14:m>
                <a:r>
                  <a:rPr lang="en-IN" sz="2400" dirty="0">
                    <a:solidFill>
                      <a:schemeClr val="tx1"/>
                    </a:solidFill>
                  </a:rPr>
                  <a:t> E * E.</a:t>
                </a:r>
              </a:p>
              <a:p>
                <a:r>
                  <a:rPr lang="en-IN" sz="2400" dirty="0">
                    <a:solidFill>
                      <a:schemeClr val="tx1"/>
                    </a:solidFill>
                  </a:rPr>
                  <a:t>E </a:t>
                </a:r>
                <a14:m>
                  <m:oMath xmlns:m="http://schemas.openxmlformats.org/officeDocument/2006/math">
                    <m:r>
                      <a:rPr lang="en-IN" sz="2400" b="0" i="1" smtClean="0">
                        <a:solidFill>
                          <a:schemeClr val="tx1"/>
                        </a:solidFill>
                        <a:latin typeface="Cambria Math" panose="02040503050406030204" pitchFamily="18" charset="0"/>
                      </a:rPr>
                      <m:t>→</m:t>
                    </m:r>
                  </m:oMath>
                </a14:m>
                <a:r>
                  <a:rPr lang="en-IN" sz="2400" dirty="0">
                    <a:solidFill>
                      <a:schemeClr val="tx1"/>
                    </a:solidFill>
                  </a:rPr>
                  <a:t> E. + E</a:t>
                </a:r>
              </a:p>
              <a:p>
                <a:r>
                  <a:rPr lang="en-IN" sz="2400" dirty="0">
                    <a:solidFill>
                      <a:schemeClr val="tx1"/>
                    </a:solidFill>
                  </a:rPr>
                  <a:t>E </a:t>
                </a:r>
                <a14:m>
                  <m:oMath xmlns:m="http://schemas.openxmlformats.org/officeDocument/2006/math">
                    <m:r>
                      <a:rPr lang="en-IN" sz="2400" b="0" i="1" smtClean="0">
                        <a:solidFill>
                          <a:schemeClr val="tx1"/>
                        </a:solidFill>
                        <a:latin typeface="Cambria Math" panose="02040503050406030204" pitchFamily="18" charset="0"/>
                      </a:rPr>
                      <m:t>→</m:t>
                    </m:r>
                  </m:oMath>
                </a14:m>
                <a:r>
                  <a:rPr lang="en-IN" sz="2400" dirty="0">
                    <a:solidFill>
                      <a:schemeClr val="tx1"/>
                    </a:solidFill>
                  </a:rPr>
                  <a:t> E. * E</a:t>
                </a:r>
              </a:p>
            </p:txBody>
          </p:sp>
        </mc:Choice>
        <mc:Fallback xmlns="">
          <p:sp>
            <p:nvSpPr>
              <p:cNvPr id="11" name="Rectangle 10">
                <a:extLst>
                  <a:ext uri="{FF2B5EF4-FFF2-40B4-BE49-F238E27FC236}">
                    <a16:creationId xmlns:a16="http://schemas.microsoft.com/office/drawing/2014/main" id="{30884A17-7373-FED6-361B-9E3C3FD5C291}"/>
                  </a:ext>
                </a:extLst>
              </p:cNvPr>
              <p:cNvSpPr>
                <a:spLocks noRot="1" noChangeAspect="1" noMove="1" noResize="1" noEditPoints="1" noAdjustHandles="1" noChangeArrowheads="1" noChangeShapeType="1" noTextEdit="1"/>
              </p:cNvSpPr>
              <p:nvPr/>
            </p:nvSpPr>
            <p:spPr>
              <a:xfrm>
                <a:off x="7489369" y="4060369"/>
                <a:ext cx="1665518" cy="1371604"/>
              </a:xfrm>
              <a:prstGeom prst="rect">
                <a:avLst/>
              </a:prstGeom>
              <a:blipFill>
                <a:blip r:embed="rId10"/>
                <a:stretch>
                  <a:fillRect l="-5455" b="-3084"/>
                </a:stretch>
              </a:blipFill>
            </p:spPr>
            <p:txBody>
              <a:bodyPr/>
              <a:lstStyle/>
              <a:p>
                <a:r>
                  <a:rPr lang="en-IN">
                    <a:noFill/>
                  </a:rPr>
                  <a:t> </a:t>
                </a:r>
              </a:p>
            </p:txBody>
          </p:sp>
        </mc:Fallback>
      </mc:AlternateContent>
      <mc:AlternateContent xmlns:mc="http://schemas.openxmlformats.org/markup-compatibility/2006" xmlns:a14="http://schemas.microsoft.com/office/drawing/2010/main">
        <mc:Choice Requires="a14">
          <p:sp>
            <p:nvSpPr>
              <p:cNvPr id="12" name="Rectangle 11">
                <a:extLst>
                  <a:ext uri="{FF2B5EF4-FFF2-40B4-BE49-F238E27FC236}">
                    <a16:creationId xmlns:a16="http://schemas.microsoft.com/office/drawing/2014/main" id="{ED343C50-297B-3028-C5E4-6568E37AF6E3}"/>
                  </a:ext>
                </a:extLst>
              </p:cNvPr>
              <p:cNvSpPr/>
              <p:nvPr/>
            </p:nvSpPr>
            <p:spPr>
              <a:xfrm>
                <a:off x="9622968" y="3984169"/>
                <a:ext cx="1545776" cy="598717"/>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IN" sz="2400" dirty="0">
                    <a:solidFill>
                      <a:schemeClr val="tx1"/>
                    </a:solidFill>
                  </a:rPr>
                  <a:t>E </a:t>
                </a:r>
                <a14:m>
                  <m:oMath xmlns:m="http://schemas.openxmlformats.org/officeDocument/2006/math">
                    <m:r>
                      <a:rPr lang="en-IN" sz="2400" b="0" i="1" smtClean="0">
                        <a:solidFill>
                          <a:schemeClr val="tx1"/>
                        </a:solidFill>
                        <a:latin typeface="Cambria Math" panose="02040503050406030204" pitchFamily="18" charset="0"/>
                      </a:rPr>
                      <m:t>→</m:t>
                    </m:r>
                  </m:oMath>
                </a14:m>
                <a:r>
                  <a:rPr lang="en-IN" sz="2400" dirty="0">
                    <a:solidFill>
                      <a:schemeClr val="tx1"/>
                    </a:solidFill>
                  </a:rPr>
                  <a:t> (E).</a:t>
                </a:r>
              </a:p>
            </p:txBody>
          </p:sp>
        </mc:Choice>
        <mc:Fallback xmlns="">
          <p:sp>
            <p:nvSpPr>
              <p:cNvPr id="12" name="Rectangle 11">
                <a:extLst>
                  <a:ext uri="{FF2B5EF4-FFF2-40B4-BE49-F238E27FC236}">
                    <a16:creationId xmlns:a16="http://schemas.microsoft.com/office/drawing/2014/main" id="{ED343C50-297B-3028-C5E4-6568E37AF6E3}"/>
                  </a:ext>
                </a:extLst>
              </p:cNvPr>
              <p:cNvSpPr>
                <a:spLocks noRot="1" noChangeAspect="1" noMove="1" noResize="1" noEditPoints="1" noAdjustHandles="1" noChangeArrowheads="1" noChangeShapeType="1" noTextEdit="1"/>
              </p:cNvSpPr>
              <p:nvPr/>
            </p:nvSpPr>
            <p:spPr>
              <a:xfrm>
                <a:off x="9622968" y="3984169"/>
                <a:ext cx="1545776" cy="598717"/>
              </a:xfrm>
              <a:prstGeom prst="rect">
                <a:avLst/>
              </a:prstGeom>
              <a:blipFill>
                <a:blip r:embed="rId11"/>
                <a:stretch>
                  <a:fillRect l="-5882" b="-10000"/>
                </a:stretch>
              </a:blipFill>
            </p:spPr>
            <p:txBody>
              <a:bodyPr/>
              <a:lstStyle/>
              <a:p>
                <a:r>
                  <a:rPr lang="en-IN">
                    <a:noFill/>
                  </a:rPr>
                  <a:t> </a:t>
                </a:r>
              </a:p>
            </p:txBody>
          </p:sp>
        </mc:Fallback>
      </mc:AlternateContent>
      <mc:AlternateContent xmlns:mc="http://schemas.openxmlformats.org/markup-compatibility/2006" xmlns:a14="http://schemas.microsoft.com/office/drawing/2010/main">
        <mc:Choice Requires="a14">
          <p:sp>
            <p:nvSpPr>
              <p:cNvPr id="13" name="Rectangle 12">
                <a:extLst>
                  <a:ext uri="{FF2B5EF4-FFF2-40B4-BE49-F238E27FC236}">
                    <a16:creationId xmlns:a16="http://schemas.microsoft.com/office/drawing/2014/main" id="{FACDA6B6-9121-4A32-1828-CFAB88B44678}"/>
                  </a:ext>
                </a:extLst>
              </p:cNvPr>
              <p:cNvSpPr/>
              <p:nvPr/>
            </p:nvSpPr>
            <p:spPr>
              <a:xfrm>
                <a:off x="9612075" y="1589313"/>
                <a:ext cx="1785257" cy="2035629"/>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IN" sz="2400" dirty="0">
                    <a:solidFill>
                      <a:schemeClr val="tx1"/>
                    </a:solidFill>
                  </a:rPr>
                  <a:t>E </a:t>
                </a:r>
                <a14:m>
                  <m:oMath xmlns:m="http://schemas.openxmlformats.org/officeDocument/2006/math">
                    <m:r>
                      <a:rPr lang="en-IN" sz="2400" b="0" i="1" smtClean="0">
                        <a:solidFill>
                          <a:schemeClr val="tx1"/>
                        </a:solidFill>
                        <a:latin typeface="Cambria Math" panose="02040503050406030204" pitchFamily="18" charset="0"/>
                      </a:rPr>
                      <m:t>→</m:t>
                    </m:r>
                  </m:oMath>
                </a14:m>
                <a:r>
                  <a:rPr lang="en-IN" sz="2400" dirty="0">
                    <a:solidFill>
                      <a:schemeClr val="tx1"/>
                    </a:solidFill>
                  </a:rPr>
                  <a:t> E + .E</a:t>
                </a:r>
              </a:p>
              <a:p>
                <a:r>
                  <a:rPr lang="en-IN" sz="2400" dirty="0">
                    <a:solidFill>
                      <a:schemeClr val="tx1"/>
                    </a:solidFill>
                  </a:rPr>
                  <a:t>E </a:t>
                </a:r>
                <a14:m>
                  <m:oMath xmlns:m="http://schemas.openxmlformats.org/officeDocument/2006/math">
                    <m:r>
                      <a:rPr lang="en-IN" sz="2400" b="0" i="1" smtClean="0">
                        <a:solidFill>
                          <a:schemeClr val="tx1"/>
                        </a:solidFill>
                        <a:latin typeface="Cambria Math" panose="02040503050406030204" pitchFamily="18" charset="0"/>
                      </a:rPr>
                      <m:t>→</m:t>
                    </m:r>
                  </m:oMath>
                </a14:m>
                <a:r>
                  <a:rPr lang="en-IN" sz="2400" dirty="0">
                    <a:solidFill>
                      <a:schemeClr val="tx1"/>
                    </a:solidFill>
                  </a:rPr>
                  <a:t> .E + E</a:t>
                </a:r>
              </a:p>
              <a:p>
                <a:r>
                  <a:rPr lang="en-IN" sz="2400" dirty="0">
                    <a:solidFill>
                      <a:schemeClr val="tx1"/>
                    </a:solidFill>
                  </a:rPr>
                  <a:t>E </a:t>
                </a:r>
                <a14:m>
                  <m:oMath xmlns:m="http://schemas.openxmlformats.org/officeDocument/2006/math">
                    <m:r>
                      <a:rPr lang="en-IN" sz="2400" b="0" i="1" smtClean="0">
                        <a:solidFill>
                          <a:schemeClr val="tx1"/>
                        </a:solidFill>
                        <a:latin typeface="Cambria Math" panose="02040503050406030204" pitchFamily="18" charset="0"/>
                      </a:rPr>
                      <m:t>→</m:t>
                    </m:r>
                  </m:oMath>
                </a14:m>
                <a:r>
                  <a:rPr lang="en-IN" sz="2400" dirty="0">
                    <a:solidFill>
                      <a:schemeClr val="tx1"/>
                    </a:solidFill>
                  </a:rPr>
                  <a:t> .E * E</a:t>
                </a:r>
              </a:p>
              <a:p>
                <a:r>
                  <a:rPr lang="en-IN" sz="2400" dirty="0">
                    <a:solidFill>
                      <a:schemeClr val="tx1"/>
                    </a:solidFill>
                  </a:rPr>
                  <a:t>E </a:t>
                </a:r>
                <a14:m>
                  <m:oMath xmlns:m="http://schemas.openxmlformats.org/officeDocument/2006/math">
                    <m:r>
                      <a:rPr lang="en-IN" sz="2400" b="0" i="1" smtClean="0">
                        <a:solidFill>
                          <a:schemeClr val="tx1"/>
                        </a:solidFill>
                        <a:latin typeface="Cambria Math" panose="02040503050406030204" pitchFamily="18" charset="0"/>
                      </a:rPr>
                      <m:t>→</m:t>
                    </m:r>
                  </m:oMath>
                </a14:m>
                <a:r>
                  <a:rPr lang="en-IN" sz="2400" dirty="0">
                    <a:solidFill>
                      <a:schemeClr val="tx1"/>
                    </a:solidFill>
                  </a:rPr>
                  <a:t> .(E)</a:t>
                </a:r>
              </a:p>
              <a:p>
                <a:r>
                  <a:rPr lang="en-IN" sz="2400" dirty="0">
                    <a:solidFill>
                      <a:schemeClr val="tx1"/>
                    </a:solidFill>
                  </a:rPr>
                  <a:t>E </a:t>
                </a:r>
                <a14:m>
                  <m:oMath xmlns:m="http://schemas.openxmlformats.org/officeDocument/2006/math">
                    <m:r>
                      <a:rPr lang="en-IN" sz="2400" b="0" i="1" smtClean="0">
                        <a:solidFill>
                          <a:schemeClr val="tx1"/>
                        </a:solidFill>
                        <a:latin typeface="Cambria Math" panose="02040503050406030204" pitchFamily="18" charset="0"/>
                      </a:rPr>
                      <m:t>→</m:t>
                    </m:r>
                  </m:oMath>
                </a14:m>
                <a:r>
                  <a:rPr lang="en-IN" sz="2400" dirty="0">
                    <a:solidFill>
                      <a:schemeClr val="tx1"/>
                    </a:solidFill>
                  </a:rPr>
                  <a:t> .id</a:t>
                </a:r>
              </a:p>
            </p:txBody>
          </p:sp>
        </mc:Choice>
        <mc:Fallback xmlns="">
          <p:sp>
            <p:nvSpPr>
              <p:cNvPr id="13" name="Rectangle 12">
                <a:extLst>
                  <a:ext uri="{FF2B5EF4-FFF2-40B4-BE49-F238E27FC236}">
                    <a16:creationId xmlns:a16="http://schemas.microsoft.com/office/drawing/2014/main" id="{FACDA6B6-9121-4A32-1828-CFAB88B44678}"/>
                  </a:ext>
                </a:extLst>
              </p:cNvPr>
              <p:cNvSpPr>
                <a:spLocks noRot="1" noChangeAspect="1" noMove="1" noResize="1" noEditPoints="1" noAdjustHandles="1" noChangeArrowheads="1" noChangeShapeType="1" noTextEdit="1"/>
              </p:cNvSpPr>
              <p:nvPr/>
            </p:nvSpPr>
            <p:spPr>
              <a:xfrm>
                <a:off x="9612075" y="1589313"/>
                <a:ext cx="1785257" cy="2035629"/>
              </a:xfrm>
              <a:prstGeom prst="rect">
                <a:avLst/>
              </a:prstGeom>
              <a:blipFill>
                <a:blip r:embed="rId12"/>
                <a:stretch>
                  <a:fillRect l="-5085" b="-3571"/>
                </a:stretch>
              </a:blipFill>
            </p:spPr>
            <p:txBody>
              <a:bodyPr/>
              <a:lstStyle/>
              <a:p>
                <a:r>
                  <a:rPr lang="en-IN">
                    <a:noFill/>
                  </a:rPr>
                  <a:t> </a:t>
                </a:r>
              </a:p>
            </p:txBody>
          </p:sp>
        </mc:Fallback>
      </mc:AlternateContent>
      <mc:AlternateContent xmlns:mc="http://schemas.openxmlformats.org/markup-compatibility/2006" xmlns:a14="http://schemas.microsoft.com/office/drawing/2010/main">
        <mc:Choice Requires="a14">
          <p:sp>
            <p:nvSpPr>
              <p:cNvPr id="14" name="TextBox 13">
                <a:extLst>
                  <a:ext uri="{FF2B5EF4-FFF2-40B4-BE49-F238E27FC236}">
                    <a16:creationId xmlns:a16="http://schemas.microsoft.com/office/drawing/2014/main" id="{5B620745-9516-FA3F-976D-91318B177FED}"/>
                  </a:ext>
                </a:extLst>
              </p:cNvPr>
              <p:cNvSpPr txBox="1"/>
              <p:nvPr/>
            </p:nvSpPr>
            <p:spPr>
              <a:xfrm>
                <a:off x="1752606" y="1486581"/>
                <a:ext cx="653143" cy="4616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IN" sz="2400" b="0" i="1" smtClean="0">
                              <a:solidFill>
                                <a:schemeClr val="accent1"/>
                              </a:solidFill>
                              <a:latin typeface="Cambria Math" panose="02040503050406030204" pitchFamily="18" charset="0"/>
                            </a:rPr>
                          </m:ctrlPr>
                        </m:sSubPr>
                        <m:e>
                          <m:r>
                            <a:rPr lang="en-IN" sz="2400" b="0" i="1" smtClean="0">
                              <a:solidFill>
                                <a:schemeClr val="accent1"/>
                              </a:solidFill>
                              <a:latin typeface="Cambria Math" panose="02040503050406030204" pitchFamily="18" charset="0"/>
                            </a:rPr>
                            <m:t>𝐼</m:t>
                          </m:r>
                        </m:e>
                        <m:sub>
                          <m:r>
                            <a:rPr lang="en-IN" sz="2400" b="0" i="1" smtClean="0">
                              <a:solidFill>
                                <a:schemeClr val="accent1"/>
                              </a:solidFill>
                              <a:latin typeface="Cambria Math" panose="02040503050406030204" pitchFamily="18" charset="0"/>
                            </a:rPr>
                            <m:t>0</m:t>
                          </m:r>
                        </m:sub>
                      </m:sSub>
                    </m:oMath>
                  </m:oMathPara>
                </a14:m>
                <a:endParaRPr lang="en-IN" sz="2400" dirty="0"/>
              </a:p>
            </p:txBody>
          </p:sp>
        </mc:Choice>
        <mc:Fallback xmlns="">
          <p:sp>
            <p:nvSpPr>
              <p:cNvPr id="14" name="TextBox 13">
                <a:extLst>
                  <a:ext uri="{FF2B5EF4-FFF2-40B4-BE49-F238E27FC236}">
                    <a16:creationId xmlns:a16="http://schemas.microsoft.com/office/drawing/2014/main" id="{5B620745-9516-FA3F-976D-91318B177FED}"/>
                  </a:ext>
                </a:extLst>
              </p:cNvPr>
              <p:cNvSpPr txBox="1">
                <a:spLocks noRot="1" noChangeAspect="1" noMove="1" noResize="1" noEditPoints="1" noAdjustHandles="1" noChangeArrowheads="1" noChangeShapeType="1" noTextEdit="1"/>
              </p:cNvSpPr>
              <p:nvPr/>
            </p:nvSpPr>
            <p:spPr>
              <a:xfrm>
                <a:off x="1752606" y="1486581"/>
                <a:ext cx="653143" cy="461665"/>
              </a:xfrm>
              <a:prstGeom prst="rect">
                <a:avLst/>
              </a:prstGeom>
              <a:blipFill>
                <a:blip r:embed="rId13"/>
                <a:stretch>
                  <a:fillRect/>
                </a:stretch>
              </a:blipFill>
            </p:spPr>
            <p:txBody>
              <a:bodyPr/>
              <a:lstStyle/>
              <a:p>
                <a:r>
                  <a:rPr lang="en-IN">
                    <a:noFill/>
                  </a:rPr>
                  <a:t> </a:t>
                </a:r>
              </a:p>
            </p:txBody>
          </p:sp>
        </mc:Fallback>
      </mc:AlternateContent>
      <mc:AlternateContent xmlns:mc="http://schemas.openxmlformats.org/markup-compatibility/2006" xmlns:a14="http://schemas.microsoft.com/office/drawing/2010/main">
        <mc:Choice Requires="a14">
          <p:sp>
            <p:nvSpPr>
              <p:cNvPr id="15" name="TextBox 14">
                <a:extLst>
                  <a:ext uri="{FF2B5EF4-FFF2-40B4-BE49-F238E27FC236}">
                    <a16:creationId xmlns:a16="http://schemas.microsoft.com/office/drawing/2014/main" id="{771F6437-6C89-B38E-C706-4F8C9339163D}"/>
                  </a:ext>
                </a:extLst>
              </p:cNvPr>
              <p:cNvSpPr txBox="1"/>
              <p:nvPr/>
            </p:nvSpPr>
            <p:spPr>
              <a:xfrm>
                <a:off x="4136576" y="1508352"/>
                <a:ext cx="653143" cy="4616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IN" sz="2400" b="0" i="1" smtClean="0">
                              <a:solidFill>
                                <a:schemeClr val="accent1"/>
                              </a:solidFill>
                              <a:latin typeface="Cambria Math" panose="02040503050406030204" pitchFamily="18" charset="0"/>
                            </a:rPr>
                          </m:ctrlPr>
                        </m:sSubPr>
                        <m:e>
                          <m:r>
                            <a:rPr lang="en-IN" sz="2400" b="0" i="1" smtClean="0">
                              <a:solidFill>
                                <a:schemeClr val="accent1"/>
                              </a:solidFill>
                              <a:latin typeface="Cambria Math" panose="02040503050406030204" pitchFamily="18" charset="0"/>
                            </a:rPr>
                            <m:t>𝐼</m:t>
                          </m:r>
                        </m:e>
                        <m:sub>
                          <m:r>
                            <a:rPr lang="en-IN" sz="2400" b="0" i="1" smtClean="0">
                              <a:solidFill>
                                <a:schemeClr val="accent1"/>
                              </a:solidFill>
                              <a:latin typeface="Cambria Math" panose="02040503050406030204" pitchFamily="18" charset="0"/>
                            </a:rPr>
                            <m:t>1</m:t>
                          </m:r>
                        </m:sub>
                      </m:sSub>
                    </m:oMath>
                  </m:oMathPara>
                </a14:m>
                <a:endParaRPr lang="en-IN" sz="2400" dirty="0"/>
              </a:p>
            </p:txBody>
          </p:sp>
        </mc:Choice>
        <mc:Fallback xmlns="">
          <p:sp>
            <p:nvSpPr>
              <p:cNvPr id="15" name="TextBox 14">
                <a:extLst>
                  <a:ext uri="{FF2B5EF4-FFF2-40B4-BE49-F238E27FC236}">
                    <a16:creationId xmlns:a16="http://schemas.microsoft.com/office/drawing/2014/main" id="{771F6437-6C89-B38E-C706-4F8C9339163D}"/>
                  </a:ext>
                </a:extLst>
              </p:cNvPr>
              <p:cNvSpPr txBox="1">
                <a:spLocks noRot="1" noChangeAspect="1" noMove="1" noResize="1" noEditPoints="1" noAdjustHandles="1" noChangeArrowheads="1" noChangeShapeType="1" noTextEdit="1"/>
              </p:cNvSpPr>
              <p:nvPr/>
            </p:nvSpPr>
            <p:spPr>
              <a:xfrm>
                <a:off x="4136576" y="1508352"/>
                <a:ext cx="653143" cy="461665"/>
              </a:xfrm>
              <a:prstGeom prst="rect">
                <a:avLst/>
              </a:prstGeom>
              <a:blipFill>
                <a:blip r:embed="rId14"/>
                <a:stretch>
                  <a:fillRect b="-1316"/>
                </a:stretch>
              </a:blipFill>
            </p:spPr>
            <p:txBody>
              <a:bodyPr/>
              <a:lstStyle/>
              <a:p>
                <a:r>
                  <a:rPr lang="en-IN">
                    <a:noFill/>
                  </a:rPr>
                  <a:t> </a:t>
                </a:r>
              </a:p>
            </p:txBody>
          </p:sp>
        </mc:Fallback>
      </mc:AlternateContent>
      <mc:AlternateContent xmlns:mc="http://schemas.openxmlformats.org/markup-compatibility/2006" xmlns:a14="http://schemas.microsoft.com/office/drawing/2010/main">
        <mc:Choice Requires="a14">
          <p:sp>
            <p:nvSpPr>
              <p:cNvPr id="16" name="TextBox 15">
                <a:extLst>
                  <a:ext uri="{FF2B5EF4-FFF2-40B4-BE49-F238E27FC236}">
                    <a16:creationId xmlns:a16="http://schemas.microsoft.com/office/drawing/2014/main" id="{B62C62A5-B59B-3AB1-CC47-E39EF040FD14}"/>
                  </a:ext>
                </a:extLst>
              </p:cNvPr>
              <p:cNvSpPr txBox="1"/>
              <p:nvPr/>
            </p:nvSpPr>
            <p:spPr>
              <a:xfrm>
                <a:off x="6389918" y="1584552"/>
                <a:ext cx="653143" cy="4616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IN" sz="2400" b="0" i="1" smtClean="0">
                              <a:solidFill>
                                <a:schemeClr val="accent1"/>
                              </a:solidFill>
                              <a:latin typeface="Cambria Math" panose="02040503050406030204" pitchFamily="18" charset="0"/>
                            </a:rPr>
                          </m:ctrlPr>
                        </m:sSubPr>
                        <m:e>
                          <m:r>
                            <a:rPr lang="en-IN" sz="2400" b="0" i="1" smtClean="0">
                              <a:solidFill>
                                <a:schemeClr val="accent1"/>
                              </a:solidFill>
                              <a:latin typeface="Cambria Math" panose="02040503050406030204" pitchFamily="18" charset="0"/>
                            </a:rPr>
                            <m:t>𝐼</m:t>
                          </m:r>
                        </m:e>
                        <m:sub>
                          <m:r>
                            <a:rPr lang="en-IN" sz="2400" b="0" i="1" smtClean="0">
                              <a:solidFill>
                                <a:schemeClr val="accent1"/>
                              </a:solidFill>
                              <a:latin typeface="Cambria Math" panose="02040503050406030204" pitchFamily="18" charset="0"/>
                            </a:rPr>
                            <m:t>2</m:t>
                          </m:r>
                        </m:sub>
                      </m:sSub>
                    </m:oMath>
                  </m:oMathPara>
                </a14:m>
                <a:endParaRPr lang="en-IN" sz="2400" dirty="0"/>
              </a:p>
            </p:txBody>
          </p:sp>
        </mc:Choice>
        <mc:Fallback xmlns="">
          <p:sp>
            <p:nvSpPr>
              <p:cNvPr id="16" name="TextBox 15">
                <a:extLst>
                  <a:ext uri="{FF2B5EF4-FFF2-40B4-BE49-F238E27FC236}">
                    <a16:creationId xmlns:a16="http://schemas.microsoft.com/office/drawing/2014/main" id="{B62C62A5-B59B-3AB1-CC47-E39EF040FD14}"/>
                  </a:ext>
                </a:extLst>
              </p:cNvPr>
              <p:cNvSpPr txBox="1">
                <a:spLocks noRot="1" noChangeAspect="1" noMove="1" noResize="1" noEditPoints="1" noAdjustHandles="1" noChangeArrowheads="1" noChangeShapeType="1" noTextEdit="1"/>
              </p:cNvSpPr>
              <p:nvPr/>
            </p:nvSpPr>
            <p:spPr>
              <a:xfrm>
                <a:off x="6389918" y="1584552"/>
                <a:ext cx="653143" cy="461665"/>
              </a:xfrm>
              <a:prstGeom prst="rect">
                <a:avLst/>
              </a:prstGeom>
              <a:blipFill>
                <a:blip r:embed="rId15"/>
                <a:stretch>
                  <a:fillRect/>
                </a:stretch>
              </a:blipFill>
            </p:spPr>
            <p:txBody>
              <a:bodyPr/>
              <a:lstStyle/>
              <a:p>
                <a:r>
                  <a:rPr lang="en-IN">
                    <a:noFill/>
                  </a:rPr>
                  <a:t> </a:t>
                </a:r>
              </a:p>
            </p:txBody>
          </p:sp>
        </mc:Fallback>
      </mc:AlternateContent>
      <mc:AlternateContent xmlns:mc="http://schemas.openxmlformats.org/markup-compatibility/2006" xmlns:a14="http://schemas.microsoft.com/office/drawing/2010/main">
        <mc:Choice Requires="a14">
          <p:sp>
            <p:nvSpPr>
              <p:cNvPr id="17" name="TextBox 16">
                <a:extLst>
                  <a:ext uri="{FF2B5EF4-FFF2-40B4-BE49-F238E27FC236}">
                    <a16:creationId xmlns:a16="http://schemas.microsoft.com/office/drawing/2014/main" id="{D2987D08-BFA2-A3E9-9E6F-D30D8011E59B}"/>
                  </a:ext>
                </a:extLst>
              </p:cNvPr>
              <p:cNvSpPr txBox="1"/>
              <p:nvPr/>
            </p:nvSpPr>
            <p:spPr>
              <a:xfrm>
                <a:off x="8251375" y="1584552"/>
                <a:ext cx="653143" cy="4616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IN" sz="2400" b="0" i="1" smtClean="0">
                              <a:solidFill>
                                <a:schemeClr val="accent1"/>
                              </a:solidFill>
                              <a:latin typeface="Cambria Math" panose="02040503050406030204" pitchFamily="18" charset="0"/>
                            </a:rPr>
                          </m:ctrlPr>
                        </m:sSubPr>
                        <m:e>
                          <m:r>
                            <a:rPr lang="en-IN" sz="2400" b="0" i="1" smtClean="0">
                              <a:solidFill>
                                <a:schemeClr val="accent1"/>
                              </a:solidFill>
                              <a:latin typeface="Cambria Math" panose="02040503050406030204" pitchFamily="18" charset="0"/>
                            </a:rPr>
                            <m:t>𝐼</m:t>
                          </m:r>
                        </m:e>
                        <m:sub>
                          <m:r>
                            <a:rPr lang="en-IN" sz="2400" b="0" i="1" smtClean="0">
                              <a:solidFill>
                                <a:schemeClr val="accent1"/>
                              </a:solidFill>
                              <a:latin typeface="Cambria Math" panose="02040503050406030204" pitchFamily="18" charset="0"/>
                            </a:rPr>
                            <m:t>3</m:t>
                          </m:r>
                        </m:sub>
                      </m:sSub>
                    </m:oMath>
                  </m:oMathPara>
                </a14:m>
                <a:endParaRPr lang="en-IN" sz="2400" dirty="0"/>
              </a:p>
            </p:txBody>
          </p:sp>
        </mc:Choice>
        <mc:Fallback xmlns="">
          <p:sp>
            <p:nvSpPr>
              <p:cNvPr id="17" name="TextBox 16">
                <a:extLst>
                  <a:ext uri="{FF2B5EF4-FFF2-40B4-BE49-F238E27FC236}">
                    <a16:creationId xmlns:a16="http://schemas.microsoft.com/office/drawing/2014/main" id="{D2987D08-BFA2-A3E9-9E6F-D30D8011E59B}"/>
                  </a:ext>
                </a:extLst>
              </p:cNvPr>
              <p:cNvSpPr txBox="1">
                <a:spLocks noRot="1" noChangeAspect="1" noMove="1" noResize="1" noEditPoints="1" noAdjustHandles="1" noChangeArrowheads="1" noChangeShapeType="1" noTextEdit="1"/>
              </p:cNvSpPr>
              <p:nvPr/>
            </p:nvSpPr>
            <p:spPr>
              <a:xfrm>
                <a:off x="8251375" y="1584552"/>
                <a:ext cx="653143" cy="461665"/>
              </a:xfrm>
              <a:prstGeom prst="rect">
                <a:avLst/>
              </a:prstGeom>
              <a:blipFill>
                <a:blip r:embed="rId16"/>
                <a:stretch>
                  <a:fillRect/>
                </a:stretch>
              </a:blipFill>
            </p:spPr>
            <p:txBody>
              <a:bodyPr/>
              <a:lstStyle/>
              <a:p>
                <a:r>
                  <a:rPr lang="en-IN">
                    <a:noFill/>
                  </a:rPr>
                  <a:t> </a:t>
                </a:r>
              </a:p>
            </p:txBody>
          </p:sp>
        </mc:Fallback>
      </mc:AlternateContent>
      <mc:AlternateContent xmlns:mc="http://schemas.openxmlformats.org/markup-compatibility/2006" xmlns:a14="http://schemas.microsoft.com/office/drawing/2010/main">
        <mc:Choice Requires="a14">
          <p:sp>
            <p:nvSpPr>
              <p:cNvPr id="18" name="TextBox 17">
                <a:extLst>
                  <a:ext uri="{FF2B5EF4-FFF2-40B4-BE49-F238E27FC236}">
                    <a16:creationId xmlns:a16="http://schemas.microsoft.com/office/drawing/2014/main" id="{056E7F5A-FA5D-CC2E-5983-8A934456C3E9}"/>
                  </a:ext>
                </a:extLst>
              </p:cNvPr>
              <p:cNvSpPr txBox="1"/>
              <p:nvPr/>
            </p:nvSpPr>
            <p:spPr>
              <a:xfrm>
                <a:off x="10885716" y="1551896"/>
                <a:ext cx="653143" cy="4616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IN" sz="2400" b="0" i="1" smtClean="0">
                              <a:solidFill>
                                <a:schemeClr val="accent1"/>
                              </a:solidFill>
                              <a:latin typeface="Cambria Math" panose="02040503050406030204" pitchFamily="18" charset="0"/>
                            </a:rPr>
                          </m:ctrlPr>
                        </m:sSubPr>
                        <m:e>
                          <m:r>
                            <a:rPr lang="en-IN" sz="2400" b="0" i="1" smtClean="0">
                              <a:solidFill>
                                <a:schemeClr val="accent1"/>
                              </a:solidFill>
                              <a:latin typeface="Cambria Math" panose="02040503050406030204" pitchFamily="18" charset="0"/>
                            </a:rPr>
                            <m:t>𝐼</m:t>
                          </m:r>
                        </m:e>
                        <m:sub>
                          <m:r>
                            <a:rPr lang="en-IN" sz="2400" b="0" i="1" smtClean="0">
                              <a:solidFill>
                                <a:schemeClr val="accent1"/>
                              </a:solidFill>
                              <a:latin typeface="Cambria Math" panose="02040503050406030204" pitchFamily="18" charset="0"/>
                            </a:rPr>
                            <m:t>4</m:t>
                          </m:r>
                        </m:sub>
                      </m:sSub>
                    </m:oMath>
                  </m:oMathPara>
                </a14:m>
                <a:endParaRPr lang="en-IN" sz="2400" dirty="0"/>
              </a:p>
            </p:txBody>
          </p:sp>
        </mc:Choice>
        <mc:Fallback xmlns="">
          <p:sp>
            <p:nvSpPr>
              <p:cNvPr id="18" name="TextBox 17">
                <a:extLst>
                  <a:ext uri="{FF2B5EF4-FFF2-40B4-BE49-F238E27FC236}">
                    <a16:creationId xmlns:a16="http://schemas.microsoft.com/office/drawing/2014/main" id="{056E7F5A-FA5D-CC2E-5983-8A934456C3E9}"/>
                  </a:ext>
                </a:extLst>
              </p:cNvPr>
              <p:cNvSpPr txBox="1">
                <a:spLocks noRot="1" noChangeAspect="1" noMove="1" noResize="1" noEditPoints="1" noAdjustHandles="1" noChangeArrowheads="1" noChangeShapeType="1" noTextEdit="1"/>
              </p:cNvSpPr>
              <p:nvPr/>
            </p:nvSpPr>
            <p:spPr>
              <a:xfrm>
                <a:off x="10885716" y="1551896"/>
                <a:ext cx="653143" cy="461665"/>
              </a:xfrm>
              <a:prstGeom prst="rect">
                <a:avLst/>
              </a:prstGeom>
              <a:blipFill>
                <a:blip r:embed="rId17"/>
                <a:stretch>
                  <a:fillRect b="-1333"/>
                </a:stretch>
              </a:blipFill>
            </p:spPr>
            <p:txBody>
              <a:bodyPr/>
              <a:lstStyle/>
              <a:p>
                <a:r>
                  <a:rPr lang="en-IN">
                    <a:noFill/>
                  </a:rPr>
                  <a:t> </a:t>
                </a:r>
              </a:p>
            </p:txBody>
          </p:sp>
        </mc:Fallback>
      </mc:AlternateContent>
      <mc:AlternateContent xmlns:mc="http://schemas.openxmlformats.org/markup-compatibility/2006" xmlns:a14="http://schemas.microsoft.com/office/drawing/2010/main">
        <mc:Choice Requires="a14">
          <p:sp>
            <p:nvSpPr>
              <p:cNvPr id="19" name="TextBox 18">
                <a:extLst>
                  <a:ext uri="{FF2B5EF4-FFF2-40B4-BE49-F238E27FC236}">
                    <a16:creationId xmlns:a16="http://schemas.microsoft.com/office/drawing/2014/main" id="{FF71961F-03AB-F7EA-E2B4-CED4DFB98EDF}"/>
                  </a:ext>
                </a:extLst>
              </p:cNvPr>
              <p:cNvSpPr txBox="1"/>
              <p:nvPr/>
            </p:nvSpPr>
            <p:spPr>
              <a:xfrm>
                <a:off x="1774385" y="4012067"/>
                <a:ext cx="653143" cy="4616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IN" sz="2400" b="0" i="1" smtClean="0">
                              <a:solidFill>
                                <a:schemeClr val="accent1"/>
                              </a:solidFill>
                              <a:latin typeface="Cambria Math" panose="02040503050406030204" pitchFamily="18" charset="0"/>
                            </a:rPr>
                          </m:ctrlPr>
                        </m:sSubPr>
                        <m:e>
                          <m:r>
                            <a:rPr lang="en-IN" sz="2400" b="0" i="1" smtClean="0">
                              <a:solidFill>
                                <a:schemeClr val="accent1"/>
                              </a:solidFill>
                              <a:latin typeface="Cambria Math" panose="02040503050406030204" pitchFamily="18" charset="0"/>
                            </a:rPr>
                            <m:t>𝐼</m:t>
                          </m:r>
                        </m:e>
                        <m:sub>
                          <m:r>
                            <a:rPr lang="en-IN" sz="2400" b="0" i="1" smtClean="0">
                              <a:solidFill>
                                <a:schemeClr val="accent1"/>
                              </a:solidFill>
                              <a:latin typeface="Cambria Math" panose="02040503050406030204" pitchFamily="18" charset="0"/>
                            </a:rPr>
                            <m:t>5</m:t>
                          </m:r>
                        </m:sub>
                      </m:sSub>
                    </m:oMath>
                  </m:oMathPara>
                </a14:m>
                <a:endParaRPr lang="en-IN" sz="2400" dirty="0"/>
              </a:p>
            </p:txBody>
          </p:sp>
        </mc:Choice>
        <mc:Fallback xmlns="">
          <p:sp>
            <p:nvSpPr>
              <p:cNvPr id="19" name="TextBox 18">
                <a:extLst>
                  <a:ext uri="{FF2B5EF4-FFF2-40B4-BE49-F238E27FC236}">
                    <a16:creationId xmlns:a16="http://schemas.microsoft.com/office/drawing/2014/main" id="{FF71961F-03AB-F7EA-E2B4-CED4DFB98EDF}"/>
                  </a:ext>
                </a:extLst>
              </p:cNvPr>
              <p:cNvSpPr txBox="1">
                <a:spLocks noRot="1" noChangeAspect="1" noMove="1" noResize="1" noEditPoints="1" noAdjustHandles="1" noChangeArrowheads="1" noChangeShapeType="1" noTextEdit="1"/>
              </p:cNvSpPr>
              <p:nvPr/>
            </p:nvSpPr>
            <p:spPr>
              <a:xfrm>
                <a:off x="1774385" y="4012067"/>
                <a:ext cx="653143" cy="461665"/>
              </a:xfrm>
              <a:prstGeom prst="rect">
                <a:avLst/>
              </a:prstGeom>
              <a:blipFill>
                <a:blip r:embed="rId18"/>
                <a:stretch>
                  <a:fillRect b="-1316"/>
                </a:stretch>
              </a:blipFill>
            </p:spPr>
            <p:txBody>
              <a:bodyPr/>
              <a:lstStyle/>
              <a:p>
                <a:r>
                  <a:rPr lang="en-IN">
                    <a:noFill/>
                  </a:rPr>
                  <a:t> </a:t>
                </a:r>
              </a:p>
            </p:txBody>
          </p:sp>
        </mc:Fallback>
      </mc:AlternateContent>
      <mc:AlternateContent xmlns:mc="http://schemas.openxmlformats.org/markup-compatibility/2006" xmlns:a14="http://schemas.microsoft.com/office/drawing/2010/main">
        <mc:Choice Requires="a14">
          <p:sp>
            <p:nvSpPr>
              <p:cNvPr id="20" name="TextBox 19">
                <a:extLst>
                  <a:ext uri="{FF2B5EF4-FFF2-40B4-BE49-F238E27FC236}">
                    <a16:creationId xmlns:a16="http://schemas.microsoft.com/office/drawing/2014/main" id="{E8491F6D-4716-5001-F542-63907928566B}"/>
                  </a:ext>
                </a:extLst>
              </p:cNvPr>
              <p:cNvSpPr txBox="1"/>
              <p:nvPr/>
            </p:nvSpPr>
            <p:spPr>
              <a:xfrm>
                <a:off x="4169241" y="3957639"/>
                <a:ext cx="653143" cy="4616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IN" sz="2400" b="0" i="1" smtClean="0">
                              <a:solidFill>
                                <a:schemeClr val="accent1"/>
                              </a:solidFill>
                              <a:latin typeface="Cambria Math" panose="02040503050406030204" pitchFamily="18" charset="0"/>
                            </a:rPr>
                          </m:ctrlPr>
                        </m:sSubPr>
                        <m:e>
                          <m:r>
                            <a:rPr lang="en-IN" sz="2400" b="0" i="1" smtClean="0">
                              <a:solidFill>
                                <a:schemeClr val="accent1"/>
                              </a:solidFill>
                              <a:latin typeface="Cambria Math" panose="02040503050406030204" pitchFamily="18" charset="0"/>
                            </a:rPr>
                            <m:t>𝐼</m:t>
                          </m:r>
                        </m:e>
                        <m:sub>
                          <m:r>
                            <a:rPr lang="en-IN" sz="2400" b="0" i="1" smtClean="0">
                              <a:solidFill>
                                <a:schemeClr val="accent1"/>
                              </a:solidFill>
                              <a:latin typeface="Cambria Math" panose="02040503050406030204" pitchFamily="18" charset="0"/>
                            </a:rPr>
                            <m:t>6</m:t>
                          </m:r>
                        </m:sub>
                      </m:sSub>
                    </m:oMath>
                  </m:oMathPara>
                </a14:m>
                <a:endParaRPr lang="en-IN" sz="2400" dirty="0"/>
              </a:p>
            </p:txBody>
          </p:sp>
        </mc:Choice>
        <mc:Fallback xmlns="">
          <p:sp>
            <p:nvSpPr>
              <p:cNvPr id="20" name="TextBox 19">
                <a:extLst>
                  <a:ext uri="{FF2B5EF4-FFF2-40B4-BE49-F238E27FC236}">
                    <a16:creationId xmlns:a16="http://schemas.microsoft.com/office/drawing/2014/main" id="{E8491F6D-4716-5001-F542-63907928566B}"/>
                  </a:ext>
                </a:extLst>
              </p:cNvPr>
              <p:cNvSpPr txBox="1">
                <a:spLocks noRot="1" noChangeAspect="1" noMove="1" noResize="1" noEditPoints="1" noAdjustHandles="1" noChangeArrowheads="1" noChangeShapeType="1" noTextEdit="1"/>
              </p:cNvSpPr>
              <p:nvPr/>
            </p:nvSpPr>
            <p:spPr>
              <a:xfrm>
                <a:off x="4169241" y="3957639"/>
                <a:ext cx="653143" cy="461665"/>
              </a:xfrm>
              <a:prstGeom prst="rect">
                <a:avLst/>
              </a:prstGeom>
              <a:blipFill>
                <a:blip r:embed="rId19"/>
                <a:stretch>
                  <a:fillRect b="-1316"/>
                </a:stretch>
              </a:blipFill>
            </p:spPr>
            <p:txBody>
              <a:bodyPr/>
              <a:lstStyle/>
              <a:p>
                <a:r>
                  <a:rPr lang="en-IN">
                    <a:noFill/>
                  </a:rPr>
                  <a:t> </a:t>
                </a:r>
              </a:p>
            </p:txBody>
          </p:sp>
        </mc:Fallback>
      </mc:AlternateContent>
      <mc:AlternateContent xmlns:mc="http://schemas.openxmlformats.org/markup-compatibility/2006" xmlns:a14="http://schemas.microsoft.com/office/drawing/2010/main">
        <mc:Choice Requires="a14">
          <p:sp>
            <p:nvSpPr>
              <p:cNvPr id="21" name="TextBox 20">
                <a:extLst>
                  <a:ext uri="{FF2B5EF4-FFF2-40B4-BE49-F238E27FC236}">
                    <a16:creationId xmlns:a16="http://schemas.microsoft.com/office/drawing/2014/main" id="{26855DCB-0B13-3877-816E-2111FD144775}"/>
                  </a:ext>
                </a:extLst>
              </p:cNvPr>
              <p:cNvSpPr txBox="1"/>
              <p:nvPr/>
            </p:nvSpPr>
            <p:spPr>
              <a:xfrm>
                <a:off x="6542326" y="3968525"/>
                <a:ext cx="653143" cy="4616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IN" sz="2400" b="0" i="1" smtClean="0">
                              <a:solidFill>
                                <a:schemeClr val="accent1"/>
                              </a:solidFill>
                              <a:latin typeface="Cambria Math" panose="02040503050406030204" pitchFamily="18" charset="0"/>
                            </a:rPr>
                          </m:ctrlPr>
                        </m:sSubPr>
                        <m:e>
                          <m:r>
                            <a:rPr lang="en-IN" sz="2400" b="0" i="1" smtClean="0">
                              <a:solidFill>
                                <a:schemeClr val="accent1"/>
                              </a:solidFill>
                              <a:latin typeface="Cambria Math" panose="02040503050406030204" pitchFamily="18" charset="0"/>
                            </a:rPr>
                            <m:t>𝐼</m:t>
                          </m:r>
                        </m:e>
                        <m:sub>
                          <m:r>
                            <a:rPr lang="en-IN" sz="2400" b="0" i="1" smtClean="0">
                              <a:solidFill>
                                <a:schemeClr val="accent1"/>
                              </a:solidFill>
                              <a:latin typeface="Cambria Math" panose="02040503050406030204" pitchFamily="18" charset="0"/>
                            </a:rPr>
                            <m:t>7</m:t>
                          </m:r>
                        </m:sub>
                      </m:sSub>
                    </m:oMath>
                  </m:oMathPara>
                </a14:m>
                <a:endParaRPr lang="en-IN" sz="2400" dirty="0"/>
              </a:p>
            </p:txBody>
          </p:sp>
        </mc:Choice>
        <mc:Fallback xmlns="">
          <p:sp>
            <p:nvSpPr>
              <p:cNvPr id="21" name="TextBox 20">
                <a:extLst>
                  <a:ext uri="{FF2B5EF4-FFF2-40B4-BE49-F238E27FC236}">
                    <a16:creationId xmlns:a16="http://schemas.microsoft.com/office/drawing/2014/main" id="{26855DCB-0B13-3877-816E-2111FD144775}"/>
                  </a:ext>
                </a:extLst>
              </p:cNvPr>
              <p:cNvSpPr txBox="1">
                <a:spLocks noRot="1" noChangeAspect="1" noMove="1" noResize="1" noEditPoints="1" noAdjustHandles="1" noChangeArrowheads="1" noChangeShapeType="1" noTextEdit="1"/>
              </p:cNvSpPr>
              <p:nvPr/>
            </p:nvSpPr>
            <p:spPr>
              <a:xfrm>
                <a:off x="6542326" y="3968525"/>
                <a:ext cx="653143" cy="461665"/>
              </a:xfrm>
              <a:prstGeom prst="rect">
                <a:avLst/>
              </a:prstGeom>
              <a:blipFill>
                <a:blip r:embed="rId20"/>
                <a:stretch>
                  <a:fillRect b="-1316"/>
                </a:stretch>
              </a:blipFill>
            </p:spPr>
            <p:txBody>
              <a:bodyPr/>
              <a:lstStyle/>
              <a:p>
                <a:r>
                  <a:rPr lang="en-IN">
                    <a:noFill/>
                  </a:rPr>
                  <a:t> </a:t>
                </a:r>
              </a:p>
            </p:txBody>
          </p:sp>
        </mc:Fallback>
      </mc:AlternateContent>
      <mc:AlternateContent xmlns:mc="http://schemas.openxmlformats.org/markup-compatibility/2006" xmlns:a14="http://schemas.microsoft.com/office/drawing/2010/main">
        <mc:Choice Requires="a14">
          <p:sp>
            <p:nvSpPr>
              <p:cNvPr id="22" name="TextBox 21">
                <a:extLst>
                  <a:ext uri="{FF2B5EF4-FFF2-40B4-BE49-F238E27FC236}">
                    <a16:creationId xmlns:a16="http://schemas.microsoft.com/office/drawing/2014/main" id="{70F15251-D6B0-9FB5-831F-2659D343FF36}"/>
                  </a:ext>
                </a:extLst>
              </p:cNvPr>
              <p:cNvSpPr txBox="1"/>
              <p:nvPr/>
            </p:nvSpPr>
            <p:spPr>
              <a:xfrm>
                <a:off x="8686810" y="4033838"/>
                <a:ext cx="653143" cy="4616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IN" sz="2400" b="0" i="1" smtClean="0">
                              <a:solidFill>
                                <a:schemeClr val="accent1"/>
                              </a:solidFill>
                              <a:latin typeface="Cambria Math" panose="02040503050406030204" pitchFamily="18" charset="0"/>
                            </a:rPr>
                          </m:ctrlPr>
                        </m:sSubPr>
                        <m:e>
                          <m:r>
                            <a:rPr lang="en-IN" sz="2400" b="0" i="1" smtClean="0">
                              <a:solidFill>
                                <a:schemeClr val="accent1"/>
                              </a:solidFill>
                              <a:latin typeface="Cambria Math" panose="02040503050406030204" pitchFamily="18" charset="0"/>
                            </a:rPr>
                            <m:t>𝐼</m:t>
                          </m:r>
                        </m:e>
                        <m:sub>
                          <m:r>
                            <a:rPr lang="en-IN" sz="2400" b="0" i="1" smtClean="0">
                              <a:solidFill>
                                <a:schemeClr val="accent1"/>
                              </a:solidFill>
                              <a:latin typeface="Cambria Math" panose="02040503050406030204" pitchFamily="18" charset="0"/>
                            </a:rPr>
                            <m:t>8</m:t>
                          </m:r>
                        </m:sub>
                      </m:sSub>
                    </m:oMath>
                  </m:oMathPara>
                </a14:m>
                <a:endParaRPr lang="en-IN" sz="2400" dirty="0"/>
              </a:p>
            </p:txBody>
          </p:sp>
        </mc:Choice>
        <mc:Fallback xmlns="">
          <p:sp>
            <p:nvSpPr>
              <p:cNvPr id="22" name="TextBox 21">
                <a:extLst>
                  <a:ext uri="{FF2B5EF4-FFF2-40B4-BE49-F238E27FC236}">
                    <a16:creationId xmlns:a16="http://schemas.microsoft.com/office/drawing/2014/main" id="{70F15251-D6B0-9FB5-831F-2659D343FF36}"/>
                  </a:ext>
                </a:extLst>
              </p:cNvPr>
              <p:cNvSpPr txBox="1">
                <a:spLocks noRot="1" noChangeAspect="1" noMove="1" noResize="1" noEditPoints="1" noAdjustHandles="1" noChangeArrowheads="1" noChangeShapeType="1" noTextEdit="1"/>
              </p:cNvSpPr>
              <p:nvPr/>
            </p:nvSpPr>
            <p:spPr>
              <a:xfrm>
                <a:off x="8686810" y="4033838"/>
                <a:ext cx="653143" cy="461665"/>
              </a:xfrm>
              <a:prstGeom prst="rect">
                <a:avLst/>
              </a:prstGeom>
              <a:blipFill>
                <a:blip r:embed="rId21"/>
                <a:stretch>
                  <a:fillRect b="-1333"/>
                </a:stretch>
              </a:blipFill>
            </p:spPr>
            <p:txBody>
              <a:bodyPr/>
              <a:lstStyle/>
              <a:p>
                <a:r>
                  <a:rPr lang="en-IN">
                    <a:noFill/>
                  </a:rPr>
                  <a:t> </a:t>
                </a:r>
              </a:p>
            </p:txBody>
          </p:sp>
        </mc:Fallback>
      </mc:AlternateContent>
      <mc:AlternateContent xmlns:mc="http://schemas.openxmlformats.org/markup-compatibility/2006" xmlns:a14="http://schemas.microsoft.com/office/drawing/2010/main">
        <mc:Choice Requires="a14">
          <p:sp>
            <p:nvSpPr>
              <p:cNvPr id="23" name="TextBox 22">
                <a:extLst>
                  <a:ext uri="{FF2B5EF4-FFF2-40B4-BE49-F238E27FC236}">
                    <a16:creationId xmlns:a16="http://schemas.microsoft.com/office/drawing/2014/main" id="{79F5B0AF-B215-6A58-82AD-DB1B967FA1C3}"/>
                  </a:ext>
                </a:extLst>
              </p:cNvPr>
              <p:cNvSpPr txBox="1"/>
              <p:nvPr/>
            </p:nvSpPr>
            <p:spPr>
              <a:xfrm>
                <a:off x="10689782" y="3892324"/>
                <a:ext cx="653143" cy="4616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IN" sz="2400" b="0" i="1" smtClean="0">
                              <a:solidFill>
                                <a:schemeClr val="accent1"/>
                              </a:solidFill>
                              <a:latin typeface="Cambria Math" panose="02040503050406030204" pitchFamily="18" charset="0"/>
                            </a:rPr>
                          </m:ctrlPr>
                        </m:sSubPr>
                        <m:e>
                          <m:r>
                            <a:rPr lang="en-IN" sz="2400" b="0" i="1" smtClean="0">
                              <a:solidFill>
                                <a:schemeClr val="accent1"/>
                              </a:solidFill>
                              <a:latin typeface="Cambria Math" panose="02040503050406030204" pitchFamily="18" charset="0"/>
                            </a:rPr>
                            <m:t>𝐼</m:t>
                          </m:r>
                        </m:e>
                        <m:sub>
                          <m:r>
                            <a:rPr lang="en-IN" sz="2400" b="0" i="1" smtClean="0">
                              <a:solidFill>
                                <a:schemeClr val="accent1"/>
                              </a:solidFill>
                              <a:latin typeface="Cambria Math" panose="02040503050406030204" pitchFamily="18" charset="0"/>
                            </a:rPr>
                            <m:t>9</m:t>
                          </m:r>
                        </m:sub>
                      </m:sSub>
                    </m:oMath>
                  </m:oMathPara>
                </a14:m>
                <a:endParaRPr lang="en-IN" sz="2400" dirty="0"/>
              </a:p>
            </p:txBody>
          </p:sp>
        </mc:Choice>
        <mc:Fallback xmlns="">
          <p:sp>
            <p:nvSpPr>
              <p:cNvPr id="23" name="TextBox 22">
                <a:extLst>
                  <a:ext uri="{FF2B5EF4-FFF2-40B4-BE49-F238E27FC236}">
                    <a16:creationId xmlns:a16="http://schemas.microsoft.com/office/drawing/2014/main" id="{79F5B0AF-B215-6A58-82AD-DB1B967FA1C3}"/>
                  </a:ext>
                </a:extLst>
              </p:cNvPr>
              <p:cNvSpPr txBox="1">
                <a:spLocks noRot="1" noChangeAspect="1" noMove="1" noResize="1" noEditPoints="1" noAdjustHandles="1" noChangeArrowheads="1" noChangeShapeType="1" noTextEdit="1"/>
              </p:cNvSpPr>
              <p:nvPr/>
            </p:nvSpPr>
            <p:spPr>
              <a:xfrm>
                <a:off x="10689782" y="3892324"/>
                <a:ext cx="653143" cy="461665"/>
              </a:xfrm>
              <a:prstGeom prst="rect">
                <a:avLst/>
              </a:prstGeom>
              <a:blipFill>
                <a:blip r:embed="rId22"/>
                <a:stretch>
                  <a:fillRect b="-1333"/>
                </a:stretch>
              </a:blipFill>
            </p:spPr>
            <p:txBody>
              <a:bodyPr/>
              <a:lstStyle/>
              <a:p>
                <a:r>
                  <a:rPr lang="en-IN">
                    <a:noFill/>
                  </a:rPr>
                  <a:t> </a:t>
                </a:r>
              </a:p>
            </p:txBody>
          </p:sp>
        </mc:Fallback>
      </mc:AlternateContent>
    </p:spTree>
    <p:extLst>
      <p:ext uri="{BB962C8B-B14F-4D97-AF65-F5344CB8AC3E}">
        <p14:creationId xmlns:p14="http://schemas.microsoft.com/office/powerpoint/2010/main" val="315968103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935E46-60E7-FB69-ADB8-3F1C37D3485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5D3CEB0-E35A-9379-FAF4-8B175A826FF7}"/>
              </a:ext>
            </a:extLst>
          </p:cNvPr>
          <p:cNvSpPr>
            <a:spLocks noGrp="1"/>
          </p:cNvSpPr>
          <p:nvPr>
            <p:ph type="title"/>
          </p:nvPr>
        </p:nvSpPr>
        <p:spPr/>
        <p:txBody>
          <a:bodyPr/>
          <a:lstStyle/>
          <a:p>
            <a:r>
              <a:rPr lang="en-IN" dirty="0"/>
              <a:t>Ambiguous grammar</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8B748990-E45B-4B1C-D4BD-CEF4242FB663}"/>
                  </a:ext>
                </a:extLst>
              </p:cNvPr>
              <p:cNvSpPr>
                <a:spLocks noGrp="1"/>
              </p:cNvSpPr>
              <p:nvPr>
                <p:ph idx="1"/>
              </p:nvPr>
            </p:nvSpPr>
            <p:spPr/>
            <p:txBody>
              <a:bodyPr/>
              <a:lstStyle/>
              <a:p>
                <a:r>
                  <a:rPr lang="en-IN" dirty="0"/>
                  <a:t>The shift-reduce conflict could be in </a:t>
                </a:r>
                <a14:m>
                  <m:oMath xmlns:m="http://schemas.openxmlformats.org/officeDocument/2006/math">
                    <m:sSub>
                      <m:sSubPr>
                        <m:ctrlPr>
                          <a:rPr lang="en-IN" b="0" i="1" smtClean="0">
                            <a:latin typeface="Cambria Math" panose="02040503050406030204" pitchFamily="18" charset="0"/>
                          </a:rPr>
                        </m:ctrlPr>
                      </m:sSubPr>
                      <m:e>
                        <m:r>
                          <a:rPr lang="en-IN" b="0" i="1" smtClean="0">
                            <a:latin typeface="Cambria Math" panose="02040503050406030204" pitchFamily="18" charset="0"/>
                          </a:rPr>
                          <m:t>𝐼</m:t>
                        </m:r>
                      </m:e>
                      <m:sub>
                        <m:r>
                          <a:rPr lang="en-IN" b="0" i="1" smtClean="0">
                            <a:latin typeface="Cambria Math" panose="02040503050406030204" pitchFamily="18" charset="0"/>
                          </a:rPr>
                          <m:t>1</m:t>
                        </m:r>
                      </m:sub>
                    </m:sSub>
                  </m:oMath>
                </a14:m>
                <a:r>
                  <a:rPr lang="en-IN" dirty="0"/>
                  <a:t>, </a:t>
                </a:r>
                <a14:m>
                  <m:oMath xmlns:m="http://schemas.openxmlformats.org/officeDocument/2006/math">
                    <m:sSub>
                      <m:sSubPr>
                        <m:ctrlPr>
                          <a:rPr lang="en-IN" b="0" i="1" smtClean="0">
                            <a:latin typeface="Cambria Math" panose="02040503050406030204" pitchFamily="18" charset="0"/>
                          </a:rPr>
                        </m:ctrlPr>
                      </m:sSubPr>
                      <m:e>
                        <m:r>
                          <a:rPr lang="en-IN" b="0" i="1" smtClean="0">
                            <a:latin typeface="Cambria Math" panose="02040503050406030204" pitchFamily="18" charset="0"/>
                          </a:rPr>
                          <m:t>𝐼</m:t>
                        </m:r>
                      </m:e>
                      <m:sub>
                        <m:r>
                          <a:rPr lang="en-IN" b="0" i="1" smtClean="0">
                            <a:latin typeface="Cambria Math" panose="02040503050406030204" pitchFamily="18" charset="0"/>
                          </a:rPr>
                          <m:t>7</m:t>
                        </m:r>
                      </m:sub>
                    </m:sSub>
                  </m:oMath>
                </a14:m>
                <a:r>
                  <a:rPr lang="en-IN" dirty="0"/>
                  <a:t>, or </a:t>
                </a:r>
                <a14:m>
                  <m:oMath xmlns:m="http://schemas.openxmlformats.org/officeDocument/2006/math">
                    <m:sSub>
                      <m:sSubPr>
                        <m:ctrlPr>
                          <a:rPr lang="en-IN" b="0" i="1" smtClean="0">
                            <a:latin typeface="Cambria Math" panose="02040503050406030204" pitchFamily="18" charset="0"/>
                          </a:rPr>
                        </m:ctrlPr>
                      </m:sSubPr>
                      <m:e>
                        <m:r>
                          <a:rPr lang="en-IN" b="0" i="1" smtClean="0">
                            <a:latin typeface="Cambria Math" panose="02040503050406030204" pitchFamily="18" charset="0"/>
                          </a:rPr>
                          <m:t>𝐼</m:t>
                        </m:r>
                      </m:e>
                      <m:sub>
                        <m:r>
                          <a:rPr lang="en-IN" b="0" i="1" smtClean="0">
                            <a:latin typeface="Cambria Math" panose="02040503050406030204" pitchFamily="18" charset="0"/>
                          </a:rPr>
                          <m:t>8</m:t>
                        </m:r>
                      </m:sub>
                    </m:sSub>
                  </m:oMath>
                </a14:m>
                <a:endParaRPr lang="en-IN" dirty="0"/>
              </a:p>
              <a:p>
                <a:endParaRPr lang="en-IN" dirty="0"/>
              </a:p>
              <a:p>
                <a:r>
                  <a:rPr lang="en-IN" dirty="0"/>
                  <a:t>FOLLOW(E’) = {$}, FOLLOW(E) = {$, +, *, )}</a:t>
                </a:r>
              </a:p>
              <a:p>
                <a:endParaRPr lang="en-IN" dirty="0"/>
              </a:p>
              <a:p>
                <a:r>
                  <a:rPr lang="en-IN" dirty="0"/>
                  <a:t>No shift-reduce conflict in </a:t>
                </a:r>
                <a14:m>
                  <m:oMath xmlns:m="http://schemas.openxmlformats.org/officeDocument/2006/math">
                    <m:sSub>
                      <m:sSubPr>
                        <m:ctrlPr>
                          <a:rPr lang="en-IN" b="0" i="1" smtClean="0">
                            <a:latin typeface="Cambria Math" panose="02040503050406030204" pitchFamily="18" charset="0"/>
                          </a:rPr>
                        </m:ctrlPr>
                      </m:sSubPr>
                      <m:e>
                        <m:r>
                          <a:rPr lang="en-IN" b="0" i="1" smtClean="0">
                            <a:latin typeface="Cambria Math" panose="02040503050406030204" pitchFamily="18" charset="0"/>
                          </a:rPr>
                          <m:t>𝐼</m:t>
                        </m:r>
                      </m:e>
                      <m:sub>
                        <m:r>
                          <a:rPr lang="en-IN" b="0" i="1" smtClean="0">
                            <a:latin typeface="Cambria Math" panose="02040503050406030204" pitchFamily="18" charset="0"/>
                          </a:rPr>
                          <m:t>1</m:t>
                        </m:r>
                      </m:sub>
                    </m:sSub>
                  </m:oMath>
                </a14:m>
                <a:endParaRPr lang="en-IN" dirty="0"/>
              </a:p>
              <a:p>
                <a:pPr lvl="1"/>
                <a:r>
                  <a:rPr lang="en-IN" dirty="0"/>
                  <a:t>Shift if the next input symbol is + or *</a:t>
                </a:r>
              </a:p>
              <a:p>
                <a:pPr lvl="1"/>
                <a:r>
                  <a:rPr lang="en-IN" dirty="0"/>
                  <a:t>Reduce if the next input symbol is $</a:t>
                </a:r>
              </a:p>
              <a:p>
                <a:endParaRPr lang="en-IN" dirty="0"/>
              </a:p>
            </p:txBody>
          </p:sp>
        </mc:Choice>
        <mc:Fallback xmlns="">
          <p:sp>
            <p:nvSpPr>
              <p:cNvPr id="3" name="Content Placeholder 2">
                <a:extLst>
                  <a:ext uri="{FF2B5EF4-FFF2-40B4-BE49-F238E27FC236}">
                    <a16:creationId xmlns:a16="http://schemas.microsoft.com/office/drawing/2014/main" id="{8B748990-E45B-4B1C-D4BD-CEF4242FB663}"/>
                  </a:ext>
                </a:extLst>
              </p:cNvPr>
              <p:cNvSpPr>
                <a:spLocks noGrp="1" noRot="1" noChangeAspect="1" noMove="1" noResize="1" noEditPoints="1" noAdjustHandles="1" noChangeArrowheads="1" noChangeShapeType="1" noTextEdit="1"/>
              </p:cNvSpPr>
              <p:nvPr>
                <p:ph idx="1"/>
              </p:nvPr>
            </p:nvSpPr>
            <p:spPr>
              <a:blipFill>
                <a:blip r:embed="rId3"/>
                <a:stretch>
                  <a:fillRect l="-1043" t="-2241"/>
                </a:stretch>
              </a:blipFill>
            </p:spPr>
            <p:txBody>
              <a:bodyPr/>
              <a:lstStyle/>
              <a:p>
                <a:r>
                  <a:rPr lang="en-IN">
                    <a:noFill/>
                  </a:rPr>
                  <a:t> </a:t>
                </a:r>
              </a:p>
            </p:txBody>
          </p:sp>
        </mc:Fallback>
      </mc:AlternateContent>
    </p:spTree>
    <p:extLst>
      <p:ext uri="{BB962C8B-B14F-4D97-AF65-F5344CB8AC3E}">
        <p14:creationId xmlns:p14="http://schemas.microsoft.com/office/powerpoint/2010/main" val="13972703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3DC41F-2A22-D16D-EE89-8C0AF0AB9719}"/>
              </a:ext>
            </a:extLst>
          </p:cNvPr>
          <p:cNvSpPr>
            <a:spLocks noGrp="1"/>
          </p:cNvSpPr>
          <p:nvPr>
            <p:ph type="title"/>
          </p:nvPr>
        </p:nvSpPr>
        <p:spPr/>
        <p:txBody>
          <a:bodyPr/>
          <a:lstStyle/>
          <a:p>
            <a:r>
              <a:rPr lang="en-IN" dirty="0"/>
              <a:t>Ambiguous grammar</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E26C9EEC-35CF-501D-EA3F-90FD38BD835D}"/>
                  </a:ext>
                </a:extLst>
              </p:cNvPr>
              <p:cNvSpPr>
                <a:spLocks noGrp="1"/>
              </p:cNvSpPr>
              <p:nvPr>
                <p:ph idx="1"/>
              </p:nvPr>
            </p:nvSpPr>
            <p:spPr/>
            <p:txBody>
              <a:bodyPr>
                <a:normAutofit fontScale="85000" lnSpcReduction="20000"/>
              </a:bodyPr>
              <a:lstStyle/>
              <a:p>
                <a:r>
                  <a:rPr lang="en-IN" dirty="0"/>
                  <a:t>The shift-reduce conflict could be in </a:t>
                </a:r>
                <a14:m>
                  <m:oMath xmlns:m="http://schemas.openxmlformats.org/officeDocument/2006/math">
                    <m:sSub>
                      <m:sSubPr>
                        <m:ctrlPr>
                          <a:rPr lang="en-IN" b="0" i="1" smtClean="0">
                            <a:latin typeface="Cambria Math" panose="02040503050406030204" pitchFamily="18" charset="0"/>
                          </a:rPr>
                        </m:ctrlPr>
                      </m:sSubPr>
                      <m:e>
                        <m:r>
                          <a:rPr lang="en-IN" b="0" i="1" smtClean="0">
                            <a:latin typeface="Cambria Math" panose="02040503050406030204" pitchFamily="18" charset="0"/>
                          </a:rPr>
                          <m:t>𝐼</m:t>
                        </m:r>
                      </m:e>
                      <m:sub>
                        <m:r>
                          <a:rPr lang="en-IN" b="0" i="1" smtClean="0">
                            <a:latin typeface="Cambria Math" panose="02040503050406030204" pitchFamily="18" charset="0"/>
                          </a:rPr>
                          <m:t>1</m:t>
                        </m:r>
                      </m:sub>
                    </m:sSub>
                  </m:oMath>
                </a14:m>
                <a:r>
                  <a:rPr lang="en-IN" dirty="0"/>
                  <a:t>, </a:t>
                </a:r>
                <a14:m>
                  <m:oMath xmlns:m="http://schemas.openxmlformats.org/officeDocument/2006/math">
                    <m:sSub>
                      <m:sSubPr>
                        <m:ctrlPr>
                          <a:rPr lang="en-IN" b="0" i="1" smtClean="0">
                            <a:latin typeface="Cambria Math" panose="02040503050406030204" pitchFamily="18" charset="0"/>
                          </a:rPr>
                        </m:ctrlPr>
                      </m:sSubPr>
                      <m:e>
                        <m:r>
                          <a:rPr lang="en-IN" b="0" i="1" smtClean="0">
                            <a:latin typeface="Cambria Math" panose="02040503050406030204" pitchFamily="18" charset="0"/>
                          </a:rPr>
                          <m:t>𝐼</m:t>
                        </m:r>
                      </m:e>
                      <m:sub>
                        <m:r>
                          <a:rPr lang="en-IN" b="0" i="1" smtClean="0">
                            <a:latin typeface="Cambria Math" panose="02040503050406030204" pitchFamily="18" charset="0"/>
                          </a:rPr>
                          <m:t>7</m:t>
                        </m:r>
                      </m:sub>
                    </m:sSub>
                  </m:oMath>
                </a14:m>
                <a:r>
                  <a:rPr lang="en-IN" dirty="0"/>
                  <a:t>, or </a:t>
                </a:r>
                <a14:m>
                  <m:oMath xmlns:m="http://schemas.openxmlformats.org/officeDocument/2006/math">
                    <m:sSub>
                      <m:sSubPr>
                        <m:ctrlPr>
                          <a:rPr lang="en-IN" b="0" i="1" smtClean="0">
                            <a:latin typeface="Cambria Math" panose="02040503050406030204" pitchFamily="18" charset="0"/>
                          </a:rPr>
                        </m:ctrlPr>
                      </m:sSubPr>
                      <m:e>
                        <m:r>
                          <a:rPr lang="en-IN" b="0" i="1" smtClean="0">
                            <a:latin typeface="Cambria Math" panose="02040503050406030204" pitchFamily="18" charset="0"/>
                          </a:rPr>
                          <m:t>𝐼</m:t>
                        </m:r>
                      </m:e>
                      <m:sub>
                        <m:r>
                          <a:rPr lang="en-IN" b="0" i="1" smtClean="0">
                            <a:latin typeface="Cambria Math" panose="02040503050406030204" pitchFamily="18" charset="0"/>
                          </a:rPr>
                          <m:t>8</m:t>
                        </m:r>
                      </m:sub>
                    </m:sSub>
                  </m:oMath>
                </a14:m>
                <a:endParaRPr lang="en-IN" dirty="0"/>
              </a:p>
              <a:p>
                <a:endParaRPr lang="en-IN" dirty="0"/>
              </a:p>
              <a:p>
                <a:r>
                  <a:rPr lang="en-IN" dirty="0"/>
                  <a:t>FOLLOW(E’) = {$}, FOLLOW(E) = {$, +, *, )}</a:t>
                </a:r>
              </a:p>
              <a:p>
                <a:endParaRPr lang="en-IN" dirty="0"/>
              </a:p>
              <a:p>
                <a:r>
                  <a:rPr lang="en-IN" dirty="0"/>
                  <a:t>Shift-reduce conflict in </a:t>
                </a:r>
                <a14:m>
                  <m:oMath xmlns:m="http://schemas.openxmlformats.org/officeDocument/2006/math">
                    <m:sSub>
                      <m:sSubPr>
                        <m:ctrlPr>
                          <a:rPr lang="en-IN" b="0" i="1" smtClean="0">
                            <a:latin typeface="Cambria Math" panose="02040503050406030204" pitchFamily="18" charset="0"/>
                          </a:rPr>
                        </m:ctrlPr>
                      </m:sSubPr>
                      <m:e>
                        <m:r>
                          <a:rPr lang="en-IN" b="0" i="1" smtClean="0">
                            <a:latin typeface="Cambria Math" panose="02040503050406030204" pitchFamily="18" charset="0"/>
                          </a:rPr>
                          <m:t>𝐼</m:t>
                        </m:r>
                      </m:e>
                      <m:sub>
                        <m:r>
                          <a:rPr lang="en-IN" b="0" i="1" smtClean="0">
                            <a:latin typeface="Cambria Math" panose="02040503050406030204" pitchFamily="18" charset="0"/>
                          </a:rPr>
                          <m:t>7</m:t>
                        </m:r>
                      </m:sub>
                    </m:sSub>
                  </m:oMath>
                </a14:m>
                <a:endParaRPr lang="en-IN" dirty="0"/>
              </a:p>
              <a:p>
                <a:pPr lvl="1"/>
                <a:r>
                  <a:rPr lang="en-IN" dirty="0"/>
                  <a:t>Shift if the next input symbol is + or *</a:t>
                </a:r>
              </a:p>
              <a:p>
                <a:pPr lvl="1"/>
                <a:r>
                  <a:rPr lang="en-IN" dirty="0"/>
                  <a:t>Reduce if the next input symbol is in {$, +, *, )} and the top of the stack is E + E</a:t>
                </a:r>
              </a:p>
              <a:p>
                <a:pPr lvl="1"/>
                <a:endParaRPr lang="en-IN" dirty="0"/>
              </a:p>
              <a:p>
                <a:r>
                  <a:rPr lang="en-IN" dirty="0"/>
                  <a:t>Resolving the conflict</a:t>
                </a:r>
              </a:p>
              <a:p>
                <a:pPr lvl="1"/>
                <a:r>
                  <a:rPr lang="en-IN" dirty="0"/>
                  <a:t>If * has higher precedence than +</a:t>
                </a:r>
              </a:p>
              <a:p>
                <a:pPr lvl="2"/>
                <a:r>
                  <a:rPr lang="en-IN" dirty="0"/>
                  <a:t>When the next symbol is *, we can shift without ambiguity</a:t>
                </a:r>
              </a:p>
              <a:p>
                <a:pPr lvl="1"/>
                <a:r>
                  <a:rPr lang="en-IN" dirty="0"/>
                  <a:t>If + is left associative</a:t>
                </a:r>
              </a:p>
              <a:p>
                <a:pPr lvl="2"/>
                <a:r>
                  <a:rPr lang="en-IN" dirty="0"/>
                  <a:t>When the next symbol is +, we can reduce without ambiguity</a:t>
                </a:r>
              </a:p>
              <a:p>
                <a:endParaRPr lang="en-IN" dirty="0"/>
              </a:p>
            </p:txBody>
          </p:sp>
        </mc:Choice>
        <mc:Fallback xmlns="">
          <p:sp>
            <p:nvSpPr>
              <p:cNvPr id="3" name="Content Placeholder 2">
                <a:extLst>
                  <a:ext uri="{FF2B5EF4-FFF2-40B4-BE49-F238E27FC236}">
                    <a16:creationId xmlns:a16="http://schemas.microsoft.com/office/drawing/2014/main" id="{E26C9EEC-35CF-501D-EA3F-90FD38BD835D}"/>
                  </a:ext>
                </a:extLst>
              </p:cNvPr>
              <p:cNvSpPr>
                <a:spLocks noGrp="1" noRot="1" noChangeAspect="1" noMove="1" noResize="1" noEditPoints="1" noAdjustHandles="1" noChangeArrowheads="1" noChangeShapeType="1" noTextEdit="1"/>
              </p:cNvSpPr>
              <p:nvPr>
                <p:ph idx="1"/>
              </p:nvPr>
            </p:nvSpPr>
            <p:spPr>
              <a:blipFill>
                <a:blip r:embed="rId3"/>
                <a:stretch>
                  <a:fillRect l="-812" t="-3221"/>
                </a:stretch>
              </a:blipFill>
            </p:spPr>
            <p:txBody>
              <a:bodyPr/>
              <a:lstStyle/>
              <a:p>
                <a:r>
                  <a:rPr lang="en-IN">
                    <a:noFill/>
                  </a:rPr>
                  <a:t> </a:t>
                </a:r>
              </a:p>
            </p:txBody>
          </p:sp>
        </mc:Fallback>
      </mc:AlternateContent>
    </p:spTree>
    <p:extLst>
      <p:ext uri="{BB962C8B-B14F-4D97-AF65-F5344CB8AC3E}">
        <p14:creationId xmlns:p14="http://schemas.microsoft.com/office/powerpoint/2010/main" val="48332219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0A39C2-09B3-F78A-6963-3878188A7EF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B6EACE6-EB6B-70EA-056E-823A523D1904}"/>
              </a:ext>
            </a:extLst>
          </p:cNvPr>
          <p:cNvSpPr>
            <a:spLocks noGrp="1"/>
          </p:cNvSpPr>
          <p:nvPr>
            <p:ph type="title"/>
          </p:nvPr>
        </p:nvSpPr>
        <p:spPr/>
        <p:txBody>
          <a:bodyPr/>
          <a:lstStyle/>
          <a:p>
            <a:r>
              <a:rPr lang="en-IN" dirty="0"/>
              <a:t>Ambiguous grammar</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F309CB97-4CAE-7B1F-E3B0-68583BD07D79}"/>
                  </a:ext>
                </a:extLst>
              </p:cNvPr>
              <p:cNvSpPr>
                <a:spLocks noGrp="1"/>
              </p:cNvSpPr>
              <p:nvPr>
                <p:ph idx="1"/>
              </p:nvPr>
            </p:nvSpPr>
            <p:spPr/>
            <p:txBody>
              <a:bodyPr>
                <a:normAutofit fontScale="85000" lnSpcReduction="20000"/>
              </a:bodyPr>
              <a:lstStyle/>
              <a:p>
                <a:r>
                  <a:rPr lang="en-IN" dirty="0"/>
                  <a:t>The shift-reduce conflict could be in </a:t>
                </a:r>
                <a14:m>
                  <m:oMath xmlns:m="http://schemas.openxmlformats.org/officeDocument/2006/math">
                    <m:sSub>
                      <m:sSubPr>
                        <m:ctrlPr>
                          <a:rPr lang="en-IN" b="0" i="1" smtClean="0">
                            <a:latin typeface="Cambria Math" panose="02040503050406030204" pitchFamily="18" charset="0"/>
                          </a:rPr>
                        </m:ctrlPr>
                      </m:sSubPr>
                      <m:e>
                        <m:r>
                          <a:rPr lang="en-IN" b="0" i="1" smtClean="0">
                            <a:latin typeface="Cambria Math" panose="02040503050406030204" pitchFamily="18" charset="0"/>
                          </a:rPr>
                          <m:t>𝐼</m:t>
                        </m:r>
                      </m:e>
                      <m:sub>
                        <m:r>
                          <a:rPr lang="en-IN" b="0" i="1" smtClean="0">
                            <a:latin typeface="Cambria Math" panose="02040503050406030204" pitchFamily="18" charset="0"/>
                          </a:rPr>
                          <m:t>1</m:t>
                        </m:r>
                      </m:sub>
                    </m:sSub>
                  </m:oMath>
                </a14:m>
                <a:r>
                  <a:rPr lang="en-IN" dirty="0"/>
                  <a:t>, </a:t>
                </a:r>
                <a14:m>
                  <m:oMath xmlns:m="http://schemas.openxmlformats.org/officeDocument/2006/math">
                    <m:sSub>
                      <m:sSubPr>
                        <m:ctrlPr>
                          <a:rPr lang="en-IN" b="0" i="1" smtClean="0">
                            <a:latin typeface="Cambria Math" panose="02040503050406030204" pitchFamily="18" charset="0"/>
                          </a:rPr>
                        </m:ctrlPr>
                      </m:sSubPr>
                      <m:e>
                        <m:r>
                          <a:rPr lang="en-IN" b="0" i="1" smtClean="0">
                            <a:latin typeface="Cambria Math" panose="02040503050406030204" pitchFamily="18" charset="0"/>
                          </a:rPr>
                          <m:t>𝐼</m:t>
                        </m:r>
                      </m:e>
                      <m:sub>
                        <m:r>
                          <a:rPr lang="en-IN" b="0" i="1" smtClean="0">
                            <a:latin typeface="Cambria Math" panose="02040503050406030204" pitchFamily="18" charset="0"/>
                          </a:rPr>
                          <m:t>7</m:t>
                        </m:r>
                      </m:sub>
                    </m:sSub>
                  </m:oMath>
                </a14:m>
                <a:r>
                  <a:rPr lang="en-IN" dirty="0"/>
                  <a:t>, or </a:t>
                </a:r>
                <a14:m>
                  <m:oMath xmlns:m="http://schemas.openxmlformats.org/officeDocument/2006/math">
                    <m:sSub>
                      <m:sSubPr>
                        <m:ctrlPr>
                          <a:rPr lang="en-IN" b="0" i="1" smtClean="0">
                            <a:latin typeface="Cambria Math" panose="02040503050406030204" pitchFamily="18" charset="0"/>
                          </a:rPr>
                        </m:ctrlPr>
                      </m:sSubPr>
                      <m:e>
                        <m:r>
                          <a:rPr lang="en-IN" b="0" i="1" smtClean="0">
                            <a:latin typeface="Cambria Math" panose="02040503050406030204" pitchFamily="18" charset="0"/>
                          </a:rPr>
                          <m:t>𝐼</m:t>
                        </m:r>
                      </m:e>
                      <m:sub>
                        <m:r>
                          <a:rPr lang="en-IN" b="0" i="1" smtClean="0">
                            <a:latin typeface="Cambria Math" panose="02040503050406030204" pitchFamily="18" charset="0"/>
                          </a:rPr>
                          <m:t>8</m:t>
                        </m:r>
                      </m:sub>
                    </m:sSub>
                  </m:oMath>
                </a14:m>
                <a:endParaRPr lang="en-IN" dirty="0"/>
              </a:p>
              <a:p>
                <a:endParaRPr lang="en-IN" dirty="0"/>
              </a:p>
              <a:p>
                <a:r>
                  <a:rPr lang="en-IN" dirty="0"/>
                  <a:t>FOLLOW(E’) = {$}, FOLLOW(E) = {$, +, *, )}</a:t>
                </a:r>
              </a:p>
              <a:p>
                <a:endParaRPr lang="en-IN" dirty="0"/>
              </a:p>
              <a:p>
                <a:r>
                  <a:rPr lang="en-IN" dirty="0"/>
                  <a:t>Shift-reduce conflict in </a:t>
                </a:r>
                <a14:m>
                  <m:oMath xmlns:m="http://schemas.openxmlformats.org/officeDocument/2006/math">
                    <m:sSub>
                      <m:sSubPr>
                        <m:ctrlPr>
                          <a:rPr lang="en-IN" b="0" i="1" smtClean="0">
                            <a:latin typeface="Cambria Math" panose="02040503050406030204" pitchFamily="18" charset="0"/>
                          </a:rPr>
                        </m:ctrlPr>
                      </m:sSubPr>
                      <m:e>
                        <m:r>
                          <a:rPr lang="en-IN" b="0" i="1" smtClean="0">
                            <a:latin typeface="Cambria Math" panose="02040503050406030204" pitchFamily="18" charset="0"/>
                          </a:rPr>
                          <m:t>𝐼</m:t>
                        </m:r>
                      </m:e>
                      <m:sub>
                        <m:r>
                          <a:rPr lang="en-IN" b="0" i="1" smtClean="0">
                            <a:latin typeface="Cambria Math" panose="02040503050406030204" pitchFamily="18" charset="0"/>
                          </a:rPr>
                          <m:t>8</m:t>
                        </m:r>
                      </m:sub>
                    </m:sSub>
                  </m:oMath>
                </a14:m>
                <a:endParaRPr lang="en-IN" dirty="0"/>
              </a:p>
              <a:p>
                <a:pPr lvl="1"/>
                <a:r>
                  <a:rPr lang="en-IN" dirty="0"/>
                  <a:t>Shift if the next input symbol is + or *</a:t>
                </a:r>
              </a:p>
              <a:p>
                <a:pPr lvl="1"/>
                <a:r>
                  <a:rPr lang="en-IN" dirty="0"/>
                  <a:t>Reduce if the next input symbol is in {$, +, *, )} and the top of the stack is E * E</a:t>
                </a:r>
              </a:p>
              <a:p>
                <a:pPr lvl="1"/>
                <a:endParaRPr lang="en-IN" dirty="0"/>
              </a:p>
              <a:p>
                <a:r>
                  <a:rPr lang="en-IN" dirty="0"/>
                  <a:t>Resolving the conflict</a:t>
                </a:r>
              </a:p>
              <a:p>
                <a:pPr lvl="1"/>
                <a:r>
                  <a:rPr lang="en-IN" dirty="0"/>
                  <a:t>If * has higher precedence than +</a:t>
                </a:r>
              </a:p>
              <a:p>
                <a:pPr lvl="2"/>
                <a:r>
                  <a:rPr lang="en-IN" dirty="0"/>
                  <a:t>When the next symbol is +, we can reduce without ambiguity</a:t>
                </a:r>
              </a:p>
              <a:p>
                <a:pPr lvl="1"/>
                <a:r>
                  <a:rPr lang="en-IN" dirty="0"/>
                  <a:t>If * is left associative</a:t>
                </a:r>
              </a:p>
              <a:p>
                <a:pPr lvl="2"/>
                <a:r>
                  <a:rPr lang="en-IN" dirty="0"/>
                  <a:t>When the next symbol is *, we can reduce without ambiguity</a:t>
                </a:r>
              </a:p>
              <a:p>
                <a:endParaRPr lang="en-IN" dirty="0"/>
              </a:p>
            </p:txBody>
          </p:sp>
        </mc:Choice>
        <mc:Fallback xmlns="">
          <p:sp>
            <p:nvSpPr>
              <p:cNvPr id="3" name="Content Placeholder 2">
                <a:extLst>
                  <a:ext uri="{FF2B5EF4-FFF2-40B4-BE49-F238E27FC236}">
                    <a16:creationId xmlns:a16="http://schemas.microsoft.com/office/drawing/2014/main" id="{F309CB97-4CAE-7B1F-E3B0-68583BD07D79}"/>
                  </a:ext>
                </a:extLst>
              </p:cNvPr>
              <p:cNvSpPr>
                <a:spLocks noGrp="1" noRot="1" noChangeAspect="1" noMove="1" noResize="1" noEditPoints="1" noAdjustHandles="1" noChangeArrowheads="1" noChangeShapeType="1" noTextEdit="1"/>
              </p:cNvSpPr>
              <p:nvPr>
                <p:ph idx="1"/>
              </p:nvPr>
            </p:nvSpPr>
            <p:spPr>
              <a:blipFill>
                <a:blip r:embed="rId3"/>
                <a:stretch>
                  <a:fillRect l="-812" t="-3221"/>
                </a:stretch>
              </a:blipFill>
            </p:spPr>
            <p:txBody>
              <a:bodyPr/>
              <a:lstStyle/>
              <a:p>
                <a:r>
                  <a:rPr lang="en-IN">
                    <a:noFill/>
                  </a:rPr>
                  <a:t> </a:t>
                </a:r>
              </a:p>
            </p:txBody>
          </p:sp>
        </mc:Fallback>
      </mc:AlternateContent>
    </p:spTree>
    <p:extLst>
      <p:ext uri="{BB962C8B-B14F-4D97-AF65-F5344CB8AC3E}">
        <p14:creationId xmlns:p14="http://schemas.microsoft.com/office/powerpoint/2010/main" val="16917525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D4955E-93F3-EF8A-734D-2D61DA8FD9E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68B7E1B-D220-E45C-5A70-94FCDA143CD1}"/>
              </a:ext>
            </a:extLst>
          </p:cNvPr>
          <p:cNvSpPr>
            <a:spLocks noGrp="1"/>
          </p:cNvSpPr>
          <p:nvPr>
            <p:ph type="title"/>
          </p:nvPr>
        </p:nvSpPr>
        <p:spPr/>
        <p:txBody>
          <a:bodyPr/>
          <a:lstStyle/>
          <a:p>
            <a:r>
              <a:rPr lang="en-US" dirty="0"/>
              <a:t>LR(0) automaton (DFA)</a:t>
            </a:r>
          </a:p>
        </p:txBody>
      </p:sp>
      <p:sp>
        <p:nvSpPr>
          <p:cNvPr id="3" name="Content Placeholder 2">
            <a:extLst>
              <a:ext uri="{FF2B5EF4-FFF2-40B4-BE49-F238E27FC236}">
                <a16:creationId xmlns:a16="http://schemas.microsoft.com/office/drawing/2014/main" id="{1A288383-6BFD-91DC-98AB-8EAE31D8AB72}"/>
              </a:ext>
            </a:extLst>
          </p:cNvPr>
          <p:cNvSpPr>
            <a:spLocks noGrp="1"/>
          </p:cNvSpPr>
          <p:nvPr>
            <p:ph idx="1"/>
          </p:nvPr>
        </p:nvSpPr>
        <p:spPr/>
        <p:txBody>
          <a:bodyPr>
            <a:normAutofit fontScale="77500" lnSpcReduction="20000"/>
          </a:bodyPr>
          <a:lstStyle/>
          <a:p>
            <a:pPr marL="0" indent="0">
              <a:buNone/>
            </a:pPr>
            <a:r>
              <a:rPr lang="en-US" dirty="0"/>
              <a:t>void DFA(G’) {</a:t>
            </a:r>
          </a:p>
          <a:p>
            <a:pPr marL="0" indent="0">
              <a:buNone/>
            </a:pPr>
            <a:r>
              <a:rPr lang="en-US" dirty="0"/>
              <a:t>    C = {CLOSURE({[S’ -&gt; .S]})};</a:t>
            </a:r>
          </a:p>
          <a:p>
            <a:pPr marL="0" indent="0">
              <a:buNone/>
            </a:pPr>
            <a:r>
              <a:rPr lang="en-US" dirty="0"/>
              <a:t>    </a:t>
            </a:r>
            <a:r>
              <a:rPr lang="en-US" b="1" dirty="0"/>
              <a:t>repeat</a:t>
            </a:r>
          </a:p>
          <a:p>
            <a:pPr marL="0" indent="0">
              <a:buNone/>
            </a:pPr>
            <a:r>
              <a:rPr lang="en-US" dirty="0"/>
              <a:t>        changed = False</a:t>
            </a:r>
          </a:p>
          <a:p>
            <a:pPr marL="0" indent="0">
              <a:buNone/>
            </a:pPr>
            <a:r>
              <a:rPr lang="en-US" dirty="0"/>
              <a:t>        </a:t>
            </a:r>
            <a:r>
              <a:rPr lang="en-US" b="1" dirty="0"/>
              <a:t>for</a:t>
            </a:r>
            <a:r>
              <a:rPr lang="en-US" dirty="0"/>
              <a:t> (each set of items I in C)</a:t>
            </a:r>
          </a:p>
          <a:p>
            <a:pPr marL="0" indent="0">
              <a:buNone/>
            </a:pPr>
            <a:r>
              <a:rPr lang="en-US" dirty="0"/>
              <a:t>             </a:t>
            </a:r>
            <a:r>
              <a:rPr lang="en-US" b="1" dirty="0"/>
              <a:t>for</a:t>
            </a:r>
            <a:r>
              <a:rPr lang="en-US" dirty="0"/>
              <a:t> (each grammar symbol X)</a:t>
            </a:r>
          </a:p>
          <a:p>
            <a:pPr marL="0" indent="0">
              <a:buNone/>
            </a:pPr>
            <a:r>
              <a:rPr lang="en-US" dirty="0"/>
              <a:t>                  </a:t>
            </a:r>
            <a:r>
              <a:rPr lang="en-US" b="1" dirty="0"/>
              <a:t>if</a:t>
            </a:r>
            <a:r>
              <a:rPr lang="en-US" dirty="0"/>
              <a:t> (GOTO(I, X) is not empty and not in C) {</a:t>
            </a:r>
          </a:p>
          <a:p>
            <a:pPr marL="0" indent="0">
              <a:buNone/>
            </a:pPr>
            <a:r>
              <a:rPr lang="en-US" dirty="0"/>
              <a:t>                      add GOTO(I, X) to C;</a:t>
            </a:r>
          </a:p>
          <a:p>
            <a:pPr marL="0" indent="0">
              <a:buNone/>
            </a:pPr>
            <a:r>
              <a:rPr lang="en-US" dirty="0"/>
              <a:t>                      changed = True;</a:t>
            </a:r>
          </a:p>
          <a:p>
            <a:pPr marL="0" indent="0">
              <a:buNone/>
            </a:pPr>
            <a:r>
              <a:rPr lang="en-US" dirty="0"/>
              <a:t>                  }</a:t>
            </a:r>
          </a:p>
          <a:p>
            <a:pPr marL="0" indent="0">
              <a:buNone/>
            </a:pPr>
            <a:r>
              <a:rPr lang="en-US" dirty="0"/>
              <a:t>    </a:t>
            </a:r>
            <a:r>
              <a:rPr lang="en-US" b="1" dirty="0"/>
              <a:t>until</a:t>
            </a:r>
            <a:r>
              <a:rPr lang="en-US" dirty="0"/>
              <a:t> changed != False</a:t>
            </a:r>
          </a:p>
          <a:p>
            <a:pPr marL="0" indent="0">
              <a:buNone/>
            </a:pPr>
            <a:r>
              <a:rPr lang="en-US" dirty="0"/>
              <a:t>}</a:t>
            </a:r>
          </a:p>
        </p:txBody>
      </p:sp>
    </p:spTree>
    <p:extLst>
      <p:ext uri="{BB962C8B-B14F-4D97-AF65-F5344CB8AC3E}">
        <p14:creationId xmlns:p14="http://schemas.microsoft.com/office/powerpoint/2010/main" val="108876142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8A0D22-651F-C743-FE47-74A3E0B1ECFF}"/>
              </a:ext>
            </a:extLst>
          </p:cNvPr>
          <p:cNvSpPr>
            <a:spLocks noGrp="1"/>
          </p:cNvSpPr>
          <p:nvPr>
            <p:ph type="title"/>
          </p:nvPr>
        </p:nvSpPr>
        <p:spPr/>
        <p:txBody>
          <a:bodyPr/>
          <a:lstStyle/>
          <a:p>
            <a:r>
              <a:rPr lang="en-IN" dirty="0"/>
              <a:t>Parser generators</a:t>
            </a:r>
          </a:p>
        </p:txBody>
      </p:sp>
      <p:sp>
        <p:nvSpPr>
          <p:cNvPr id="3" name="Content Placeholder 2">
            <a:extLst>
              <a:ext uri="{FF2B5EF4-FFF2-40B4-BE49-F238E27FC236}">
                <a16:creationId xmlns:a16="http://schemas.microsoft.com/office/drawing/2014/main" id="{E6CCA423-2B90-E4B8-B7D5-EE38F3E05F91}"/>
              </a:ext>
            </a:extLst>
          </p:cNvPr>
          <p:cNvSpPr>
            <a:spLocks noGrp="1"/>
          </p:cNvSpPr>
          <p:nvPr>
            <p:ph idx="1"/>
          </p:nvPr>
        </p:nvSpPr>
        <p:spPr/>
        <p:txBody>
          <a:bodyPr/>
          <a:lstStyle/>
          <a:p>
            <a:r>
              <a:rPr lang="en-US" dirty="0"/>
              <a:t>For ambiguous grammars, modern parser generators allow users to specify the precedence and associativity of grammar constructs to resolve conflicts</a:t>
            </a:r>
            <a:endParaRPr lang="en-IN" dirty="0"/>
          </a:p>
        </p:txBody>
      </p:sp>
    </p:spTree>
    <p:extLst>
      <p:ext uri="{BB962C8B-B14F-4D97-AF65-F5344CB8AC3E}">
        <p14:creationId xmlns:p14="http://schemas.microsoft.com/office/powerpoint/2010/main" val="255277585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B41B5B-0C30-A7EF-B1DD-08FFF71464DA}"/>
              </a:ext>
            </a:extLst>
          </p:cNvPr>
          <p:cNvSpPr>
            <a:spLocks noGrp="1"/>
          </p:cNvSpPr>
          <p:nvPr>
            <p:ph type="title"/>
          </p:nvPr>
        </p:nvSpPr>
        <p:spPr/>
        <p:txBody>
          <a:bodyPr/>
          <a:lstStyle/>
          <a:p>
            <a:r>
              <a:rPr lang="en-IN" dirty="0"/>
              <a:t>LR(1) items</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16C1C9FA-F671-6704-9C36-7F3AC766F936}"/>
                  </a:ext>
                </a:extLst>
              </p:cNvPr>
              <p:cNvSpPr>
                <a:spLocks noGrp="1"/>
              </p:cNvSpPr>
              <p:nvPr>
                <p:ph idx="1"/>
              </p:nvPr>
            </p:nvSpPr>
            <p:spPr/>
            <p:txBody>
              <a:bodyPr>
                <a:normAutofit fontScale="92500" lnSpcReduction="20000"/>
              </a:bodyPr>
              <a:lstStyle/>
              <a:p>
                <a:r>
                  <a:rPr lang="en-IN" dirty="0"/>
                  <a:t>In SLR(1) parsing algorithm, we reduce by </a:t>
                </a:r>
                <a14:m>
                  <m:oMath xmlns:m="http://schemas.openxmlformats.org/officeDocument/2006/math">
                    <m:r>
                      <a:rPr lang="en-IN" b="0" i="1" smtClean="0">
                        <a:latin typeface="Cambria Math" panose="02040503050406030204" pitchFamily="18" charset="0"/>
                      </a:rPr>
                      <m:t>𝐴</m:t>
                    </m:r>
                    <m:r>
                      <a:rPr lang="en-IN" b="0" i="1" smtClean="0">
                        <a:latin typeface="Cambria Math" panose="02040503050406030204" pitchFamily="18" charset="0"/>
                      </a:rPr>
                      <m:t> →</m:t>
                    </m:r>
                    <m:r>
                      <a:rPr lang="en-IN" b="0" i="1" smtClean="0">
                        <a:latin typeface="Cambria Math" panose="02040503050406030204" pitchFamily="18" charset="0"/>
                      </a:rPr>
                      <m:t>𝛼</m:t>
                    </m:r>
                  </m:oMath>
                </a14:m>
                <a:r>
                  <a:rPr lang="en-IN" dirty="0"/>
                  <a:t> if the DFA state contains the item </a:t>
                </a:r>
                <a14:m>
                  <m:oMath xmlns:m="http://schemas.openxmlformats.org/officeDocument/2006/math">
                    <m:r>
                      <a:rPr lang="en-IN" b="0" i="1" smtClean="0">
                        <a:latin typeface="Cambria Math" panose="02040503050406030204" pitchFamily="18" charset="0"/>
                      </a:rPr>
                      <m:t>𝐴</m:t>
                    </m:r>
                    <m:r>
                      <a:rPr lang="en-IN" b="0" i="1" smtClean="0">
                        <a:latin typeface="Cambria Math" panose="02040503050406030204" pitchFamily="18" charset="0"/>
                      </a:rPr>
                      <m:t> →</m:t>
                    </m:r>
                    <m:r>
                      <a:rPr lang="en-IN" b="0" i="1" smtClean="0">
                        <a:latin typeface="Cambria Math" panose="02040503050406030204" pitchFamily="18" charset="0"/>
                      </a:rPr>
                      <m:t>𝛼</m:t>
                    </m:r>
                    <m:r>
                      <a:rPr lang="en-IN" b="0" i="1" smtClean="0">
                        <a:latin typeface="Cambria Math" panose="02040503050406030204" pitchFamily="18" charset="0"/>
                      </a:rPr>
                      <m:t>.</m:t>
                    </m:r>
                  </m:oMath>
                </a14:m>
                <a:r>
                  <a:rPr lang="en-IN" dirty="0"/>
                  <a:t> and the next symbol, say </a:t>
                </a:r>
                <a14:m>
                  <m:oMath xmlns:m="http://schemas.openxmlformats.org/officeDocument/2006/math">
                    <m:r>
                      <a:rPr lang="en-IN" b="0" i="1" smtClean="0">
                        <a:latin typeface="Cambria Math" panose="02040503050406030204" pitchFamily="18" charset="0"/>
                      </a:rPr>
                      <m:t>𝑎</m:t>
                    </m:r>
                  </m:oMath>
                </a14:m>
                <a:r>
                  <a:rPr lang="en-IN" dirty="0"/>
                  <a:t>, belongs to </a:t>
                </a:r>
                <a14:m>
                  <m:oMath xmlns:m="http://schemas.openxmlformats.org/officeDocument/2006/math">
                    <m:r>
                      <a:rPr lang="en-IN" b="0" i="1" smtClean="0">
                        <a:latin typeface="Cambria Math" panose="02040503050406030204" pitchFamily="18" charset="0"/>
                      </a:rPr>
                      <m:t>𝑓𝑜𝑙𝑙𝑜𝑤</m:t>
                    </m:r>
                    <m:r>
                      <a:rPr lang="en-IN" b="0" i="1" smtClean="0">
                        <a:latin typeface="Cambria Math" panose="02040503050406030204" pitchFamily="18" charset="0"/>
                      </a:rPr>
                      <m:t>(</m:t>
                    </m:r>
                    <m:r>
                      <a:rPr lang="en-IN" b="0" i="1" smtClean="0">
                        <a:latin typeface="Cambria Math" panose="02040503050406030204" pitchFamily="18" charset="0"/>
                      </a:rPr>
                      <m:t>𝐴</m:t>
                    </m:r>
                    <m:r>
                      <a:rPr lang="en-IN" b="0" i="1" smtClean="0">
                        <a:latin typeface="Cambria Math" panose="02040503050406030204" pitchFamily="18" charset="0"/>
                      </a:rPr>
                      <m:t>)</m:t>
                    </m:r>
                  </m:oMath>
                </a14:m>
                <a:r>
                  <a:rPr lang="en-IN" dirty="0"/>
                  <a:t>. Suppose the top of the stack contains </a:t>
                </a:r>
                <a14:m>
                  <m:oMath xmlns:m="http://schemas.openxmlformats.org/officeDocument/2006/math">
                    <m:r>
                      <a:rPr lang="en-IN" b="0" i="1" smtClean="0">
                        <a:latin typeface="Cambria Math" panose="02040503050406030204" pitchFamily="18" charset="0"/>
                      </a:rPr>
                      <m:t>𝛽</m:t>
                    </m:r>
                    <m:r>
                      <a:rPr lang="en-IN" b="0" i="1" smtClean="0">
                        <a:latin typeface="Cambria Math" panose="02040503050406030204" pitchFamily="18" charset="0"/>
                      </a:rPr>
                      <m:t>𝐴</m:t>
                    </m:r>
                  </m:oMath>
                </a14:m>
                <a:r>
                  <a:rPr lang="en-IN" dirty="0"/>
                  <a:t> at this point. However, even if </a:t>
                </a:r>
                <a14:m>
                  <m:oMath xmlns:m="http://schemas.openxmlformats.org/officeDocument/2006/math">
                    <m:r>
                      <a:rPr lang="en-IN" b="0" i="1" smtClean="0">
                        <a:latin typeface="Cambria Math" panose="02040503050406030204" pitchFamily="18" charset="0"/>
                      </a:rPr>
                      <m:t>𝑎</m:t>
                    </m:r>
                    <m:r>
                      <a:rPr lang="en-IN" b="0" i="1" smtClean="0">
                        <a:latin typeface="Cambria Math" panose="02040503050406030204" pitchFamily="18" charset="0"/>
                      </a:rPr>
                      <m:t>∈</m:t>
                    </m:r>
                    <m:r>
                      <a:rPr lang="en-IN" b="0" i="1" smtClean="0">
                        <a:latin typeface="Cambria Math" panose="02040503050406030204" pitchFamily="18" charset="0"/>
                      </a:rPr>
                      <m:t>𝑓𝑜𝑙𝑙𝑜𝑤</m:t>
                    </m:r>
                    <m:r>
                      <a:rPr lang="en-IN" b="0" i="1" smtClean="0">
                        <a:latin typeface="Cambria Math" panose="02040503050406030204" pitchFamily="18" charset="0"/>
                      </a:rPr>
                      <m:t>(</m:t>
                    </m:r>
                    <m:r>
                      <a:rPr lang="en-IN" b="0" i="1" smtClean="0">
                        <a:latin typeface="Cambria Math" panose="02040503050406030204" pitchFamily="18" charset="0"/>
                      </a:rPr>
                      <m:t>𝐴</m:t>
                    </m:r>
                    <m:r>
                      <a:rPr lang="en-IN" b="0" i="1" smtClean="0">
                        <a:latin typeface="Cambria Math" panose="02040503050406030204" pitchFamily="18" charset="0"/>
                      </a:rPr>
                      <m:t>)</m:t>
                    </m:r>
                  </m:oMath>
                </a14:m>
                <a:r>
                  <a:rPr lang="en-IN" dirty="0"/>
                  <a:t>, it’s possible that </a:t>
                </a:r>
                <a14:m>
                  <m:oMath xmlns:m="http://schemas.openxmlformats.org/officeDocument/2006/math">
                    <m:r>
                      <a:rPr lang="en-IN" b="0" i="1" dirty="0" smtClean="0">
                        <a:latin typeface="Cambria Math" panose="02040503050406030204" pitchFamily="18" charset="0"/>
                      </a:rPr>
                      <m:t>𝑎</m:t>
                    </m:r>
                  </m:oMath>
                </a14:m>
                <a:r>
                  <a:rPr lang="en-IN" dirty="0"/>
                  <a:t> never actually follows </a:t>
                </a:r>
                <a14:m>
                  <m:oMath xmlns:m="http://schemas.openxmlformats.org/officeDocument/2006/math">
                    <m:r>
                      <a:rPr lang="en-IN" b="0" i="1" smtClean="0">
                        <a:latin typeface="Cambria Math" panose="02040503050406030204" pitchFamily="18" charset="0"/>
                      </a:rPr>
                      <m:t>𝛽</m:t>
                    </m:r>
                    <m:r>
                      <a:rPr lang="en-IN" b="0" i="1" smtClean="0">
                        <a:latin typeface="Cambria Math" panose="02040503050406030204" pitchFamily="18" charset="0"/>
                      </a:rPr>
                      <m:t>𝐴</m:t>
                    </m:r>
                  </m:oMath>
                </a14:m>
                <a:r>
                  <a:rPr lang="en-IN" dirty="0"/>
                  <a:t> in the rightmost-derivation. </a:t>
                </a:r>
              </a:p>
              <a:p>
                <a:endParaRPr lang="en-IN" dirty="0"/>
              </a:p>
              <a:p>
                <a:r>
                  <a:rPr lang="en-IN" dirty="0"/>
                  <a:t>Since SLR(1) parser doesn’t account for the above fact, it may lead to unnecessary shift-reduce conflicts if the there also a shift action on </a:t>
                </a:r>
                <a14:m>
                  <m:oMath xmlns:m="http://schemas.openxmlformats.org/officeDocument/2006/math">
                    <m:r>
                      <a:rPr lang="en-IN" b="0" i="1" smtClean="0">
                        <a:latin typeface="Cambria Math" panose="02040503050406030204" pitchFamily="18" charset="0"/>
                      </a:rPr>
                      <m:t>𝑎</m:t>
                    </m:r>
                  </m:oMath>
                </a14:m>
                <a:r>
                  <a:rPr lang="en-IN" dirty="0"/>
                  <a:t>. </a:t>
                </a:r>
              </a:p>
              <a:p>
                <a:endParaRPr lang="en-IN" dirty="0"/>
              </a:p>
              <a:p>
                <a:r>
                  <a:rPr lang="en-IN" dirty="0"/>
                  <a:t>The LR(1) parser addresses this issue by incorporating lookahead symbols. An LR(1) item consists of an LR(0) item along with a lookahead symbol, written as [</a:t>
                </a:r>
                <a14:m>
                  <m:oMath xmlns:m="http://schemas.openxmlformats.org/officeDocument/2006/math">
                    <m:r>
                      <a:rPr lang="en-IN" b="0" i="1" smtClean="0">
                        <a:latin typeface="Cambria Math" panose="02040503050406030204" pitchFamily="18" charset="0"/>
                      </a:rPr>
                      <m:t>𝐴</m:t>
                    </m:r>
                    <m:r>
                      <a:rPr lang="en-IN" b="0" i="1" smtClean="0">
                        <a:latin typeface="Cambria Math" panose="02040503050406030204" pitchFamily="18" charset="0"/>
                      </a:rPr>
                      <m:t>→</m:t>
                    </m:r>
                    <m:r>
                      <a:rPr lang="en-IN" b="0" i="1" smtClean="0">
                        <a:latin typeface="Cambria Math" panose="02040503050406030204" pitchFamily="18" charset="0"/>
                      </a:rPr>
                      <m:t>𝛼</m:t>
                    </m:r>
                    <m:r>
                      <a:rPr lang="en-IN" b="0" i="1" smtClean="0">
                        <a:latin typeface="Cambria Math" panose="02040503050406030204" pitchFamily="18" charset="0"/>
                      </a:rPr>
                      <m:t>., </m:t>
                    </m:r>
                    <m:r>
                      <a:rPr lang="en-IN" b="0" i="1" smtClean="0">
                        <a:latin typeface="Cambria Math" panose="02040503050406030204" pitchFamily="18" charset="0"/>
                      </a:rPr>
                      <m:t>𝑏</m:t>
                    </m:r>
                  </m:oMath>
                </a14:m>
                <a:r>
                  <a:rPr lang="en-IN" dirty="0"/>
                  <a:t>]. It means that we can reduce by </a:t>
                </a:r>
                <a14:m>
                  <m:oMath xmlns:m="http://schemas.openxmlformats.org/officeDocument/2006/math">
                    <m:r>
                      <a:rPr lang="en-IN" b="0" i="1" smtClean="0">
                        <a:latin typeface="Cambria Math" panose="02040503050406030204" pitchFamily="18" charset="0"/>
                      </a:rPr>
                      <m:t>𝐴</m:t>
                    </m:r>
                    <m:r>
                      <a:rPr lang="en-IN" b="0" i="1" smtClean="0">
                        <a:latin typeface="Cambria Math" panose="02040503050406030204" pitchFamily="18" charset="0"/>
                      </a:rPr>
                      <m:t>→</m:t>
                    </m:r>
                    <m:r>
                      <a:rPr lang="en-IN" b="0" i="1" smtClean="0">
                        <a:latin typeface="Cambria Math" panose="02040503050406030204" pitchFamily="18" charset="0"/>
                      </a:rPr>
                      <m:t>𝛼</m:t>
                    </m:r>
                  </m:oMath>
                </a14:m>
                <a:r>
                  <a:rPr lang="en-IN" dirty="0"/>
                  <a:t> only if the next symbol is </a:t>
                </a:r>
                <a14:m>
                  <m:oMath xmlns:m="http://schemas.openxmlformats.org/officeDocument/2006/math">
                    <m:r>
                      <a:rPr lang="en-IN" b="0" i="1" smtClean="0">
                        <a:latin typeface="Cambria Math" panose="02040503050406030204" pitchFamily="18" charset="0"/>
                      </a:rPr>
                      <m:t>𝑏</m:t>
                    </m:r>
                  </m:oMath>
                </a14:m>
                <a:r>
                  <a:rPr lang="en-IN" dirty="0"/>
                  <a:t>.</a:t>
                </a:r>
              </a:p>
            </p:txBody>
          </p:sp>
        </mc:Choice>
        <mc:Fallback xmlns="">
          <p:sp>
            <p:nvSpPr>
              <p:cNvPr id="3" name="Content Placeholder 2">
                <a:extLst>
                  <a:ext uri="{FF2B5EF4-FFF2-40B4-BE49-F238E27FC236}">
                    <a16:creationId xmlns:a16="http://schemas.microsoft.com/office/drawing/2014/main" id="{16C1C9FA-F671-6704-9C36-7F3AC766F936}"/>
                  </a:ext>
                </a:extLst>
              </p:cNvPr>
              <p:cNvSpPr>
                <a:spLocks noGrp="1" noRot="1" noChangeAspect="1" noMove="1" noResize="1" noEditPoints="1" noAdjustHandles="1" noChangeArrowheads="1" noChangeShapeType="1" noTextEdit="1"/>
              </p:cNvSpPr>
              <p:nvPr>
                <p:ph idx="1"/>
              </p:nvPr>
            </p:nvSpPr>
            <p:spPr>
              <a:blipFill>
                <a:blip r:embed="rId3"/>
                <a:stretch>
                  <a:fillRect l="-928" t="-3501" b="-700"/>
                </a:stretch>
              </a:blipFill>
            </p:spPr>
            <p:txBody>
              <a:bodyPr/>
              <a:lstStyle/>
              <a:p>
                <a:r>
                  <a:rPr lang="en-IN">
                    <a:noFill/>
                  </a:rPr>
                  <a:t> </a:t>
                </a:r>
              </a:p>
            </p:txBody>
          </p:sp>
        </mc:Fallback>
      </mc:AlternateContent>
    </p:spTree>
    <p:extLst>
      <p:ext uri="{BB962C8B-B14F-4D97-AF65-F5344CB8AC3E}">
        <p14:creationId xmlns:p14="http://schemas.microsoft.com/office/powerpoint/2010/main" val="68571988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9A6A61-C6D7-4F4F-8208-6D52EEF46D14}"/>
              </a:ext>
            </a:extLst>
          </p:cNvPr>
          <p:cNvSpPr>
            <a:spLocks noGrp="1"/>
          </p:cNvSpPr>
          <p:nvPr>
            <p:ph type="title"/>
          </p:nvPr>
        </p:nvSpPr>
        <p:spPr/>
        <p:txBody>
          <a:bodyPr/>
          <a:lstStyle/>
          <a:p>
            <a:r>
              <a:rPr lang="en-US" dirty="0"/>
              <a:t>A hierarchy of grammar classes</a:t>
            </a:r>
          </a:p>
        </p:txBody>
      </p:sp>
      <p:sp>
        <p:nvSpPr>
          <p:cNvPr id="3" name="Content Placeholder 2">
            <a:extLst>
              <a:ext uri="{FF2B5EF4-FFF2-40B4-BE49-F238E27FC236}">
                <a16:creationId xmlns:a16="http://schemas.microsoft.com/office/drawing/2014/main" id="{3B0C1E3A-0EC3-45F6-BBBA-7EC907294D66}"/>
              </a:ext>
            </a:extLst>
          </p:cNvPr>
          <p:cNvSpPr>
            <a:spLocks noGrp="1"/>
          </p:cNvSpPr>
          <p:nvPr>
            <p:ph idx="1"/>
          </p:nvPr>
        </p:nvSpPr>
        <p:spPr>
          <a:xfrm>
            <a:off x="838200" y="1825625"/>
            <a:ext cx="10515600" cy="4313918"/>
          </a:xfrm>
        </p:spPr>
        <p:txBody>
          <a:bodyPr/>
          <a:lstStyle/>
          <a:p>
            <a:pPr marL="0" indent="0">
              <a:buNone/>
            </a:pPr>
            <a:endParaRPr lang="en-US" dirty="0"/>
          </a:p>
        </p:txBody>
      </p:sp>
      <p:sp>
        <p:nvSpPr>
          <p:cNvPr id="4" name="Oval 3">
            <a:extLst>
              <a:ext uri="{FF2B5EF4-FFF2-40B4-BE49-F238E27FC236}">
                <a16:creationId xmlns:a16="http://schemas.microsoft.com/office/drawing/2014/main" id="{AC4A1D1B-5DB7-4AF6-B738-465ADFF423EA}"/>
              </a:ext>
            </a:extLst>
          </p:cNvPr>
          <p:cNvSpPr/>
          <p:nvPr/>
        </p:nvSpPr>
        <p:spPr>
          <a:xfrm>
            <a:off x="3831765" y="3810000"/>
            <a:ext cx="772891" cy="434647"/>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a:extLst>
              <a:ext uri="{FF2B5EF4-FFF2-40B4-BE49-F238E27FC236}">
                <a16:creationId xmlns:a16="http://schemas.microsoft.com/office/drawing/2014/main" id="{E7F2BC21-01DF-436C-81EE-0FF329388C18}"/>
              </a:ext>
            </a:extLst>
          </p:cNvPr>
          <p:cNvSpPr/>
          <p:nvPr/>
        </p:nvSpPr>
        <p:spPr>
          <a:xfrm>
            <a:off x="3581402" y="3690258"/>
            <a:ext cx="1948542" cy="707571"/>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a:extLst>
              <a:ext uri="{FF2B5EF4-FFF2-40B4-BE49-F238E27FC236}">
                <a16:creationId xmlns:a16="http://schemas.microsoft.com/office/drawing/2014/main" id="{25B1532F-1082-4589-BFBA-17DFE339EE82}"/>
              </a:ext>
            </a:extLst>
          </p:cNvPr>
          <p:cNvSpPr/>
          <p:nvPr/>
        </p:nvSpPr>
        <p:spPr>
          <a:xfrm>
            <a:off x="3472543" y="3222170"/>
            <a:ext cx="2438398" cy="1306287"/>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718191F9-82EB-44EE-95C9-E49DB4A84CC6}"/>
              </a:ext>
            </a:extLst>
          </p:cNvPr>
          <p:cNvSpPr/>
          <p:nvPr/>
        </p:nvSpPr>
        <p:spPr>
          <a:xfrm>
            <a:off x="3298370" y="2916593"/>
            <a:ext cx="3200401" cy="172072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708982A0-E2FA-4535-B9C9-C9588E503B28}"/>
              </a:ext>
            </a:extLst>
          </p:cNvPr>
          <p:cNvSpPr/>
          <p:nvPr/>
        </p:nvSpPr>
        <p:spPr>
          <a:xfrm>
            <a:off x="3135085" y="2438399"/>
            <a:ext cx="3559630" cy="2612571"/>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6E06BAC6-B425-4823-BD0B-7F76B33D2E75}"/>
              </a:ext>
            </a:extLst>
          </p:cNvPr>
          <p:cNvSpPr/>
          <p:nvPr/>
        </p:nvSpPr>
        <p:spPr>
          <a:xfrm>
            <a:off x="3069771" y="1915886"/>
            <a:ext cx="3962400" cy="378822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9CE1FBD6-323D-4548-951E-74CE1DE4FB20}"/>
              </a:ext>
            </a:extLst>
          </p:cNvPr>
          <p:cNvSpPr txBox="1"/>
          <p:nvPr/>
        </p:nvSpPr>
        <p:spPr>
          <a:xfrm>
            <a:off x="3973285" y="3875315"/>
            <a:ext cx="805543" cy="369332"/>
          </a:xfrm>
          <a:prstGeom prst="rect">
            <a:avLst/>
          </a:prstGeom>
          <a:noFill/>
        </p:spPr>
        <p:txBody>
          <a:bodyPr wrap="square" rtlCol="0">
            <a:spAutoFit/>
          </a:bodyPr>
          <a:lstStyle/>
          <a:p>
            <a:r>
              <a:rPr lang="en-US" b="1" dirty="0"/>
              <a:t>LL(0)</a:t>
            </a:r>
          </a:p>
        </p:txBody>
      </p:sp>
      <p:sp>
        <p:nvSpPr>
          <p:cNvPr id="12" name="TextBox 11">
            <a:extLst>
              <a:ext uri="{FF2B5EF4-FFF2-40B4-BE49-F238E27FC236}">
                <a16:creationId xmlns:a16="http://schemas.microsoft.com/office/drawing/2014/main" id="{A6720BC1-39D5-4D76-9051-A98A163C1CBA}"/>
              </a:ext>
            </a:extLst>
          </p:cNvPr>
          <p:cNvSpPr txBox="1"/>
          <p:nvPr/>
        </p:nvSpPr>
        <p:spPr>
          <a:xfrm>
            <a:off x="4865916" y="3864429"/>
            <a:ext cx="772886" cy="369334"/>
          </a:xfrm>
          <a:prstGeom prst="rect">
            <a:avLst/>
          </a:prstGeom>
          <a:noFill/>
        </p:spPr>
        <p:txBody>
          <a:bodyPr wrap="square" rtlCol="0">
            <a:spAutoFit/>
          </a:bodyPr>
          <a:lstStyle/>
          <a:p>
            <a:r>
              <a:rPr lang="en-US" b="1" dirty="0"/>
              <a:t>LR(0)</a:t>
            </a:r>
          </a:p>
        </p:txBody>
      </p:sp>
      <p:sp>
        <p:nvSpPr>
          <p:cNvPr id="13" name="TextBox 12">
            <a:extLst>
              <a:ext uri="{FF2B5EF4-FFF2-40B4-BE49-F238E27FC236}">
                <a16:creationId xmlns:a16="http://schemas.microsoft.com/office/drawing/2014/main" id="{A13479A6-2208-4440-9BE4-901C73FE8163}"/>
              </a:ext>
            </a:extLst>
          </p:cNvPr>
          <p:cNvSpPr txBox="1"/>
          <p:nvPr/>
        </p:nvSpPr>
        <p:spPr>
          <a:xfrm>
            <a:off x="4898572" y="3341916"/>
            <a:ext cx="805543" cy="369332"/>
          </a:xfrm>
          <a:prstGeom prst="rect">
            <a:avLst/>
          </a:prstGeom>
          <a:noFill/>
        </p:spPr>
        <p:txBody>
          <a:bodyPr wrap="square" rtlCol="0">
            <a:spAutoFit/>
          </a:bodyPr>
          <a:lstStyle/>
          <a:p>
            <a:r>
              <a:rPr lang="en-US" b="1" dirty="0"/>
              <a:t>SLR</a:t>
            </a:r>
          </a:p>
        </p:txBody>
      </p:sp>
      <p:sp>
        <p:nvSpPr>
          <p:cNvPr id="14" name="TextBox 13">
            <a:extLst>
              <a:ext uri="{FF2B5EF4-FFF2-40B4-BE49-F238E27FC236}">
                <a16:creationId xmlns:a16="http://schemas.microsoft.com/office/drawing/2014/main" id="{7466982D-8DAF-4248-9ECD-29DB5AEB6AE4}"/>
              </a:ext>
            </a:extLst>
          </p:cNvPr>
          <p:cNvSpPr txBox="1"/>
          <p:nvPr/>
        </p:nvSpPr>
        <p:spPr>
          <a:xfrm>
            <a:off x="4702628" y="2950031"/>
            <a:ext cx="1077684" cy="369332"/>
          </a:xfrm>
          <a:prstGeom prst="rect">
            <a:avLst/>
          </a:prstGeom>
          <a:noFill/>
        </p:spPr>
        <p:txBody>
          <a:bodyPr wrap="square" rtlCol="0">
            <a:spAutoFit/>
          </a:bodyPr>
          <a:lstStyle/>
          <a:p>
            <a:r>
              <a:rPr lang="en-US" b="1" dirty="0"/>
              <a:t>LALR(1)</a:t>
            </a:r>
          </a:p>
        </p:txBody>
      </p:sp>
      <p:sp>
        <p:nvSpPr>
          <p:cNvPr id="15" name="TextBox 14">
            <a:extLst>
              <a:ext uri="{FF2B5EF4-FFF2-40B4-BE49-F238E27FC236}">
                <a16:creationId xmlns:a16="http://schemas.microsoft.com/office/drawing/2014/main" id="{45694D5B-31FE-4E47-BA85-A60C8088CF5C}"/>
              </a:ext>
            </a:extLst>
          </p:cNvPr>
          <p:cNvSpPr txBox="1"/>
          <p:nvPr/>
        </p:nvSpPr>
        <p:spPr>
          <a:xfrm>
            <a:off x="4844142" y="2547260"/>
            <a:ext cx="1077684" cy="369332"/>
          </a:xfrm>
          <a:prstGeom prst="rect">
            <a:avLst/>
          </a:prstGeom>
          <a:noFill/>
        </p:spPr>
        <p:txBody>
          <a:bodyPr wrap="square" rtlCol="0">
            <a:spAutoFit/>
          </a:bodyPr>
          <a:lstStyle/>
          <a:p>
            <a:r>
              <a:rPr lang="en-US" b="1" dirty="0"/>
              <a:t>LR(1)</a:t>
            </a:r>
          </a:p>
        </p:txBody>
      </p:sp>
      <p:sp>
        <p:nvSpPr>
          <p:cNvPr id="16" name="TextBox 15">
            <a:extLst>
              <a:ext uri="{FF2B5EF4-FFF2-40B4-BE49-F238E27FC236}">
                <a16:creationId xmlns:a16="http://schemas.microsoft.com/office/drawing/2014/main" id="{52221055-E6AC-4B06-847E-94FC89A9CB6D}"/>
              </a:ext>
            </a:extLst>
          </p:cNvPr>
          <p:cNvSpPr txBox="1"/>
          <p:nvPr/>
        </p:nvSpPr>
        <p:spPr>
          <a:xfrm>
            <a:off x="4833257" y="2013861"/>
            <a:ext cx="1077684" cy="369332"/>
          </a:xfrm>
          <a:prstGeom prst="rect">
            <a:avLst/>
          </a:prstGeom>
          <a:noFill/>
        </p:spPr>
        <p:txBody>
          <a:bodyPr wrap="square" rtlCol="0">
            <a:spAutoFit/>
          </a:bodyPr>
          <a:lstStyle/>
          <a:p>
            <a:r>
              <a:rPr lang="en-US" b="1" dirty="0"/>
              <a:t>LR(k)</a:t>
            </a:r>
          </a:p>
        </p:txBody>
      </p:sp>
      <p:sp>
        <p:nvSpPr>
          <p:cNvPr id="17" name="TextBox 16">
            <a:extLst>
              <a:ext uri="{FF2B5EF4-FFF2-40B4-BE49-F238E27FC236}">
                <a16:creationId xmlns:a16="http://schemas.microsoft.com/office/drawing/2014/main" id="{89FEDFDD-02D5-402F-ABB0-056CD428776F}"/>
              </a:ext>
            </a:extLst>
          </p:cNvPr>
          <p:cNvSpPr txBox="1"/>
          <p:nvPr/>
        </p:nvSpPr>
        <p:spPr>
          <a:xfrm>
            <a:off x="3918857" y="2634347"/>
            <a:ext cx="1077684" cy="369332"/>
          </a:xfrm>
          <a:prstGeom prst="rect">
            <a:avLst/>
          </a:prstGeom>
          <a:noFill/>
        </p:spPr>
        <p:txBody>
          <a:bodyPr wrap="square" rtlCol="0">
            <a:spAutoFit/>
          </a:bodyPr>
          <a:lstStyle/>
          <a:p>
            <a:r>
              <a:rPr lang="en-US" b="1" dirty="0"/>
              <a:t>LL(1)</a:t>
            </a:r>
          </a:p>
        </p:txBody>
      </p:sp>
      <p:sp>
        <p:nvSpPr>
          <p:cNvPr id="18" name="TextBox 17">
            <a:extLst>
              <a:ext uri="{FF2B5EF4-FFF2-40B4-BE49-F238E27FC236}">
                <a16:creationId xmlns:a16="http://schemas.microsoft.com/office/drawing/2014/main" id="{757569D9-E0E7-424A-BBC4-BCA0B52B6DB7}"/>
              </a:ext>
            </a:extLst>
          </p:cNvPr>
          <p:cNvSpPr txBox="1"/>
          <p:nvPr/>
        </p:nvSpPr>
        <p:spPr>
          <a:xfrm>
            <a:off x="3940624" y="2177150"/>
            <a:ext cx="1077684" cy="369332"/>
          </a:xfrm>
          <a:prstGeom prst="rect">
            <a:avLst/>
          </a:prstGeom>
          <a:noFill/>
        </p:spPr>
        <p:txBody>
          <a:bodyPr wrap="square" rtlCol="0">
            <a:spAutoFit/>
          </a:bodyPr>
          <a:lstStyle/>
          <a:p>
            <a:r>
              <a:rPr lang="en-US" b="1" dirty="0"/>
              <a:t>LL(k)</a:t>
            </a:r>
          </a:p>
        </p:txBody>
      </p:sp>
      <p:sp>
        <p:nvSpPr>
          <p:cNvPr id="20" name="Oval 19">
            <a:extLst>
              <a:ext uri="{FF2B5EF4-FFF2-40B4-BE49-F238E27FC236}">
                <a16:creationId xmlns:a16="http://schemas.microsoft.com/office/drawing/2014/main" id="{AF940D21-18D8-44DA-A6DC-E748163C3EA3}"/>
              </a:ext>
            </a:extLst>
          </p:cNvPr>
          <p:cNvSpPr/>
          <p:nvPr/>
        </p:nvSpPr>
        <p:spPr>
          <a:xfrm>
            <a:off x="3809997" y="2593199"/>
            <a:ext cx="827315" cy="222917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a:extLst>
              <a:ext uri="{FF2B5EF4-FFF2-40B4-BE49-F238E27FC236}">
                <a16:creationId xmlns:a16="http://schemas.microsoft.com/office/drawing/2014/main" id="{D44EFFF5-EAED-453A-9A76-FB0E765919EE}"/>
              </a:ext>
            </a:extLst>
          </p:cNvPr>
          <p:cNvSpPr/>
          <p:nvPr/>
        </p:nvSpPr>
        <p:spPr>
          <a:xfrm>
            <a:off x="3592285" y="2144483"/>
            <a:ext cx="1284517" cy="3222171"/>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C1C096A1-7955-45DC-A483-E1742FB6BF73}"/>
              </a:ext>
            </a:extLst>
          </p:cNvPr>
          <p:cNvSpPr/>
          <p:nvPr/>
        </p:nvSpPr>
        <p:spPr>
          <a:xfrm>
            <a:off x="2759527" y="1872345"/>
            <a:ext cx="7407730" cy="415834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5" name="Straight Connector 24">
            <a:extLst>
              <a:ext uri="{FF2B5EF4-FFF2-40B4-BE49-F238E27FC236}">
                <a16:creationId xmlns:a16="http://schemas.microsoft.com/office/drawing/2014/main" id="{5FFA6E07-A91F-46DC-A09F-FCC6BF1B81CF}"/>
              </a:ext>
            </a:extLst>
          </p:cNvPr>
          <p:cNvCxnSpPr/>
          <p:nvPr/>
        </p:nvCxnSpPr>
        <p:spPr>
          <a:xfrm>
            <a:off x="8218714" y="1894114"/>
            <a:ext cx="0" cy="4125685"/>
          </a:xfrm>
          <a:prstGeom prst="line">
            <a:avLst/>
          </a:prstGeom>
        </p:spPr>
        <p:style>
          <a:lnRef idx="1">
            <a:schemeClr val="accent1"/>
          </a:lnRef>
          <a:fillRef idx="0">
            <a:schemeClr val="accent1"/>
          </a:fillRef>
          <a:effectRef idx="0">
            <a:schemeClr val="accent1"/>
          </a:effectRef>
          <a:fontRef idx="minor">
            <a:schemeClr val="tx1"/>
          </a:fontRef>
        </p:style>
      </p:cxnSp>
      <p:sp>
        <p:nvSpPr>
          <p:cNvPr id="26" name="TextBox 25">
            <a:extLst>
              <a:ext uri="{FF2B5EF4-FFF2-40B4-BE49-F238E27FC236}">
                <a16:creationId xmlns:a16="http://schemas.microsoft.com/office/drawing/2014/main" id="{EDEE692E-9430-4E99-8EA5-E2812A74097E}"/>
              </a:ext>
            </a:extLst>
          </p:cNvPr>
          <p:cNvSpPr txBox="1"/>
          <p:nvPr/>
        </p:nvSpPr>
        <p:spPr>
          <a:xfrm>
            <a:off x="8654144" y="3395568"/>
            <a:ext cx="2481942" cy="646331"/>
          </a:xfrm>
          <a:prstGeom prst="rect">
            <a:avLst/>
          </a:prstGeom>
          <a:noFill/>
        </p:spPr>
        <p:txBody>
          <a:bodyPr wrap="square" rtlCol="0">
            <a:spAutoFit/>
          </a:bodyPr>
          <a:lstStyle/>
          <a:p>
            <a:r>
              <a:rPr lang="en-US" dirty="0"/>
              <a:t>Ambiguous</a:t>
            </a:r>
          </a:p>
          <a:p>
            <a:r>
              <a:rPr lang="en-US" dirty="0"/>
              <a:t>Grammars</a:t>
            </a:r>
          </a:p>
        </p:txBody>
      </p:sp>
      <p:sp>
        <p:nvSpPr>
          <p:cNvPr id="27" name="TextBox 26">
            <a:extLst>
              <a:ext uri="{FF2B5EF4-FFF2-40B4-BE49-F238E27FC236}">
                <a16:creationId xmlns:a16="http://schemas.microsoft.com/office/drawing/2014/main" id="{E83B5219-4096-45C8-A238-CADB0116E62D}"/>
              </a:ext>
            </a:extLst>
          </p:cNvPr>
          <p:cNvSpPr txBox="1"/>
          <p:nvPr/>
        </p:nvSpPr>
        <p:spPr>
          <a:xfrm>
            <a:off x="6760031" y="5104626"/>
            <a:ext cx="2481942" cy="646331"/>
          </a:xfrm>
          <a:prstGeom prst="rect">
            <a:avLst/>
          </a:prstGeom>
          <a:noFill/>
        </p:spPr>
        <p:txBody>
          <a:bodyPr wrap="square" rtlCol="0">
            <a:spAutoFit/>
          </a:bodyPr>
          <a:lstStyle/>
          <a:p>
            <a:r>
              <a:rPr lang="en-US" dirty="0"/>
              <a:t>Unambiguous</a:t>
            </a:r>
          </a:p>
          <a:p>
            <a:r>
              <a:rPr lang="en-US" dirty="0"/>
              <a:t>Grammars</a:t>
            </a:r>
          </a:p>
        </p:txBody>
      </p:sp>
    </p:spTree>
    <p:extLst>
      <p:ext uri="{BB962C8B-B14F-4D97-AF65-F5344CB8AC3E}">
        <p14:creationId xmlns:p14="http://schemas.microsoft.com/office/powerpoint/2010/main" val="2985544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922424-7D4C-4562-99E7-C91E38FE0303}"/>
              </a:ext>
            </a:extLst>
          </p:cNvPr>
          <p:cNvSpPr>
            <a:spLocks noGrp="1"/>
          </p:cNvSpPr>
          <p:nvPr>
            <p:ph type="title"/>
          </p:nvPr>
        </p:nvSpPr>
        <p:spPr/>
        <p:txBody>
          <a:bodyPr/>
          <a:lstStyle/>
          <a:p>
            <a:r>
              <a:rPr lang="en-US" dirty="0"/>
              <a:t>LR(0) automaton</a:t>
            </a:r>
          </a:p>
        </p:txBody>
      </p:sp>
      <p:sp>
        <p:nvSpPr>
          <p:cNvPr id="3" name="Content Placeholder 2">
            <a:extLst>
              <a:ext uri="{FF2B5EF4-FFF2-40B4-BE49-F238E27FC236}">
                <a16:creationId xmlns:a16="http://schemas.microsoft.com/office/drawing/2014/main" id="{9132502D-76F0-41B3-8434-2FD86CD5508B}"/>
              </a:ext>
            </a:extLst>
          </p:cNvPr>
          <p:cNvSpPr>
            <a:spLocks noGrp="1"/>
          </p:cNvSpPr>
          <p:nvPr>
            <p:ph idx="1"/>
          </p:nvPr>
        </p:nvSpPr>
        <p:spPr/>
        <p:txBody>
          <a:bodyPr/>
          <a:lstStyle/>
          <a:p>
            <a:pPr marL="0" indent="0">
              <a:buNone/>
            </a:pPr>
            <a:r>
              <a:rPr lang="en-US" dirty="0"/>
              <a:t>E’ </a:t>
            </a:r>
            <a:r>
              <a:rPr lang="en-US" dirty="0">
                <a:sym typeface="Wingdings" panose="05000000000000000000" pitchFamily="2" charset="2"/>
              </a:rPr>
              <a:t> E</a:t>
            </a:r>
          </a:p>
          <a:p>
            <a:pPr marL="0" indent="0">
              <a:buNone/>
            </a:pPr>
            <a:r>
              <a:rPr lang="en-US" dirty="0"/>
              <a:t>E </a:t>
            </a:r>
            <a:r>
              <a:rPr lang="en-US" dirty="0">
                <a:sym typeface="Wingdings" panose="05000000000000000000" pitchFamily="2" charset="2"/>
              </a:rPr>
              <a:t> E + T | T</a:t>
            </a:r>
          </a:p>
          <a:p>
            <a:pPr marL="0" indent="0">
              <a:buNone/>
            </a:pPr>
            <a:r>
              <a:rPr lang="en-US" dirty="0">
                <a:sym typeface="Wingdings" panose="05000000000000000000" pitchFamily="2" charset="2"/>
              </a:rPr>
              <a:t>T  T * F | F</a:t>
            </a:r>
          </a:p>
          <a:p>
            <a:pPr marL="0" indent="0">
              <a:buNone/>
            </a:pPr>
            <a:r>
              <a:rPr lang="en-US" dirty="0">
                <a:sym typeface="Wingdings" panose="05000000000000000000" pitchFamily="2" charset="2"/>
              </a:rPr>
              <a:t>F  (E) | id</a:t>
            </a:r>
            <a:endParaRPr lang="en-US" dirty="0"/>
          </a:p>
          <a:p>
            <a:pPr marL="0" indent="0">
              <a:buNone/>
            </a:pPr>
            <a:endParaRPr lang="en-US" dirty="0"/>
          </a:p>
        </p:txBody>
      </p:sp>
    </p:spTree>
    <p:extLst>
      <p:ext uri="{BB962C8B-B14F-4D97-AF65-F5344CB8AC3E}">
        <p14:creationId xmlns:p14="http://schemas.microsoft.com/office/powerpoint/2010/main" val="3916633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C52DAC-8F08-4042-B975-46B4C2FFABD5}"/>
              </a:ext>
            </a:extLst>
          </p:cNvPr>
          <p:cNvSpPr>
            <a:spLocks noGrp="1"/>
          </p:cNvSpPr>
          <p:nvPr>
            <p:ph type="title"/>
          </p:nvPr>
        </p:nvSpPr>
        <p:spPr/>
        <p:txBody>
          <a:bodyPr/>
          <a:lstStyle/>
          <a:p>
            <a:r>
              <a:rPr lang="en-US" dirty="0"/>
              <a:t>DFA</a:t>
            </a:r>
          </a:p>
        </p:txBody>
      </p:sp>
      <p:sp>
        <p:nvSpPr>
          <p:cNvPr id="4" name="Rectangle 3">
            <a:extLst>
              <a:ext uri="{FF2B5EF4-FFF2-40B4-BE49-F238E27FC236}">
                <a16:creationId xmlns:a16="http://schemas.microsoft.com/office/drawing/2014/main" id="{28B69822-C10E-4539-ABA1-B6D5FA97D45E}"/>
              </a:ext>
            </a:extLst>
          </p:cNvPr>
          <p:cNvSpPr/>
          <p:nvPr/>
        </p:nvSpPr>
        <p:spPr>
          <a:xfrm>
            <a:off x="696687" y="1480457"/>
            <a:ext cx="1240968" cy="244928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I</a:t>
            </a:r>
            <a:r>
              <a:rPr lang="en-US" b="1" baseline="-25000" dirty="0">
                <a:solidFill>
                  <a:schemeClr val="tx1"/>
                </a:solidFill>
              </a:rPr>
              <a:t>0</a:t>
            </a:r>
            <a:endParaRPr lang="en-US" b="1" dirty="0">
              <a:solidFill>
                <a:schemeClr val="tx1"/>
              </a:solidFill>
            </a:endParaRPr>
          </a:p>
          <a:p>
            <a:pPr algn="ctr"/>
            <a:r>
              <a:rPr lang="en-US" dirty="0">
                <a:solidFill>
                  <a:schemeClr val="tx1"/>
                </a:solidFill>
              </a:rPr>
              <a:t>E’ </a:t>
            </a:r>
            <a:r>
              <a:rPr lang="en-US" dirty="0">
                <a:solidFill>
                  <a:schemeClr val="tx1"/>
                </a:solidFill>
                <a:sym typeface="Wingdings" panose="05000000000000000000" pitchFamily="2" charset="2"/>
              </a:rPr>
              <a:t> .E</a:t>
            </a:r>
          </a:p>
          <a:p>
            <a:pPr algn="ctr"/>
            <a:r>
              <a:rPr lang="en-US" dirty="0">
                <a:solidFill>
                  <a:schemeClr val="tx1"/>
                </a:solidFill>
                <a:sym typeface="Wingdings" panose="05000000000000000000" pitchFamily="2" charset="2"/>
              </a:rPr>
              <a:t>E  .E + T</a:t>
            </a:r>
          </a:p>
          <a:p>
            <a:pPr algn="ctr"/>
            <a:r>
              <a:rPr lang="en-US" dirty="0">
                <a:solidFill>
                  <a:schemeClr val="tx1"/>
                </a:solidFill>
                <a:sym typeface="Wingdings" panose="05000000000000000000" pitchFamily="2" charset="2"/>
              </a:rPr>
              <a:t>E  .T</a:t>
            </a:r>
          </a:p>
          <a:p>
            <a:pPr algn="ctr"/>
            <a:r>
              <a:rPr lang="en-US" dirty="0">
                <a:solidFill>
                  <a:schemeClr val="tx1"/>
                </a:solidFill>
                <a:sym typeface="Wingdings" panose="05000000000000000000" pitchFamily="2" charset="2"/>
              </a:rPr>
              <a:t>T  .T * F</a:t>
            </a:r>
          </a:p>
          <a:p>
            <a:pPr algn="ctr"/>
            <a:r>
              <a:rPr lang="en-US" dirty="0">
                <a:solidFill>
                  <a:schemeClr val="tx1"/>
                </a:solidFill>
                <a:sym typeface="Wingdings" panose="05000000000000000000" pitchFamily="2" charset="2"/>
              </a:rPr>
              <a:t>T  .F</a:t>
            </a:r>
          </a:p>
          <a:p>
            <a:pPr algn="ctr"/>
            <a:r>
              <a:rPr lang="en-US" dirty="0">
                <a:solidFill>
                  <a:schemeClr val="tx1"/>
                </a:solidFill>
                <a:sym typeface="Wingdings" panose="05000000000000000000" pitchFamily="2" charset="2"/>
              </a:rPr>
              <a:t>F  .(E)</a:t>
            </a:r>
          </a:p>
          <a:p>
            <a:pPr algn="ctr"/>
            <a:r>
              <a:rPr lang="en-US" dirty="0">
                <a:solidFill>
                  <a:schemeClr val="tx1"/>
                </a:solidFill>
                <a:sym typeface="Wingdings" panose="05000000000000000000" pitchFamily="2" charset="2"/>
              </a:rPr>
              <a:t>F  .id</a:t>
            </a:r>
            <a:endParaRPr lang="en-US" dirty="0">
              <a:solidFill>
                <a:schemeClr val="tx1"/>
              </a:solidFill>
            </a:endParaRPr>
          </a:p>
          <a:p>
            <a:pPr algn="ctr"/>
            <a:endParaRPr lang="en-US" dirty="0">
              <a:solidFill>
                <a:schemeClr val="tx1"/>
              </a:solidFill>
            </a:endParaRPr>
          </a:p>
        </p:txBody>
      </p:sp>
      <p:sp>
        <p:nvSpPr>
          <p:cNvPr id="5" name="Rectangle 4">
            <a:extLst>
              <a:ext uri="{FF2B5EF4-FFF2-40B4-BE49-F238E27FC236}">
                <a16:creationId xmlns:a16="http://schemas.microsoft.com/office/drawing/2014/main" id="{617785F8-BC1F-4247-B264-D33565923ABF}"/>
              </a:ext>
            </a:extLst>
          </p:cNvPr>
          <p:cNvSpPr/>
          <p:nvPr/>
        </p:nvSpPr>
        <p:spPr>
          <a:xfrm>
            <a:off x="2906487" y="3679372"/>
            <a:ext cx="1164768" cy="228599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a:p>
            <a:pPr algn="ctr"/>
            <a:r>
              <a:rPr lang="en-US" b="1" dirty="0">
                <a:solidFill>
                  <a:schemeClr val="tx1"/>
                </a:solidFill>
              </a:rPr>
              <a:t>I</a:t>
            </a:r>
            <a:r>
              <a:rPr lang="en-US" b="1" baseline="-25000" dirty="0">
                <a:solidFill>
                  <a:schemeClr val="tx1"/>
                </a:solidFill>
              </a:rPr>
              <a:t>4</a:t>
            </a:r>
            <a:endParaRPr lang="en-US" b="1" dirty="0">
              <a:solidFill>
                <a:schemeClr val="tx1"/>
              </a:solidFill>
            </a:endParaRPr>
          </a:p>
          <a:p>
            <a:pPr algn="ctr"/>
            <a:r>
              <a:rPr lang="en-US" dirty="0">
                <a:solidFill>
                  <a:schemeClr val="tx1"/>
                </a:solidFill>
              </a:rPr>
              <a:t>F </a:t>
            </a:r>
            <a:r>
              <a:rPr lang="en-US" dirty="0">
                <a:solidFill>
                  <a:schemeClr val="tx1"/>
                </a:solidFill>
                <a:sym typeface="Wingdings" panose="05000000000000000000" pitchFamily="2" charset="2"/>
              </a:rPr>
              <a:t> (.E)</a:t>
            </a:r>
          </a:p>
          <a:p>
            <a:pPr algn="ctr"/>
            <a:r>
              <a:rPr lang="en-US" dirty="0">
                <a:solidFill>
                  <a:schemeClr val="tx1"/>
                </a:solidFill>
                <a:sym typeface="Wingdings" panose="05000000000000000000" pitchFamily="2" charset="2"/>
              </a:rPr>
              <a:t>E  .E + T</a:t>
            </a:r>
          </a:p>
          <a:p>
            <a:pPr algn="ctr"/>
            <a:r>
              <a:rPr lang="en-US" dirty="0">
                <a:solidFill>
                  <a:schemeClr val="tx1"/>
                </a:solidFill>
                <a:sym typeface="Wingdings" panose="05000000000000000000" pitchFamily="2" charset="2"/>
              </a:rPr>
              <a:t>E  .T</a:t>
            </a:r>
          </a:p>
          <a:p>
            <a:pPr algn="ctr"/>
            <a:r>
              <a:rPr lang="en-US" dirty="0">
                <a:solidFill>
                  <a:schemeClr val="tx1"/>
                </a:solidFill>
                <a:sym typeface="Wingdings" panose="05000000000000000000" pitchFamily="2" charset="2"/>
              </a:rPr>
              <a:t>T  .T * F</a:t>
            </a:r>
          </a:p>
          <a:p>
            <a:pPr algn="ctr"/>
            <a:r>
              <a:rPr lang="en-US" dirty="0">
                <a:solidFill>
                  <a:schemeClr val="tx1"/>
                </a:solidFill>
                <a:sym typeface="Wingdings" panose="05000000000000000000" pitchFamily="2" charset="2"/>
              </a:rPr>
              <a:t>T  .F</a:t>
            </a:r>
          </a:p>
          <a:p>
            <a:pPr algn="ctr"/>
            <a:r>
              <a:rPr lang="en-US" dirty="0">
                <a:solidFill>
                  <a:schemeClr val="tx1"/>
                </a:solidFill>
                <a:sym typeface="Wingdings" panose="05000000000000000000" pitchFamily="2" charset="2"/>
              </a:rPr>
              <a:t>F  .(E)</a:t>
            </a:r>
          </a:p>
          <a:p>
            <a:pPr algn="ctr"/>
            <a:r>
              <a:rPr lang="en-US" dirty="0">
                <a:solidFill>
                  <a:schemeClr val="tx1"/>
                </a:solidFill>
                <a:sym typeface="Wingdings" panose="05000000000000000000" pitchFamily="2" charset="2"/>
              </a:rPr>
              <a:t>F  .id</a:t>
            </a:r>
            <a:endParaRPr lang="en-US" dirty="0">
              <a:solidFill>
                <a:schemeClr val="tx1"/>
              </a:solidFill>
            </a:endParaRPr>
          </a:p>
          <a:p>
            <a:pPr algn="ctr"/>
            <a:endParaRPr lang="en-US" dirty="0">
              <a:solidFill>
                <a:schemeClr val="tx1"/>
              </a:solidFill>
            </a:endParaRPr>
          </a:p>
        </p:txBody>
      </p:sp>
      <p:sp>
        <p:nvSpPr>
          <p:cNvPr id="6" name="Rectangle 5">
            <a:extLst>
              <a:ext uri="{FF2B5EF4-FFF2-40B4-BE49-F238E27FC236}">
                <a16:creationId xmlns:a16="http://schemas.microsoft.com/office/drawing/2014/main" id="{124EF639-0174-4EE2-8E1E-4D38DD4F00D5}"/>
              </a:ext>
            </a:extLst>
          </p:cNvPr>
          <p:cNvSpPr/>
          <p:nvPr/>
        </p:nvSpPr>
        <p:spPr>
          <a:xfrm>
            <a:off x="2830284" y="874258"/>
            <a:ext cx="1371600" cy="81642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a:p>
            <a:pPr algn="ctr"/>
            <a:r>
              <a:rPr lang="en-US" b="1" dirty="0">
                <a:solidFill>
                  <a:schemeClr val="tx1"/>
                </a:solidFill>
              </a:rPr>
              <a:t>I</a:t>
            </a:r>
            <a:r>
              <a:rPr lang="en-US" b="1" baseline="-25000" dirty="0">
                <a:solidFill>
                  <a:schemeClr val="tx1"/>
                </a:solidFill>
              </a:rPr>
              <a:t>1</a:t>
            </a:r>
            <a:endParaRPr lang="en-US" b="1" dirty="0">
              <a:solidFill>
                <a:schemeClr val="tx1"/>
              </a:solidFill>
            </a:endParaRPr>
          </a:p>
          <a:p>
            <a:pPr algn="ctr"/>
            <a:r>
              <a:rPr lang="en-US" dirty="0">
                <a:solidFill>
                  <a:schemeClr val="tx1"/>
                </a:solidFill>
              </a:rPr>
              <a:t>E’ </a:t>
            </a:r>
            <a:r>
              <a:rPr lang="en-US" dirty="0">
                <a:solidFill>
                  <a:schemeClr val="tx1"/>
                </a:solidFill>
                <a:sym typeface="Wingdings" panose="05000000000000000000" pitchFamily="2" charset="2"/>
              </a:rPr>
              <a:t> E.</a:t>
            </a:r>
          </a:p>
          <a:p>
            <a:pPr algn="ctr"/>
            <a:r>
              <a:rPr lang="en-US" dirty="0">
                <a:solidFill>
                  <a:schemeClr val="tx1"/>
                </a:solidFill>
                <a:sym typeface="Wingdings" panose="05000000000000000000" pitchFamily="2" charset="2"/>
              </a:rPr>
              <a:t>E  E. + T</a:t>
            </a:r>
            <a:endParaRPr lang="en-US" dirty="0">
              <a:solidFill>
                <a:schemeClr val="tx1"/>
              </a:solidFill>
            </a:endParaRPr>
          </a:p>
          <a:p>
            <a:pPr algn="ctr"/>
            <a:endParaRPr lang="en-US" dirty="0">
              <a:solidFill>
                <a:schemeClr val="tx1"/>
              </a:solidFill>
            </a:endParaRPr>
          </a:p>
        </p:txBody>
      </p:sp>
      <p:sp>
        <p:nvSpPr>
          <p:cNvPr id="7" name="Rectangle 6">
            <a:extLst>
              <a:ext uri="{FF2B5EF4-FFF2-40B4-BE49-F238E27FC236}">
                <a16:creationId xmlns:a16="http://schemas.microsoft.com/office/drawing/2014/main" id="{7D1EE9C0-AB15-461E-B59C-6C52AB0A9791}"/>
              </a:ext>
            </a:extLst>
          </p:cNvPr>
          <p:cNvSpPr/>
          <p:nvPr/>
        </p:nvSpPr>
        <p:spPr>
          <a:xfrm>
            <a:off x="2971801" y="1810431"/>
            <a:ext cx="1099454" cy="81642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a:p>
            <a:pPr algn="ctr"/>
            <a:r>
              <a:rPr lang="en-US" b="1" dirty="0">
                <a:solidFill>
                  <a:schemeClr val="tx1"/>
                </a:solidFill>
              </a:rPr>
              <a:t>I</a:t>
            </a:r>
            <a:r>
              <a:rPr lang="en-US" b="1" baseline="-25000" dirty="0">
                <a:solidFill>
                  <a:schemeClr val="tx1"/>
                </a:solidFill>
              </a:rPr>
              <a:t>2</a:t>
            </a:r>
            <a:endParaRPr lang="en-US" b="1" dirty="0">
              <a:solidFill>
                <a:schemeClr val="tx1"/>
              </a:solidFill>
            </a:endParaRPr>
          </a:p>
          <a:p>
            <a:pPr algn="ctr"/>
            <a:r>
              <a:rPr lang="en-US" dirty="0">
                <a:solidFill>
                  <a:schemeClr val="tx1"/>
                </a:solidFill>
              </a:rPr>
              <a:t>E </a:t>
            </a:r>
            <a:r>
              <a:rPr lang="en-US" dirty="0">
                <a:solidFill>
                  <a:schemeClr val="tx1"/>
                </a:solidFill>
                <a:sym typeface="Wingdings" panose="05000000000000000000" pitchFamily="2" charset="2"/>
              </a:rPr>
              <a:t> T.</a:t>
            </a:r>
          </a:p>
          <a:p>
            <a:pPr algn="ctr"/>
            <a:r>
              <a:rPr lang="en-US" dirty="0">
                <a:solidFill>
                  <a:schemeClr val="tx1"/>
                </a:solidFill>
                <a:sym typeface="Wingdings" panose="05000000000000000000" pitchFamily="2" charset="2"/>
              </a:rPr>
              <a:t>T  T. * F</a:t>
            </a:r>
            <a:endParaRPr lang="en-US" dirty="0">
              <a:solidFill>
                <a:schemeClr val="tx1"/>
              </a:solidFill>
            </a:endParaRPr>
          </a:p>
          <a:p>
            <a:pPr algn="ctr"/>
            <a:endParaRPr lang="en-US" dirty="0">
              <a:solidFill>
                <a:schemeClr val="tx1"/>
              </a:solidFill>
            </a:endParaRPr>
          </a:p>
        </p:txBody>
      </p:sp>
      <p:sp>
        <p:nvSpPr>
          <p:cNvPr id="8" name="Rectangle 7">
            <a:extLst>
              <a:ext uri="{FF2B5EF4-FFF2-40B4-BE49-F238E27FC236}">
                <a16:creationId xmlns:a16="http://schemas.microsoft.com/office/drawing/2014/main" id="{5FC00E59-6346-4A04-A1A3-9E8CE2967A0A}"/>
              </a:ext>
            </a:extLst>
          </p:cNvPr>
          <p:cNvSpPr/>
          <p:nvPr/>
        </p:nvSpPr>
        <p:spPr>
          <a:xfrm>
            <a:off x="2960915" y="2920776"/>
            <a:ext cx="1001486" cy="44290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a:p>
            <a:pPr algn="ctr"/>
            <a:r>
              <a:rPr lang="en-US" b="1" dirty="0">
                <a:solidFill>
                  <a:schemeClr val="tx1"/>
                </a:solidFill>
              </a:rPr>
              <a:t>I</a:t>
            </a:r>
            <a:r>
              <a:rPr lang="en-US" b="1" baseline="-25000" dirty="0">
                <a:solidFill>
                  <a:schemeClr val="tx1"/>
                </a:solidFill>
              </a:rPr>
              <a:t>3</a:t>
            </a:r>
            <a:endParaRPr lang="en-US" b="1" dirty="0">
              <a:solidFill>
                <a:schemeClr val="tx1"/>
              </a:solidFill>
            </a:endParaRPr>
          </a:p>
          <a:p>
            <a:pPr algn="ctr"/>
            <a:r>
              <a:rPr lang="en-US" dirty="0">
                <a:solidFill>
                  <a:schemeClr val="tx1"/>
                </a:solidFill>
              </a:rPr>
              <a:t>T </a:t>
            </a:r>
            <a:r>
              <a:rPr lang="en-US" dirty="0">
                <a:solidFill>
                  <a:schemeClr val="tx1"/>
                </a:solidFill>
                <a:sym typeface="Wingdings" panose="05000000000000000000" pitchFamily="2" charset="2"/>
              </a:rPr>
              <a:t> F.</a:t>
            </a:r>
            <a:endParaRPr lang="en-US" dirty="0">
              <a:solidFill>
                <a:schemeClr val="tx1"/>
              </a:solidFill>
            </a:endParaRPr>
          </a:p>
          <a:p>
            <a:pPr algn="ctr"/>
            <a:endParaRPr lang="en-US" dirty="0">
              <a:solidFill>
                <a:schemeClr val="tx1"/>
              </a:solidFill>
            </a:endParaRPr>
          </a:p>
        </p:txBody>
      </p:sp>
      <p:sp>
        <p:nvSpPr>
          <p:cNvPr id="9" name="Rectangle 8">
            <a:extLst>
              <a:ext uri="{FF2B5EF4-FFF2-40B4-BE49-F238E27FC236}">
                <a16:creationId xmlns:a16="http://schemas.microsoft.com/office/drawing/2014/main" id="{A38A1E79-CFF1-49B7-A0A2-086D75F6DD6B}"/>
              </a:ext>
            </a:extLst>
          </p:cNvPr>
          <p:cNvSpPr/>
          <p:nvPr/>
        </p:nvSpPr>
        <p:spPr>
          <a:xfrm>
            <a:off x="2906483" y="6259287"/>
            <a:ext cx="1132114" cy="50074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a:p>
            <a:pPr algn="ctr"/>
            <a:r>
              <a:rPr lang="en-US" b="1" dirty="0">
                <a:solidFill>
                  <a:schemeClr val="tx1"/>
                </a:solidFill>
              </a:rPr>
              <a:t>I</a:t>
            </a:r>
            <a:r>
              <a:rPr lang="en-US" b="1" baseline="-25000" dirty="0">
                <a:solidFill>
                  <a:schemeClr val="tx1"/>
                </a:solidFill>
              </a:rPr>
              <a:t>5</a:t>
            </a:r>
            <a:endParaRPr lang="en-US" b="1" dirty="0">
              <a:solidFill>
                <a:schemeClr val="tx1"/>
              </a:solidFill>
            </a:endParaRPr>
          </a:p>
          <a:p>
            <a:pPr algn="ctr"/>
            <a:r>
              <a:rPr lang="en-US" dirty="0">
                <a:solidFill>
                  <a:schemeClr val="tx1"/>
                </a:solidFill>
              </a:rPr>
              <a:t>F </a:t>
            </a:r>
            <a:r>
              <a:rPr lang="en-US" dirty="0">
                <a:solidFill>
                  <a:schemeClr val="tx1"/>
                </a:solidFill>
                <a:sym typeface="Wingdings" panose="05000000000000000000" pitchFamily="2" charset="2"/>
              </a:rPr>
              <a:t> id.</a:t>
            </a:r>
            <a:endParaRPr lang="en-US" dirty="0">
              <a:solidFill>
                <a:schemeClr val="tx1"/>
              </a:solidFill>
            </a:endParaRPr>
          </a:p>
          <a:p>
            <a:pPr algn="ctr"/>
            <a:endParaRPr lang="en-US" dirty="0">
              <a:solidFill>
                <a:schemeClr val="tx1"/>
              </a:solidFill>
            </a:endParaRPr>
          </a:p>
        </p:txBody>
      </p:sp>
      <p:sp>
        <p:nvSpPr>
          <p:cNvPr id="10" name="Rectangle 9">
            <a:extLst>
              <a:ext uri="{FF2B5EF4-FFF2-40B4-BE49-F238E27FC236}">
                <a16:creationId xmlns:a16="http://schemas.microsoft.com/office/drawing/2014/main" id="{79704AAB-5152-424C-8DCE-EFC83DF01D79}"/>
              </a:ext>
            </a:extLst>
          </p:cNvPr>
          <p:cNvSpPr/>
          <p:nvPr/>
        </p:nvSpPr>
        <p:spPr>
          <a:xfrm>
            <a:off x="6128654" y="707572"/>
            <a:ext cx="1186545" cy="171245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sym typeface="Wingdings" panose="05000000000000000000" pitchFamily="2" charset="2"/>
            </a:endParaRPr>
          </a:p>
          <a:p>
            <a:pPr algn="ctr"/>
            <a:r>
              <a:rPr lang="en-US" b="1" dirty="0">
                <a:solidFill>
                  <a:schemeClr val="tx1"/>
                </a:solidFill>
                <a:sym typeface="Wingdings" panose="05000000000000000000" pitchFamily="2" charset="2"/>
              </a:rPr>
              <a:t>I</a:t>
            </a:r>
            <a:r>
              <a:rPr lang="en-US" b="1" baseline="-25000" dirty="0">
                <a:solidFill>
                  <a:schemeClr val="tx1"/>
                </a:solidFill>
                <a:sym typeface="Wingdings" panose="05000000000000000000" pitchFamily="2" charset="2"/>
              </a:rPr>
              <a:t>6</a:t>
            </a:r>
            <a:endParaRPr lang="en-US" b="1" dirty="0">
              <a:solidFill>
                <a:schemeClr val="tx1"/>
              </a:solidFill>
              <a:sym typeface="Wingdings" panose="05000000000000000000" pitchFamily="2" charset="2"/>
            </a:endParaRPr>
          </a:p>
          <a:p>
            <a:pPr algn="ctr"/>
            <a:r>
              <a:rPr lang="en-US" dirty="0">
                <a:solidFill>
                  <a:schemeClr val="tx1"/>
                </a:solidFill>
                <a:sym typeface="Wingdings" panose="05000000000000000000" pitchFamily="2" charset="2"/>
              </a:rPr>
              <a:t>E  E + .T</a:t>
            </a:r>
          </a:p>
          <a:p>
            <a:pPr algn="ctr"/>
            <a:r>
              <a:rPr lang="en-US" dirty="0">
                <a:solidFill>
                  <a:schemeClr val="tx1"/>
                </a:solidFill>
                <a:sym typeface="Wingdings" panose="05000000000000000000" pitchFamily="2" charset="2"/>
              </a:rPr>
              <a:t>T  .T * F</a:t>
            </a:r>
          </a:p>
          <a:p>
            <a:pPr algn="ctr"/>
            <a:r>
              <a:rPr lang="en-US" dirty="0">
                <a:solidFill>
                  <a:schemeClr val="tx1"/>
                </a:solidFill>
                <a:sym typeface="Wingdings" panose="05000000000000000000" pitchFamily="2" charset="2"/>
              </a:rPr>
              <a:t>T  .F</a:t>
            </a:r>
          </a:p>
          <a:p>
            <a:pPr algn="ctr"/>
            <a:r>
              <a:rPr lang="en-US" dirty="0">
                <a:solidFill>
                  <a:schemeClr val="tx1"/>
                </a:solidFill>
                <a:sym typeface="Wingdings" panose="05000000000000000000" pitchFamily="2" charset="2"/>
              </a:rPr>
              <a:t>F  .(E)</a:t>
            </a:r>
          </a:p>
          <a:p>
            <a:pPr algn="ctr"/>
            <a:r>
              <a:rPr lang="en-US" dirty="0">
                <a:solidFill>
                  <a:schemeClr val="tx1"/>
                </a:solidFill>
                <a:sym typeface="Wingdings" panose="05000000000000000000" pitchFamily="2" charset="2"/>
              </a:rPr>
              <a:t>F  .id</a:t>
            </a:r>
            <a:endParaRPr lang="en-US" dirty="0">
              <a:solidFill>
                <a:schemeClr val="tx1"/>
              </a:solidFill>
            </a:endParaRPr>
          </a:p>
          <a:p>
            <a:pPr algn="ctr"/>
            <a:endParaRPr lang="en-US" dirty="0">
              <a:solidFill>
                <a:schemeClr val="tx1"/>
              </a:solidFill>
            </a:endParaRPr>
          </a:p>
        </p:txBody>
      </p:sp>
      <p:sp>
        <p:nvSpPr>
          <p:cNvPr id="11" name="Rectangle 10">
            <a:extLst>
              <a:ext uri="{FF2B5EF4-FFF2-40B4-BE49-F238E27FC236}">
                <a16:creationId xmlns:a16="http://schemas.microsoft.com/office/drawing/2014/main" id="{876D71BC-665F-4EAD-A5F2-EAE43783778A}"/>
              </a:ext>
            </a:extLst>
          </p:cNvPr>
          <p:cNvSpPr/>
          <p:nvPr/>
        </p:nvSpPr>
        <p:spPr>
          <a:xfrm>
            <a:off x="6095998" y="2939145"/>
            <a:ext cx="1295403" cy="111034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sym typeface="Wingdings" panose="05000000000000000000" pitchFamily="2" charset="2"/>
            </a:endParaRPr>
          </a:p>
          <a:p>
            <a:pPr algn="ctr"/>
            <a:r>
              <a:rPr lang="en-US" b="1" dirty="0">
                <a:solidFill>
                  <a:schemeClr val="tx1"/>
                </a:solidFill>
                <a:sym typeface="Wingdings" panose="05000000000000000000" pitchFamily="2" charset="2"/>
              </a:rPr>
              <a:t>I</a:t>
            </a:r>
            <a:r>
              <a:rPr lang="en-US" b="1" baseline="-25000" dirty="0">
                <a:solidFill>
                  <a:schemeClr val="tx1"/>
                </a:solidFill>
                <a:sym typeface="Wingdings" panose="05000000000000000000" pitchFamily="2" charset="2"/>
              </a:rPr>
              <a:t>7</a:t>
            </a:r>
            <a:endParaRPr lang="en-US" b="1" dirty="0">
              <a:solidFill>
                <a:schemeClr val="tx1"/>
              </a:solidFill>
              <a:sym typeface="Wingdings" panose="05000000000000000000" pitchFamily="2" charset="2"/>
            </a:endParaRPr>
          </a:p>
          <a:p>
            <a:pPr algn="ctr"/>
            <a:r>
              <a:rPr lang="en-US" dirty="0">
                <a:solidFill>
                  <a:schemeClr val="tx1"/>
                </a:solidFill>
                <a:sym typeface="Wingdings" panose="05000000000000000000" pitchFamily="2" charset="2"/>
              </a:rPr>
              <a:t>T  T *. F</a:t>
            </a:r>
          </a:p>
          <a:p>
            <a:pPr algn="ctr"/>
            <a:r>
              <a:rPr lang="en-US" dirty="0">
                <a:solidFill>
                  <a:schemeClr val="tx1"/>
                </a:solidFill>
                <a:sym typeface="Wingdings" panose="05000000000000000000" pitchFamily="2" charset="2"/>
              </a:rPr>
              <a:t>F  .(E)</a:t>
            </a:r>
          </a:p>
          <a:p>
            <a:pPr algn="ctr"/>
            <a:r>
              <a:rPr lang="en-US" dirty="0">
                <a:solidFill>
                  <a:schemeClr val="tx1"/>
                </a:solidFill>
                <a:sym typeface="Wingdings" panose="05000000000000000000" pitchFamily="2" charset="2"/>
              </a:rPr>
              <a:t>F  .id</a:t>
            </a:r>
            <a:endParaRPr lang="en-US" dirty="0">
              <a:solidFill>
                <a:schemeClr val="tx1"/>
              </a:solidFill>
            </a:endParaRPr>
          </a:p>
          <a:p>
            <a:pPr algn="ctr"/>
            <a:endParaRPr lang="en-US" dirty="0">
              <a:solidFill>
                <a:schemeClr val="tx1"/>
              </a:solidFill>
            </a:endParaRPr>
          </a:p>
        </p:txBody>
      </p:sp>
      <p:sp>
        <p:nvSpPr>
          <p:cNvPr id="12" name="Rectangle 11">
            <a:extLst>
              <a:ext uri="{FF2B5EF4-FFF2-40B4-BE49-F238E27FC236}">
                <a16:creationId xmlns:a16="http://schemas.microsoft.com/office/drawing/2014/main" id="{CCD1CDF1-E6FC-4818-8815-3C676F33BEB2}"/>
              </a:ext>
            </a:extLst>
          </p:cNvPr>
          <p:cNvSpPr/>
          <p:nvPr/>
        </p:nvSpPr>
        <p:spPr>
          <a:xfrm>
            <a:off x="6128658" y="4553632"/>
            <a:ext cx="1328060" cy="78785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a:p>
            <a:pPr algn="ctr"/>
            <a:r>
              <a:rPr lang="en-US" b="1" dirty="0">
                <a:solidFill>
                  <a:schemeClr val="tx1"/>
                </a:solidFill>
              </a:rPr>
              <a:t>I</a:t>
            </a:r>
            <a:r>
              <a:rPr lang="en-US" b="1" baseline="-25000" dirty="0">
                <a:solidFill>
                  <a:schemeClr val="tx1"/>
                </a:solidFill>
              </a:rPr>
              <a:t>8</a:t>
            </a:r>
            <a:endParaRPr lang="en-US" b="1" dirty="0">
              <a:solidFill>
                <a:schemeClr val="tx1"/>
              </a:solidFill>
            </a:endParaRPr>
          </a:p>
          <a:p>
            <a:pPr algn="ctr"/>
            <a:r>
              <a:rPr lang="en-US" dirty="0">
                <a:solidFill>
                  <a:schemeClr val="tx1"/>
                </a:solidFill>
              </a:rPr>
              <a:t>E </a:t>
            </a:r>
            <a:r>
              <a:rPr lang="en-US" dirty="0">
                <a:solidFill>
                  <a:schemeClr val="tx1"/>
                </a:solidFill>
                <a:sym typeface="Wingdings" panose="05000000000000000000" pitchFamily="2" charset="2"/>
              </a:rPr>
              <a:t> E. + T</a:t>
            </a:r>
          </a:p>
          <a:p>
            <a:pPr algn="ctr"/>
            <a:r>
              <a:rPr lang="en-US" dirty="0">
                <a:solidFill>
                  <a:schemeClr val="tx1"/>
                </a:solidFill>
                <a:sym typeface="Wingdings" panose="05000000000000000000" pitchFamily="2" charset="2"/>
              </a:rPr>
              <a:t>F  (E.)</a:t>
            </a:r>
            <a:endParaRPr lang="en-US" dirty="0">
              <a:solidFill>
                <a:schemeClr val="tx1"/>
              </a:solidFill>
            </a:endParaRPr>
          </a:p>
          <a:p>
            <a:pPr algn="ctr"/>
            <a:endParaRPr lang="en-US" dirty="0">
              <a:solidFill>
                <a:schemeClr val="tx1"/>
              </a:solidFill>
            </a:endParaRPr>
          </a:p>
        </p:txBody>
      </p:sp>
      <p:sp>
        <p:nvSpPr>
          <p:cNvPr id="13" name="Rectangle 12">
            <a:extLst>
              <a:ext uri="{FF2B5EF4-FFF2-40B4-BE49-F238E27FC236}">
                <a16:creationId xmlns:a16="http://schemas.microsoft.com/office/drawing/2014/main" id="{F5E3B52E-7014-442D-804A-784D22E3A284}"/>
              </a:ext>
            </a:extLst>
          </p:cNvPr>
          <p:cNvSpPr/>
          <p:nvPr/>
        </p:nvSpPr>
        <p:spPr>
          <a:xfrm>
            <a:off x="8980713" y="983119"/>
            <a:ext cx="1469572" cy="82731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a:p>
            <a:pPr algn="ctr"/>
            <a:r>
              <a:rPr lang="en-US" b="1" dirty="0">
                <a:solidFill>
                  <a:schemeClr val="tx1"/>
                </a:solidFill>
              </a:rPr>
              <a:t>I</a:t>
            </a:r>
            <a:r>
              <a:rPr lang="en-US" b="1" baseline="-25000" dirty="0">
                <a:solidFill>
                  <a:schemeClr val="tx1"/>
                </a:solidFill>
              </a:rPr>
              <a:t>9</a:t>
            </a:r>
            <a:endParaRPr lang="en-US" b="1" dirty="0">
              <a:solidFill>
                <a:schemeClr val="tx1"/>
              </a:solidFill>
            </a:endParaRPr>
          </a:p>
          <a:p>
            <a:pPr algn="ctr"/>
            <a:r>
              <a:rPr lang="en-US" dirty="0">
                <a:solidFill>
                  <a:schemeClr val="tx1"/>
                </a:solidFill>
              </a:rPr>
              <a:t>E </a:t>
            </a:r>
            <a:r>
              <a:rPr lang="en-US" dirty="0">
                <a:solidFill>
                  <a:schemeClr val="tx1"/>
                </a:solidFill>
                <a:sym typeface="Wingdings" panose="05000000000000000000" pitchFamily="2" charset="2"/>
              </a:rPr>
              <a:t> E + T.</a:t>
            </a:r>
          </a:p>
          <a:p>
            <a:pPr algn="ctr"/>
            <a:r>
              <a:rPr lang="en-US" dirty="0">
                <a:solidFill>
                  <a:schemeClr val="tx1"/>
                </a:solidFill>
                <a:sym typeface="Wingdings" panose="05000000000000000000" pitchFamily="2" charset="2"/>
              </a:rPr>
              <a:t>T  T .* F</a:t>
            </a:r>
            <a:endParaRPr lang="en-US" dirty="0">
              <a:solidFill>
                <a:schemeClr val="tx1"/>
              </a:solidFill>
            </a:endParaRPr>
          </a:p>
          <a:p>
            <a:pPr algn="ctr"/>
            <a:endParaRPr lang="en-US" dirty="0">
              <a:solidFill>
                <a:schemeClr val="tx1"/>
              </a:solidFill>
            </a:endParaRPr>
          </a:p>
        </p:txBody>
      </p:sp>
      <p:sp>
        <p:nvSpPr>
          <p:cNvPr id="14" name="Rectangle 13">
            <a:extLst>
              <a:ext uri="{FF2B5EF4-FFF2-40B4-BE49-F238E27FC236}">
                <a16:creationId xmlns:a16="http://schemas.microsoft.com/office/drawing/2014/main" id="{60C5B886-0100-42FC-B53A-D895556CDCDE}"/>
              </a:ext>
            </a:extLst>
          </p:cNvPr>
          <p:cNvSpPr/>
          <p:nvPr/>
        </p:nvSpPr>
        <p:spPr>
          <a:xfrm>
            <a:off x="8991598" y="3029636"/>
            <a:ext cx="1426031" cy="57353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a:p>
            <a:pPr algn="ctr"/>
            <a:r>
              <a:rPr lang="en-US" b="1" dirty="0">
                <a:solidFill>
                  <a:schemeClr val="tx1"/>
                </a:solidFill>
              </a:rPr>
              <a:t>I</a:t>
            </a:r>
            <a:r>
              <a:rPr lang="en-US" b="1" baseline="-25000" dirty="0">
                <a:solidFill>
                  <a:schemeClr val="tx1"/>
                </a:solidFill>
              </a:rPr>
              <a:t>10</a:t>
            </a:r>
            <a:endParaRPr lang="en-US" b="1" dirty="0">
              <a:solidFill>
                <a:schemeClr val="tx1"/>
              </a:solidFill>
            </a:endParaRPr>
          </a:p>
          <a:p>
            <a:pPr algn="ctr"/>
            <a:r>
              <a:rPr lang="en-US" dirty="0">
                <a:solidFill>
                  <a:schemeClr val="tx1"/>
                </a:solidFill>
              </a:rPr>
              <a:t>T </a:t>
            </a:r>
            <a:r>
              <a:rPr lang="en-US" dirty="0">
                <a:solidFill>
                  <a:schemeClr val="tx1"/>
                </a:solidFill>
                <a:sym typeface="Wingdings" panose="05000000000000000000" pitchFamily="2" charset="2"/>
              </a:rPr>
              <a:t> T * F.</a:t>
            </a:r>
            <a:endParaRPr lang="en-US" dirty="0">
              <a:solidFill>
                <a:schemeClr val="tx1"/>
              </a:solidFill>
            </a:endParaRPr>
          </a:p>
          <a:p>
            <a:pPr algn="ctr"/>
            <a:endParaRPr lang="en-US" dirty="0">
              <a:solidFill>
                <a:schemeClr val="tx1"/>
              </a:solidFill>
            </a:endParaRPr>
          </a:p>
        </p:txBody>
      </p:sp>
      <p:sp>
        <p:nvSpPr>
          <p:cNvPr id="15" name="Rectangle 14">
            <a:extLst>
              <a:ext uri="{FF2B5EF4-FFF2-40B4-BE49-F238E27FC236}">
                <a16:creationId xmlns:a16="http://schemas.microsoft.com/office/drawing/2014/main" id="{C01D7D34-C04C-47A3-8C0B-52525CA545DC}"/>
              </a:ext>
            </a:extLst>
          </p:cNvPr>
          <p:cNvSpPr/>
          <p:nvPr/>
        </p:nvSpPr>
        <p:spPr>
          <a:xfrm>
            <a:off x="8980712" y="4564520"/>
            <a:ext cx="1469572" cy="57353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a:p>
            <a:pPr algn="ctr"/>
            <a:r>
              <a:rPr lang="en-US" b="1" dirty="0">
                <a:solidFill>
                  <a:schemeClr val="tx1"/>
                </a:solidFill>
              </a:rPr>
              <a:t>I</a:t>
            </a:r>
            <a:r>
              <a:rPr lang="en-US" b="1" baseline="-25000" dirty="0">
                <a:solidFill>
                  <a:schemeClr val="tx1"/>
                </a:solidFill>
              </a:rPr>
              <a:t>11</a:t>
            </a:r>
            <a:endParaRPr lang="en-US" b="1" dirty="0">
              <a:solidFill>
                <a:schemeClr val="tx1"/>
              </a:solidFill>
            </a:endParaRPr>
          </a:p>
          <a:p>
            <a:pPr algn="ctr"/>
            <a:r>
              <a:rPr lang="en-US" dirty="0">
                <a:solidFill>
                  <a:schemeClr val="tx1"/>
                </a:solidFill>
              </a:rPr>
              <a:t>F </a:t>
            </a:r>
            <a:r>
              <a:rPr lang="en-US" dirty="0">
                <a:solidFill>
                  <a:schemeClr val="tx1"/>
                </a:solidFill>
                <a:sym typeface="Wingdings" panose="05000000000000000000" pitchFamily="2" charset="2"/>
              </a:rPr>
              <a:t> ( E ).</a:t>
            </a:r>
            <a:endParaRPr lang="en-US" dirty="0">
              <a:solidFill>
                <a:schemeClr val="tx1"/>
              </a:solidFill>
            </a:endParaRPr>
          </a:p>
          <a:p>
            <a:pPr algn="ctr"/>
            <a:endParaRPr lang="en-US" dirty="0">
              <a:solidFill>
                <a:schemeClr val="tx1"/>
              </a:solidFill>
            </a:endParaRPr>
          </a:p>
        </p:txBody>
      </p:sp>
      <p:cxnSp>
        <p:nvCxnSpPr>
          <p:cNvPr id="25" name="Straight Arrow Connector 24">
            <a:extLst>
              <a:ext uri="{FF2B5EF4-FFF2-40B4-BE49-F238E27FC236}">
                <a16:creationId xmlns:a16="http://schemas.microsoft.com/office/drawing/2014/main" id="{4F2A4112-2F17-46AE-987D-2D143F20494B}"/>
              </a:ext>
            </a:extLst>
          </p:cNvPr>
          <p:cNvCxnSpPr/>
          <p:nvPr/>
        </p:nvCxnSpPr>
        <p:spPr>
          <a:xfrm>
            <a:off x="1937655" y="1480457"/>
            <a:ext cx="892629"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id="{21A74EF7-CE6B-47EB-A7C3-7C1758640A66}"/>
              </a:ext>
            </a:extLst>
          </p:cNvPr>
          <p:cNvCxnSpPr/>
          <p:nvPr/>
        </p:nvCxnSpPr>
        <p:spPr>
          <a:xfrm>
            <a:off x="1937655" y="2296886"/>
            <a:ext cx="103414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a:extLst>
              <a:ext uri="{FF2B5EF4-FFF2-40B4-BE49-F238E27FC236}">
                <a16:creationId xmlns:a16="http://schemas.microsoft.com/office/drawing/2014/main" id="{6C2D1941-B0DC-4A6C-B356-03C1CDDDCCE1}"/>
              </a:ext>
            </a:extLst>
          </p:cNvPr>
          <p:cNvCxnSpPr>
            <a:endCxn id="8" idx="1"/>
          </p:cNvCxnSpPr>
          <p:nvPr/>
        </p:nvCxnSpPr>
        <p:spPr>
          <a:xfrm flipV="1">
            <a:off x="1937655" y="3142231"/>
            <a:ext cx="1023260" cy="3639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Connector: Elbow 30">
            <a:extLst>
              <a:ext uri="{FF2B5EF4-FFF2-40B4-BE49-F238E27FC236}">
                <a16:creationId xmlns:a16="http://schemas.microsoft.com/office/drawing/2014/main" id="{34F6E337-B116-4920-93D0-E9AFF4004964}"/>
              </a:ext>
            </a:extLst>
          </p:cNvPr>
          <p:cNvCxnSpPr>
            <a:cxnSpLocks/>
            <a:stCxn id="4" idx="2"/>
            <a:endCxn id="5" idx="1"/>
          </p:cNvCxnSpPr>
          <p:nvPr/>
        </p:nvCxnSpPr>
        <p:spPr>
          <a:xfrm rot="16200000" flipH="1">
            <a:off x="1665515" y="3581400"/>
            <a:ext cx="892628" cy="1589316"/>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3" name="Connector: Elbow 32">
            <a:extLst>
              <a:ext uri="{FF2B5EF4-FFF2-40B4-BE49-F238E27FC236}">
                <a16:creationId xmlns:a16="http://schemas.microsoft.com/office/drawing/2014/main" id="{5BB9B4B9-41DB-42C2-987C-3CD242A6E681}"/>
              </a:ext>
            </a:extLst>
          </p:cNvPr>
          <p:cNvCxnSpPr>
            <a:endCxn id="9" idx="1"/>
          </p:cNvCxnSpPr>
          <p:nvPr/>
        </p:nvCxnSpPr>
        <p:spPr>
          <a:xfrm rot="16200000" flipH="1">
            <a:off x="698554" y="4301730"/>
            <a:ext cx="2543518" cy="1872340"/>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7" name="Straight Arrow Connector 36">
            <a:extLst>
              <a:ext uri="{FF2B5EF4-FFF2-40B4-BE49-F238E27FC236}">
                <a16:creationId xmlns:a16="http://schemas.microsoft.com/office/drawing/2014/main" id="{62050473-D2A5-4EDA-B442-E85BB6E4E239}"/>
              </a:ext>
            </a:extLst>
          </p:cNvPr>
          <p:cNvCxnSpPr>
            <a:stCxn id="10" idx="3"/>
          </p:cNvCxnSpPr>
          <p:nvPr/>
        </p:nvCxnSpPr>
        <p:spPr>
          <a:xfrm flipV="1">
            <a:off x="7315199" y="1563801"/>
            <a:ext cx="1665513"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011EAD46-52F9-4F29-B890-D00F6B59825F}"/>
              </a:ext>
            </a:extLst>
          </p:cNvPr>
          <p:cNvCxnSpPr>
            <a:stCxn id="11" idx="3"/>
          </p:cNvCxnSpPr>
          <p:nvPr/>
        </p:nvCxnSpPr>
        <p:spPr>
          <a:xfrm>
            <a:off x="7391401" y="3494316"/>
            <a:ext cx="1589311"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1" name="Straight Arrow Connector 40">
            <a:extLst>
              <a:ext uri="{FF2B5EF4-FFF2-40B4-BE49-F238E27FC236}">
                <a16:creationId xmlns:a16="http://schemas.microsoft.com/office/drawing/2014/main" id="{49EF438E-5F77-441C-BF53-37B46726A8B2}"/>
              </a:ext>
            </a:extLst>
          </p:cNvPr>
          <p:cNvCxnSpPr>
            <a:stCxn id="12" idx="3"/>
          </p:cNvCxnSpPr>
          <p:nvPr/>
        </p:nvCxnSpPr>
        <p:spPr>
          <a:xfrm flipV="1">
            <a:off x="7456718" y="4947558"/>
            <a:ext cx="1534880"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3" name="Connector: Elbow 42">
            <a:extLst>
              <a:ext uri="{FF2B5EF4-FFF2-40B4-BE49-F238E27FC236}">
                <a16:creationId xmlns:a16="http://schemas.microsoft.com/office/drawing/2014/main" id="{2496B41E-AA7D-40B3-909F-8BD77C680229}"/>
              </a:ext>
            </a:extLst>
          </p:cNvPr>
          <p:cNvCxnSpPr>
            <a:stCxn id="7" idx="3"/>
            <a:endCxn id="11" idx="1"/>
          </p:cNvCxnSpPr>
          <p:nvPr/>
        </p:nvCxnSpPr>
        <p:spPr>
          <a:xfrm>
            <a:off x="4071255" y="2218646"/>
            <a:ext cx="2024743" cy="1275670"/>
          </a:xfrm>
          <a:prstGeom prst="bentConnector3">
            <a:avLst>
              <a:gd name="adj1" fmla="val 82258"/>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6" name="Straight Arrow Connector 45">
            <a:extLst>
              <a:ext uri="{FF2B5EF4-FFF2-40B4-BE49-F238E27FC236}">
                <a16:creationId xmlns:a16="http://schemas.microsoft.com/office/drawing/2014/main" id="{6D29B0BE-1410-44F5-9826-9E088D135028}"/>
              </a:ext>
            </a:extLst>
          </p:cNvPr>
          <p:cNvCxnSpPr>
            <a:cxnSpLocks/>
            <a:stCxn id="5" idx="3"/>
          </p:cNvCxnSpPr>
          <p:nvPr/>
        </p:nvCxnSpPr>
        <p:spPr>
          <a:xfrm>
            <a:off x="4071255" y="4822372"/>
            <a:ext cx="2057399" cy="2891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8" name="Straight Arrow Connector 47">
            <a:extLst>
              <a:ext uri="{FF2B5EF4-FFF2-40B4-BE49-F238E27FC236}">
                <a16:creationId xmlns:a16="http://schemas.microsoft.com/office/drawing/2014/main" id="{687C8CC4-7809-47AF-9DAE-17CA3758D7CD}"/>
              </a:ext>
            </a:extLst>
          </p:cNvPr>
          <p:cNvCxnSpPr/>
          <p:nvPr/>
        </p:nvCxnSpPr>
        <p:spPr>
          <a:xfrm>
            <a:off x="4201884" y="983119"/>
            <a:ext cx="192677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5" name="Connector: Elbow 54">
            <a:extLst>
              <a:ext uri="{FF2B5EF4-FFF2-40B4-BE49-F238E27FC236}">
                <a16:creationId xmlns:a16="http://schemas.microsoft.com/office/drawing/2014/main" id="{CC2155F1-DCA1-4241-A534-585C71FA23A7}"/>
              </a:ext>
            </a:extLst>
          </p:cNvPr>
          <p:cNvCxnSpPr>
            <a:endCxn id="8" idx="3"/>
          </p:cNvCxnSpPr>
          <p:nvPr/>
        </p:nvCxnSpPr>
        <p:spPr>
          <a:xfrm rot="10800000" flipV="1">
            <a:off x="3962402" y="1396773"/>
            <a:ext cx="2166253" cy="1745457"/>
          </a:xfrm>
          <a:prstGeom prst="bentConnector3">
            <a:avLst>
              <a:gd name="adj1" fmla="val 7261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8" name="Connector: Elbow 57">
            <a:extLst>
              <a:ext uri="{FF2B5EF4-FFF2-40B4-BE49-F238E27FC236}">
                <a16:creationId xmlns:a16="http://schemas.microsoft.com/office/drawing/2014/main" id="{388D579D-8433-4497-905F-D68962E0D631}"/>
              </a:ext>
            </a:extLst>
          </p:cNvPr>
          <p:cNvCxnSpPr/>
          <p:nvPr/>
        </p:nvCxnSpPr>
        <p:spPr>
          <a:xfrm rot="10800000" flipV="1">
            <a:off x="3929739" y="1843940"/>
            <a:ext cx="2198914" cy="2143634"/>
          </a:xfrm>
          <a:prstGeom prst="bentConnector3">
            <a:avLst>
              <a:gd name="adj1" fmla="val 62376"/>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6" name="Straight Arrow Connector 75">
            <a:extLst>
              <a:ext uri="{FF2B5EF4-FFF2-40B4-BE49-F238E27FC236}">
                <a16:creationId xmlns:a16="http://schemas.microsoft.com/office/drawing/2014/main" id="{7A994BA4-848B-44D3-B1E7-B954DC4D153C}"/>
              </a:ext>
            </a:extLst>
          </p:cNvPr>
          <p:cNvCxnSpPr>
            <a:endCxn id="9" idx="3"/>
          </p:cNvCxnSpPr>
          <p:nvPr/>
        </p:nvCxnSpPr>
        <p:spPr>
          <a:xfrm flipH="1">
            <a:off x="4038597" y="6509658"/>
            <a:ext cx="1045029"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8" name="Connector: Elbow 77">
            <a:extLst>
              <a:ext uri="{FF2B5EF4-FFF2-40B4-BE49-F238E27FC236}">
                <a16:creationId xmlns:a16="http://schemas.microsoft.com/office/drawing/2014/main" id="{66FD4FC6-CF07-4F4C-B038-B30EDFDECBF1}"/>
              </a:ext>
            </a:extLst>
          </p:cNvPr>
          <p:cNvCxnSpPr>
            <a:endCxn id="10" idx="2"/>
          </p:cNvCxnSpPr>
          <p:nvPr/>
        </p:nvCxnSpPr>
        <p:spPr>
          <a:xfrm rot="5400000" flipH="1" flipV="1">
            <a:off x="3838914" y="3626646"/>
            <a:ext cx="4089627" cy="1676399"/>
          </a:xfrm>
          <a:prstGeom prst="bentConnector3">
            <a:avLst>
              <a:gd name="adj1" fmla="val 93653"/>
            </a:avLst>
          </a:prstGeom>
        </p:spPr>
        <p:style>
          <a:lnRef idx="1">
            <a:schemeClr val="accent1"/>
          </a:lnRef>
          <a:fillRef idx="0">
            <a:schemeClr val="accent1"/>
          </a:fillRef>
          <a:effectRef idx="0">
            <a:schemeClr val="accent1"/>
          </a:effectRef>
          <a:fontRef idx="minor">
            <a:schemeClr val="tx1"/>
          </a:fontRef>
        </p:style>
      </p:cxnSp>
      <p:cxnSp>
        <p:nvCxnSpPr>
          <p:cNvPr id="84" name="Straight Connector 83">
            <a:extLst>
              <a:ext uri="{FF2B5EF4-FFF2-40B4-BE49-F238E27FC236}">
                <a16:creationId xmlns:a16="http://schemas.microsoft.com/office/drawing/2014/main" id="{306645AA-7766-4891-B985-AD3D7BBE0BCF}"/>
              </a:ext>
            </a:extLst>
          </p:cNvPr>
          <p:cNvCxnSpPr/>
          <p:nvPr/>
        </p:nvCxnSpPr>
        <p:spPr>
          <a:xfrm>
            <a:off x="7456718" y="4713514"/>
            <a:ext cx="51162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6" name="Connector: Elbow 85">
            <a:extLst>
              <a:ext uri="{FF2B5EF4-FFF2-40B4-BE49-F238E27FC236}">
                <a16:creationId xmlns:a16="http://schemas.microsoft.com/office/drawing/2014/main" id="{713349C8-073E-439C-B4DA-CDAE317FED2D}"/>
              </a:ext>
            </a:extLst>
          </p:cNvPr>
          <p:cNvCxnSpPr/>
          <p:nvPr/>
        </p:nvCxnSpPr>
        <p:spPr>
          <a:xfrm rot="16200000" flipV="1">
            <a:off x="6337187" y="3104130"/>
            <a:ext cx="2293483" cy="925285"/>
          </a:xfrm>
          <a:prstGeom prst="bentConnector3">
            <a:avLst>
              <a:gd name="adj1" fmla="val 84174"/>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2" name="Connector: Elbow 91">
            <a:extLst>
              <a:ext uri="{FF2B5EF4-FFF2-40B4-BE49-F238E27FC236}">
                <a16:creationId xmlns:a16="http://schemas.microsoft.com/office/drawing/2014/main" id="{97E86C4B-E83F-4E6D-9936-5E01C756A4AF}"/>
              </a:ext>
            </a:extLst>
          </p:cNvPr>
          <p:cNvCxnSpPr>
            <a:stCxn id="13" idx="2"/>
          </p:cNvCxnSpPr>
          <p:nvPr/>
        </p:nvCxnSpPr>
        <p:spPr>
          <a:xfrm rot="5400000">
            <a:off x="7989093" y="1212738"/>
            <a:ext cx="1128715" cy="2324098"/>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4" name="Straight Arrow Connector 93">
            <a:extLst>
              <a:ext uri="{FF2B5EF4-FFF2-40B4-BE49-F238E27FC236}">
                <a16:creationId xmlns:a16="http://schemas.microsoft.com/office/drawing/2014/main" id="{DA7FE3DD-9C37-4AA2-8B72-6C31E01AF9E7}"/>
              </a:ext>
            </a:extLst>
          </p:cNvPr>
          <p:cNvCxnSpPr/>
          <p:nvPr/>
        </p:nvCxnSpPr>
        <p:spPr>
          <a:xfrm flipH="1">
            <a:off x="4005943" y="3831771"/>
            <a:ext cx="209005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8" name="Straight Arrow Connector 97">
            <a:extLst>
              <a:ext uri="{FF2B5EF4-FFF2-40B4-BE49-F238E27FC236}">
                <a16:creationId xmlns:a16="http://schemas.microsoft.com/office/drawing/2014/main" id="{E238F95F-FE5C-4B96-A7C0-898FC37A57CD}"/>
              </a:ext>
            </a:extLst>
          </p:cNvPr>
          <p:cNvCxnSpPr/>
          <p:nvPr/>
        </p:nvCxnSpPr>
        <p:spPr>
          <a:xfrm flipH="1">
            <a:off x="4005943" y="6760030"/>
            <a:ext cx="166551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0" name="Connector: Elbow 99">
            <a:extLst>
              <a:ext uri="{FF2B5EF4-FFF2-40B4-BE49-F238E27FC236}">
                <a16:creationId xmlns:a16="http://schemas.microsoft.com/office/drawing/2014/main" id="{2F467963-8A5E-4192-9996-0E50F4FFA8AF}"/>
              </a:ext>
            </a:extLst>
          </p:cNvPr>
          <p:cNvCxnSpPr/>
          <p:nvPr/>
        </p:nvCxnSpPr>
        <p:spPr>
          <a:xfrm rot="5400000">
            <a:off x="4486784" y="5150815"/>
            <a:ext cx="2793889" cy="424541"/>
          </a:xfrm>
          <a:prstGeom prst="bentConnector3">
            <a:avLst>
              <a:gd name="adj1" fmla="val -1041"/>
            </a:avLst>
          </a:prstGeom>
        </p:spPr>
        <p:style>
          <a:lnRef idx="1">
            <a:schemeClr val="accent1"/>
          </a:lnRef>
          <a:fillRef idx="0">
            <a:schemeClr val="accent1"/>
          </a:fillRef>
          <a:effectRef idx="0">
            <a:schemeClr val="accent1"/>
          </a:effectRef>
          <a:fontRef idx="minor">
            <a:schemeClr val="tx1"/>
          </a:fontRef>
        </p:style>
      </p:cxnSp>
      <p:cxnSp>
        <p:nvCxnSpPr>
          <p:cNvPr id="119" name="Straight Connector 118">
            <a:extLst>
              <a:ext uri="{FF2B5EF4-FFF2-40B4-BE49-F238E27FC236}">
                <a16:creationId xmlns:a16="http://schemas.microsoft.com/office/drawing/2014/main" id="{43699F1B-1462-450B-B7DD-D0292D0C2AB9}"/>
              </a:ext>
            </a:extLst>
          </p:cNvPr>
          <p:cNvCxnSpPr/>
          <p:nvPr/>
        </p:nvCxnSpPr>
        <p:spPr>
          <a:xfrm>
            <a:off x="2525486" y="3987575"/>
            <a:ext cx="38099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3" name="Connector: Elbow 122">
            <a:extLst>
              <a:ext uri="{FF2B5EF4-FFF2-40B4-BE49-F238E27FC236}">
                <a16:creationId xmlns:a16="http://schemas.microsoft.com/office/drawing/2014/main" id="{DC718554-2B6A-41E1-9F22-784B21C13EC2}"/>
              </a:ext>
            </a:extLst>
          </p:cNvPr>
          <p:cNvCxnSpPr>
            <a:endCxn id="7" idx="1"/>
          </p:cNvCxnSpPr>
          <p:nvPr/>
        </p:nvCxnSpPr>
        <p:spPr>
          <a:xfrm rot="5400000" flipH="1" flipV="1">
            <a:off x="1864179" y="2879954"/>
            <a:ext cx="1768929" cy="446315"/>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9" name="Connector: Curved 128">
            <a:extLst>
              <a:ext uri="{FF2B5EF4-FFF2-40B4-BE49-F238E27FC236}">
                <a16:creationId xmlns:a16="http://schemas.microsoft.com/office/drawing/2014/main" id="{5E7B7BDC-6568-43EC-9DB3-BE7CCF7ED46B}"/>
              </a:ext>
            </a:extLst>
          </p:cNvPr>
          <p:cNvCxnSpPr/>
          <p:nvPr/>
        </p:nvCxnSpPr>
        <p:spPr>
          <a:xfrm rot="16200000" flipV="1">
            <a:off x="2596242" y="5513615"/>
            <a:ext cx="315686" cy="304797"/>
          </a:xfrm>
          <a:prstGeom prst="curvedConnector3">
            <a:avLst/>
          </a:prstGeom>
        </p:spPr>
        <p:style>
          <a:lnRef idx="1">
            <a:schemeClr val="accent1"/>
          </a:lnRef>
          <a:fillRef idx="0">
            <a:schemeClr val="accent1"/>
          </a:fillRef>
          <a:effectRef idx="0">
            <a:schemeClr val="accent1"/>
          </a:effectRef>
          <a:fontRef idx="minor">
            <a:schemeClr val="tx1"/>
          </a:fontRef>
        </p:style>
      </p:cxnSp>
      <p:cxnSp>
        <p:nvCxnSpPr>
          <p:cNvPr id="131" name="Connector: Curved 130">
            <a:extLst>
              <a:ext uri="{FF2B5EF4-FFF2-40B4-BE49-F238E27FC236}">
                <a16:creationId xmlns:a16="http://schemas.microsoft.com/office/drawing/2014/main" id="{28EB70D8-DA51-4CC7-A07B-63C86EF0BDA3}"/>
              </a:ext>
            </a:extLst>
          </p:cNvPr>
          <p:cNvCxnSpPr/>
          <p:nvPr/>
        </p:nvCxnSpPr>
        <p:spPr>
          <a:xfrm flipV="1">
            <a:off x="2601686" y="5237900"/>
            <a:ext cx="304797" cy="270270"/>
          </a:xfrm>
          <a:prstGeom prst="curvedConnector3">
            <a:avLst/>
          </a:prstGeom>
          <a:ln>
            <a:tailEnd type="triangle"/>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D9DEBFFF-CB6B-42DF-B3CB-B51C21D043B9}"/>
              </a:ext>
            </a:extLst>
          </p:cNvPr>
          <p:cNvSpPr txBox="1"/>
          <p:nvPr/>
        </p:nvSpPr>
        <p:spPr>
          <a:xfrm>
            <a:off x="2079167" y="1168174"/>
            <a:ext cx="489860" cy="369332"/>
          </a:xfrm>
          <a:prstGeom prst="rect">
            <a:avLst/>
          </a:prstGeom>
          <a:noFill/>
        </p:spPr>
        <p:txBody>
          <a:bodyPr wrap="square" rtlCol="0">
            <a:spAutoFit/>
          </a:bodyPr>
          <a:lstStyle/>
          <a:p>
            <a:r>
              <a:rPr lang="en-US" dirty="0"/>
              <a:t>E</a:t>
            </a:r>
          </a:p>
        </p:txBody>
      </p:sp>
      <p:sp>
        <p:nvSpPr>
          <p:cNvPr id="42" name="TextBox 41">
            <a:extLst>
              <a:ext uri="{FF2B5EF4-FFF2-40B4-BE49-F238E27FC236}">
                <a16:creationId xmlns:a16="http://schemas.microsoft.com/office/drawing/2014/main" id="{9B2DEB7F-DE63-4176-8DE3-97E73F866BAB}"/>
              </a:ext>
            </a:extLst>
          </p:cNvPr>
          <p:cNvSpPr txBox="1"/>
          <p:nvPr/>
        </p:nvSpPr>
        <p:spPr>
          <a:xfrm>
            <a:off x="2035627" y="1984603"/>
            <a:ext cx="489860" cy="369332"/>
          </a:xfrm>
          <a:prstGeom prst="rect">
            <a:avLst/>
          </a:prstGeom>
          <a:noFill/>
        </p:spPr>
        <p:txBody>
          <a:bodyPr wrap="square" rtlCol="0">
            <a:spAutoFit/>
          </a:bodyPr>
          <a:lstStyle/>
          <a:p>
            <a:r>
              <a:rPr lang="en-US" dirty="0"/>
              <a:t>T</a:t>
            </a:r>
          </a:p>
        </p:txBody>
      </p:sp>
      <p:sp>
        <p:nvSpPr>
          <p:cNvPr id="44" name="TextBox 43">
            <a:extLst>
              <a:ext uri="{FF2B5EF4-FFF2-40B4-BE49-F238E27FC236}">
                <a16:creationId xmlns:a16="http://schemas.microsoft.com/office/drawing/2014/main" id="{D15E09DF-1879-4645-92FF-2A9659258EFB}"/>
              </a:ext>
            </a:extLst>
          </p:cNvPr>
          <p:cNvSpPr txBox="1"/>
          <p:nvPr/>
        </p:nvSpPr>
        <p:spPr>
          <a:xfrm>
            <a:off x="2035625" y="2855463"/>
            <a:ext cx="489860" cy="369332"/>
          </a:xfrm>
          <a:prstGeom prst="rect">
            <a:avLst/>
          </a:prstGeom>
          <a:noFill/>
        </p:spPr>
        <p:txBody>
          <a:bodyPr wrap="square" rtlCol="0">
            <a:spAutoFit/>
          </a:bodyPr>
          <a:lstStyle/>
          <a:p>
            <a:r>
              <a:rPr lang="en-US" dirty="0"/>
              <a:t>F</a:t>
            </a:r>
          </a:p>
        </p:txBody>
      </p:sp>
      <p:sp>
        <p:nvSpPr>
          <p:cNvPr id="45" name="TextBox 44">
            <a:extLst>
              <a:ext uri="{FF2B5EF4-FFF2-40B4-BE49-F238E27FC236}">
                <a16:creationId xmlns:a16="http://schemas.microsoft.com/office/drawing/2014/main" id="{87AB38CD-15D3-44D9-ABB6-4838097153D0}"/>
              </a:ext>
            </a:extLst>
          </p:cNvPr>
          <p:cNvSpPr txBox="1"/>
          <p:nvPr/>
        </p:nvSpPr>
        <p:spPr>
          <a:xfrm>
            <a:off x="2438395" y="3922259"/>
            <a:ext cx="489860" cy="369332"/>
          </a:xfrm>
          <a:prstGeom prst="rect">
            <a:avLst/>
          </a:prstGeom>
          <a:noFill/>
        </p:spPr>
        <p:txBody>
          <a:bodyPr wrap="square" rtlCol="0">
            <a:spAutoFit/>
          </a:bodyPr>
          <a:lstStyle/>
          <a:p>
            <a:r>
              <a:rPr lang="en-US" dirty="0"/>
              <a:t>T</a:t>
            </a:r>
          </a:p>
        </p:txBody>
      </p:sp>
      <p:sp>
        <p:nvSpPr>
          <p:cNvPr id="54" name="TextBox 53">
            <a:extLst>
              <a:ext uri="{FF2B5EF4-FFF2-40B4-BE49-F238E27FC236}">
                <a16:creationId xmlns:a16="http://schemas.microsoft.com/office/drawing/2014/main" id="{65D3783C-173C-4BD4-B6D6-396C4C88AA64}"/>
              </a:ext>
            </a:extLst>
          </p:cNvPr>
          <p:cNvSpPr txBox="1"/>
          <p:nvPr/>
        </p:nvSpPr>
        <p:spPr>
          <a:xfrm>
            <a:off x="2340424" y="5457145"/>
            <a:ext cx="489860" cy="369332"/>
          </a:xfrm>
          <a:prstGeom prst="rect">
            <a:avLst/>
          </a:prstGeom>
          <a:noFill/>
        </p:spPr>
        <p:txBody>
          <a:bodyPr wrap="square" rtlCol="0">
            <a:spAutoFit/>
          </a:bodyPr>
          <a:lstStyle/>
          <a:p>
            <a:r>
              <a:rPr lang="en-US" dirty="0"/>
              <a:t>(</a:t>
            </a:r>
          </a:p>
        </p:txBody>
      </p:sp>
      <p:sp>
        <p:nvSpPr>
          <p:cNvPr id="56" name="TextBox 55">
            <a:extLst>
              <a:ext uri="{FF2B5EF4-FFF2-40B4-BE49-F238E27FC236}">
                <a16:creationId xmlns:a16="http://schemas.microsoft.com/office/drawing/2014/main" id="{706F3239-92B1-4D0E-8B8A-A6B25EC604E1}"/>
              </a:ext>
            </a:extLst>
          </p:cNvPr>
          <p:cNvSpPr txBox="1"/>
          <p:nvPr/>
        </p:nvSpPr>
        <p:spPr>
          <a:xfrm>
            <a:off x="1611081" y="6164717"/>
            <a:ext cx="489860" cy="369332"/>
          </a:xfrm>
          <a:prstGeom prst="rect">
            <a:avLst/>
          </a:prstGeom>
          <a:noFill/>
        </p:spPr>
        <p:txBody>
          <a:bodyPr wrap="square" rtlCol="0">
            <a:spAutoFit/>
          </a:bodyPr>
          <a:lstStyle/>
          <a:p>
            <a:r>
              <a:rPr lang="en-US" dirty="0"/>
              <a:t>id</a:t>
            </a:r>
          </a:p>
        </p:txBody>
      </p:sp>
      <p:sp>
        <p:nvSpPr>
          <p:cNvPr id="57" name="TextBox 56">
            <a:extLst>
              <a:ext uri="{FF2B5EF4-FFF2-40B4-BE49-F238E27FC236}">
                <a16:creationId xmlns:a16="http://schemas.microsoft.com/office/drawing/2014/main" id="{FEAC4FBE-2337-45BC-8606-E691208A3E91}"/>
              </a:ext>
            </a:extLst>
          </p:cNvPr>
          <p:cNvSpPr txBox="1"/>
          <p:nvPr/>
        </p:nvSpPr>
        <p:spPr>
          <a:xfrm>
            <a:off x="5736761" y="6110289"/>
            <a:ext cx="489860" cy="369332"/>
          </a:xfrm>
          <a:prstGeom prst="rect">
            <a:avLst/>
          </a:prstGeom>
          <a:noFill/>
        </p:spPr>
        <p:txBody>
          <a:bodyPr wrap="square" rtlCol="0">
            <a:spAutoFit/>
          </a:bodyPr>
          <a:lstStyle/>
          <a:p>
            <a:r>
              <a:rPr lang="en-US" dirty="0"/>
              <a:t>id</a:t>
            </a:r>
          </a:p>
        </p:txBody>
      </p:sp>
      <p:sp>
        <p:nvSpPr>
          <p:cNvPr id="59" name="TextBox 58">
            <a:extLst>
              <a:ext uri="{FF2B5EF4-FFF2-40B4-BE49-F238E27FC236}">
                <a16:creationId xmlns:a16="http://schemas.microsoft.com/office/drawing/2014/main" id="{F286C3F4-9250-477D-B3D6-9916DE60AFFC}"/>
              </a:ext>
            </a:extLst>
          </p:cNvPr>
          <p:cNvSpPr txBox="1"/>
          <p:nvPr/>
        </p:nvSpPr>
        <p:spPr>
          <a:xfrm>
            <a:off x="4321619" y="6121175"/>
            <a:ext cx="489860" cy="369332"/>
          </a:xfrm>
          <a:prstGeom prst="rect">
            <a:avLst/>
          </a:prstGeom>
          <a:noFill/>
        </p:spPr>
        <p:txBody>
          <a:bodyPr wrap="square" rtlCol="0">
            <a:spAutoFit/>
          </a:bodyPr>
          <a:lstStyle/>
          <a:p>
            <a:r>
              <a:rPr lang="en-US" dirty="0"/>
              <a:t>id</a:t>
            </a:r>
          </a:p>
        </p:txBody>
      </p:sp>
      <p:sp>
        <p:nvSpPr>
          <p:cNvPr id="60" name="TextBox 59">
            <a:extLst>
              <a:ext uri="{FF2B5EF4-FFF2-40B4-BE49-F238E27FC236}">
                <a16:creationId xmlns:a16="http://schemas.microsoft.com/office/drawing/2014/main" id="{CB7E27E8-A0D1-4FC4-89CD-241BDC50CF02}"/>
              </a:ext>
            </a:extLst>
          </p:cNvPr>
          <p:cNvSpPr txBox="1"/>
          <p:nvPr/>
        </p:nvSpPr>
        <p:spPr>
          <a:xfrm>
            <a:off x="7946559" y="4945513"/>
            <a:ext cx="489860" cy="369332"/>
          </a:xfrm>
          <a:prstGeom prst="rect">
            <a:avLst/>
          </a:prstGeom>
          <a:noFill/>
        </p:spPr>
        <p:txBody>
          <a:bodyPr wrap="square" rtlCol="0">
            <a:spAutoFit/>
          </a:bodyPr>
          <a:lstStyle/>
          <a:p>
            <a:r>
              <a:rPr lang="en-US" dirty="0"/>
              <a:t>)</a:t>
            </a:r>
          </a:p>
        </p:txBody>
      </p:sp>
      <p:sp>
        <p:nvSpPr>
          <p:cNvPr id="61" name="TextBox 60">
            <a:extLst>
              <a:ext uri="{FF2B5EF4-FFF2-40B4-BE49-F238E27FC236}">
                <a16:creationId xmlns:a16="http://schemas.microsoft.com/office/drawing/2014/main" id="{D042B658-6DE6-4475-877F-6A4168B9FE3D}"/>
              </a:ext>
            </a:extLst>
          </p:cNvPr>
          <p:cNvSpPr txBox="1"/>
          <p:nvPr/>
        </p:nvSpPr>
        <p:spPr>
          <a:xfrm>
            <a:off x="8512618" y="3443281"/>
            <a:ext cx="489860" cy="369332"/>
          </a:xfrm>
          <a:prstGeom prst="rect">
            <a:avLst/>
          </a:prstGeom>
          <a:noFill/>
        </p:spPr>
        <p:txBody>
          <a:bodyPr wrap="square" rtlCol="0">
            <a:spAutoFit/>
          </a:bodyPr>
          <a:lstStyle/>
          <a:p>
            <a:r>
              <a:rPr lang="en-US" dirty="0"/>
              <a:t>F</a:t>
            </a:r>
          </a:p>
        </p:txBody>
      </p:sp>
      <p:sp>
        <p:nvSpPr>
          <p:cNvPr id="62" name="TextBox 61">
            <a:extLst>
              <a:ext uri="{FF2B5EF4-FFF2-40B4-BE49-F238E27FC236}">
                <a16:creationId xmlns:a16="http://schemas.microsoft.com/office/drawing/2014/main" id="{5874C053-6B00-4DD5-96FB-A83EFB74C77B}"/>
              </a:ext>
            </a:extLst>
          </p:cNvPr>
          <p:cNvSpPr txBox="1"/>
          <p:nvPr/>
        </p:nvSpPr>
        <p:spPr>
          <a:xfrm>
            <a:off x="7913903" y="4052882"/>
            <a:ext cx="489860" cy="369332"/>
          </a:xfrm>
          <a:prstGeom prst="rect">
            <a:avLst/>
          </a:prstGeom>
          <a:noFill/>
        </p:spPr>
        <p:txBody>
          <a:bodyPr wrap="square" rtlCol="0">
            <a:spAutoFit/>
          </a:bodyPr>
          <a:lstStyle/>
          <a:p>
            <a:r>
              <a:rPr lang="en-US" dirty="0"/>
              <a:t>+</a:t>
            </a:r>
          </a:p>
        </p:txBody>
      </p:sp>
      <p:sp>
        <p:nvSpPr>
          <p:cNvPr id="63" name="TextBox 62">
            <a:extLst>
              <a:ext uri="{FF2B5EF4-FFF2-40B4-BE49-F238E27FC236}">
                <a16:creationId xmlns:a16="http://schemas.microsoft.com/office/drawing/2014/main" id="{D17AF65D-0DAB-48AB-ABE6-4D47F2764FCE}"/>
              </a:ext>
            </a:extLst>
          </p:cNvPr>
          <p:cNvSpPr txBox="1"/>
          <p:nvPr/>
        </p:nvSpPr>
        <p:spPr>
          <a:xfrm>
            <a:off x="9405246" y="2136997"/>
            <a:ext cx="489860" cy="369332"/>
          </a:xfrm>
          <a:prstGeom prst="rect">
            <a:avLst/>
          </a:prstGeom>
          <a:noFill/>
        </p:spPr>
        <p:txBody>
          <a:bodyPr wrap="square" rtlCol="0">
            <a:spAutoFit/>
          </a:bodyPr>
          <a:lstStyle/>
          <a:p>
            <a:r>
              <a:rPr lang="en-US" dirty="0"/>
              <a:t>*</a:t>
            </a:r>
          </a:p>
        </p:txBody>
      </p:sp>
      <p:sp>
        <p:nvSpPr>
          <p:cNvPr id="64" name="TextBox 63">
            <a:extLst>
              <a:ext uri="{FF2B5EF4-FFF2-40B4-BE49-F238E27FC236}">
                <a16:creationId xmlns:a16="http://schemas.microsoft.com/office/drawing/2014/main" id="{C3CD090E-935B-4119-9791-D31A9B415709}"/>
              </a:ext>
            </a:extLst>
          </p:cNvPr>
          <p:cNvSpPr txBox="1"/>
          <p:nvPr/>
        </p:nvSpPr>
        <p:spPr>
          <a:xfrm>
            <a:off x="7924789" y="1255251"/>
            <a:ext cx="489860" cy="369332"/>
          </a:xfrm>
          <a:prstGeom prst="rect">
            <a:avLst/>
          </a:prstGeom>
          <a:noFill/>
        </p:spPr>
        <p:txBody>
          <a:bodyPr wrap="square" rtlCol="0">
            <a:spAutoFit/>
          </a:bodyPr>
          <a:lstStyle/>
          <a:p>
            <a:r>
              <a:rPr lang="en-US" dirty="0"/>
              <a:t>T</a:t>
            </a:r>
          </a:p>
        </p:txBody>
      </p:sp>
      <p:sp>
        <p:nvSpPr>
          <p:cNvPr id="65" name="TextBox 64">
            <a:extLst>
              <a:ext uri="{FF2B5EF4-FFF2-40B4-BE49-F238E27FC236}">
                <a16:creationId xmlns:a16="http://schemas.microsoft.com/office/drawing/2014/main" id="{47FED718-42E4-44E7-80BD-C5569D5C2020}"/>
              </a:ext>
            </a:extLst>
          </p:cNvPr>
          <p:cNvSpPr txBox="1"/>
          <p:nvPr/>
        </p:nvSpPr>
        <p:spPr>
          <a:xfrm>
            <a:off x="4626420" y="656536"/>
            <a:ext cx="489860" cy="369332"/>
          </a:xfrm>
          <a:prstGeom prst="rect">
            <a:avLst/>
          </a:prstGeom>
          <a:noFill/>
        </p:spPr>
        <p:txBody>
          <a:bodyPr wrap="square" rtlCol="0">
            <a:spAutoFit/>
          </a:bodyPr>
          <a:lstStyle/>
          <a:p>
            <a:r>
              <a:rPr lang="en-US" dirty="0"/>
              <a:t>+</a:t>
            </a:r>
          </a:p>
        </p:txBody>
      </p:sp>
      <p:sp>
        <p:nvSpPr>
          <p:cNvPr id="66" name="TextBox 65">
            <a:extLst>
              <a:ext uri="{FF2B5EF4-FFF2-40B4-BE49-F238E27FC236}">
                <a16:creationId xmlns:a16="http://schemas.microsoft.com/office/drawing/2014/main" id="{36F2C5F8-24C8-4771-AC18-A5AD6EEDA4C8}"/>
              </a:ext>
            </a:extLst>
          </p:cNvPr>
          <p:cNvSpPr txBox="1"/>
          <p:nvPr/>
        </p:nvSpPr>
        <p:spPr>
          <a:xfrm>
            <a:off x="5638791" y="1505620"/>
            <a:ext cx="489860" cy="369332"/>
          </a:xfrm>
          <a:prstGeom prst="rect">
            <a:avLst/>
          </a:prstGeom>
          <a:noFill/>
        </p:spPr>
        <p:txBody>
          <a:bodyPr wrap="square" rtlCol="0">
            <a:spAutoFit/>
          </a:bodyPr>
          <a:lstStyle/>
          <a:p>
            <a:r>
              <a:rPr lang="en-US" dirty="0"/>
              <a:t>(</a:t>
            </a:r>
          </a:p>
        </p:txBody>
      </p:sp>
      <p:sp>
        <p:nvSpPr>
          <p:cNvPr id="67" name="TextBox 66">
            <a:extLst>
              <a:ext uri="{FF2B5EF4-FFF2-40B4-BE49-F238E27FC236}">
                <a16:creationId xmlns:a16="http://schemas.microsoft.com/office/drawing/2014/main" id="{01E93F54-1118-42E5-8617-0CF022B2B39C}"/>
              </a:ext>
            </a:extLst>
          </p:cNvPr>
          <p:cNvSpPr txBox="1"/>
          <p:nvPr/>
        </p:nvSpPr>
        <p:spPr>
          <a:xfrm>
            <a:off x="4865905" y="1059305"/>
            <a:ext cx="489860" cy="369332"/>
          </a:xfrm>
          <a:prstGeom prst="rect">
            <a:avLst/>
          </a:prstGeom>
          <a:noFill/>
        </p:spPr>
        <p:txBody>
          <a:bodyPr wrap="square" rtlCol="0">
            <a:spAutoFit/>
          </a:bodyPr>
          <a:lstStyle/>
          <a:p>
            <a:r>
              <a:rPr lang="en-US" dirty="0"/>
              <a:t>F</a:t>
            </a:r>
          </a:p>
        </p:txBody>
      </p:sp>
      <p:sp>
        <p:nvSpPr>
          <p:cNvPr id="68" name="TextBox 67">
            <a:extLst>
              <a:ext uri="{FF2B5EF4-FFF2-40B4-BE49-F238E27FC236}">
                <a16:creationId xmlns:a16="http://schemas.microsoft.com/office/drawing/2014/main" id="{2DCBD12D-421C-4E71-8139-486CC08186B0}"/>
              </a:ext>
            </a:extLst>
          </p:cNvPr>
          <p:cNvSpPr txBox="1"/>
          <p:nvPr/>
        </p:nvSpPr>
        <p:spPr>
          <a:xfrm>
            <a:off x="5040077" y="2169649"/>
            <a:ext cx="489860" cy="369332"/>
          </a:xfrm>
          <a:prstGeom prst="rect">
            <a:avLst/>
          </a:prstGeom>
          <a:noFill/>
        </p:spPr>
        <p:txBody>
          <a:bodyPr wrap="square" rtlCol="0">
            <a:spAutoFit/>
          </a:bodyPr>
          <a:lstStyle/>
          <a:p>
            <a:r>
              <a:rPr lang="en-US" dirty="0"/>
              <a:t>*</a:t>
            </a:r>
          </a:p>
        </p:txBody>
      </p:sp>
      <p:sp>
        <p:nvSpPr>
          <p:cNvPr id="69" name="TextBox 68">
            <a:extLst>
              <a:ext uri="{FF2B5EF4-FFF2-40B4-BE49-F238E27FC236}">
                <a16:creationId xmlns:a16="http://schemas.microsoft.com/office/drawing/2014/main" id="{E41711E2-4674-4262-810B-4DE4A0FC6C64}"/>
              </a:ext>
            </a:extLst>
          </p:cNvPr>
          <p:cNvSpPr txBox="1"/>
          <p:nvPr/>
        </p:nvSpPr>
        <p:spPr>
          <a:xfrm>
            <a:off x="5181591" y="3486821"/>
            <a:ext cx="489860" cy="369332"/>
          </a:xfrm>
          <a:prstGeom prst="rect">
            <a:avLst/>
          </a:prstGeom>
          <a:noFill/>
        </p:spPr>
        <p:txBody>
          <a:bodyPr wrap="square" rtlCol="0">
            <a:spAutoFit/>
          </a:bodyPr>
          <a:lstStyle/>
          <a:p>
            <a:r>
              <a:rPr lang="en-US" dirty="0"/>
              <a:t>(</a:t>
            </a:r>
          </a:p>
        </p:txBody>
      </p:sp>
      <p:sp>
        <p:nvSpPr>
          <p:cNvPr id="70" name="TextBox 69">
            <a:extLst>
              <a:ext uri="{FF2B5EF4-FFF2-40B4-BE49-F238E27FC236}">
                <a16:creationId xmlns:a16="http://schemas.microsoft.com/office/drawing/2014/main" id="{BFC435A8-09EA-40E4-BDE6-D0C7BCBB8C7E}"/>
              </a:ext>
            </a:extLst>
          </p:cNvPr>
          <p:cNvSpPr txBox="1"/>
          <p:nvPr/>
        </p:nvSpPr>
        <p:spPr>
          <a:xfrm>
            <a:off x="1491337" y="4804001"/>
            <a:ext cx="489860" cy="369332"/>
          </a:xfrm>
          <a:prstGeom prst="rect">
            <a:avLst/>
          </a:prstGeom>
          <a:noFill/>
        </p:spPr>
        <p:txBody>
          <a:bodyPr wrap="square" rtlCol="0">
            <a:spAutoFit/>
          </a:bodyPr>
          <a:lstStyle/>
          <a:p>
            <a:r>
              <a:rPr lang="en-US" dirty="0"/>
              <a:t>(</a:t>
            </a:r>
          </a:p>
        </p:txBody>
      </p:sp>
      <p:sp>
        <p:nvSpPr>
          <p:cNvPr id="71" name="TextBox 70">
            <a:extLst>
              <a:ext uri="{FF2B5EF4-FFF2-40B4-BE49-F238E27FC236}">
                <a16:creationId xmlns:a16="http://schemas.microsoft.com/office/drawing/2014/main" id="{DECB8E08-94E0-4FB5-AA95-8C0201C9F3BF}"/>
              </a:ext>
            </a:extLst>
          </p:cNvPr>
          <p:cNvSpPr txBox="1"/>
          <p:nvPr/>
        </p:nvSpPr>
        <p:spPr>
          <a:xfrm>
            <a:off x="4321619" y="4488307"/>
            <a:ext cx="489860" cy="369332"/>
          </a:xfrm>
          <a:prstGeom prst="rect">
            <a:avLst/>
          </a:prstGeom>
          <a:noFill/>
        </p:spPr>
        <p:txBody>
          <a:bodyPr wrap="square" rtlCol="0">
            <a:spAutoFit/>
          </a:bodyPr>
          <a:lstStyle/>
          <a:p>
            <a:r>
              <a:rPr lang="en-US" dirty="0"/>
              <a:t>E</a:t>
            </a:r>
          </a:p>
        </p:txBody>
      </p:sp>
    </p:spTree>
    <p:extLst>
      <p:ext uri="{BB962C8B-B14F-4D97-AF65-F5344CB8AC3E}">
        <p14:creationId xmlns:p14="http://schemas.microsoft.com/office/powerpoint/2010/main" val="26530373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533DA7-4093-4AF2-A6E2-AA35BCFBE2D1}"/>
              </a:ext>
            </a:extLst>
          </p:cNvPr>
          <p:cNvSpPr>
            <a:spLocks noGrp="1"/>
          </p:cNvSpPr>
          <p:nvPr>
            <p:ph type="title"/>
          </p:nvPr>
        </p:nvSpPr>
        <p:spPr/>
        <p:txBody>
          <a:bodyPr/>
          <a:lstStyle/>
          <a:p>
            <a:r>
              <a:rPr lang="en-US" dirty="0"/>
              <a:t>DFA</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1A0A1116-1C18-453D-AD7B-C9007BA488CE}"/>
                  </a:ext>
                </a:extLst>
              </p:cNvPr>
              <p:cNvSpPr>
                <a:spLocks noGrp="1"/>
              </p:cNvSpPr>
              <p:nvPr>
                <p:ph idx="1"/>
              </p:nvPr>
            </p:nvSpPr>
            <p:spPr/>
            <p:txBody>
              <a:bodyPr>
                <a:normAutofit/>
              </a:bodyPr>
              <a:lstStyle/>
              <a:p>
                <a:r>
                  <a:rPr lang="en-US" dirty="0"/>
                  <a:t>The DFA (LR(0) automaton) is also called the canonical LR(0) collection</a:t>
                </a:r>
              </a:p>
              <a:p>
                <a:endParaRPr lang="en-US" dirty="0"/>
              </a:p>
              <a:p>
                <a:r>
                  <a:rPr lang="en-US" dirty="0"/>
                  <a:t>The DFA can be used to make the shift-reduce decisions</a:t>
                </a:r>
              </a:p>
              <a:p>
                <a:endParaRPr lang="en-US" dirty="0"/>
              </a:p>
              <a:p>
                <a:r>
                  <a:rPr lang="en-US" dirty="0"/>
                  <a:t>A reduction is possible in a DFA state if an item [</a:t>
                </a:r>
                <a14:m>
                  <m:oMath xmlns:m="http://schemas.openxmlformats.org/officeDocument/2006/math">
                    <m:r>
                      <a:rPr lang="en-US" b="0" i="1" smtClean="0">
                        <a:latin typeface="Cambria Math" panose="02040503050406030204" pitchFamily="18" charset="0"/>
                      </a:rPr>
                      <m:t>𝐴</m:t>
                    </m:r>
                    <m:r>
                      <a:rPr lang="en-US" b="0" i="1" smtClean="0">
                        <a:latin typeface="Cambria Math" panose="02040503050406030204" pitchFamily="18" charset="0"/>
                      </a:rPr>
                      <m:t> →</m:t>
                    </m:r>
                    <m:r>
                      <a:rPr lang="en-US" b="0" i="1" smtClean="0">
                        <a:latin typeface="Cambria Math" panose="02040503050406030204" pitchFamily="18" charset="0"/>
                      </a:rPr>
                      <m:t>𝛼</m:t>
                    </m:r>
                    <m:r>
                      <a:rPr lang="en-US" b="0" i="1" smtClean="0">
                        <a:latin typeface="Cambria Math" panose="02040503050406030204" pitchFamily="18" charset="0"/>
                      </a:rPr>
                      <m:t>.</m:t>
                    </m:r>
                  </m:oMath>
                </a14:m>
                <a:r>
                  <a:rPr lang="en-US" dirty="0"/>
                  <a:t>] exists in the set of items corresponding to the DFA state</a:t>
                </a:r>
              </a:p>
              <a:p>
                <a:endParaRPr lang="en-US" dirty="0"/>
              </a:p>
            </p:txBody>
          </p:sp>
        </mc:Choice>
        <mc:Fallback xmlns="">
          <p:sp>
            <p:nvSpPr>
              <p:cNvPr id="3" name="Content Placeholder 2">
                <a:extLst>
                  <a:ext uri="{FF2B5EF4-FFF2-40B4-BE49-F238E27FC236}">
                    <a16:creationId xmlns:a16="http://schemas.microsoft.com/office/drawing/2014/main" id="{1A0A1116-1C18-453D-AD7B-C9007BA488CE}"/>
                  </a:ext>
                </a:extLst>
              </p:cNvPr>
              <p:cNvSpPr>
                <a:spLocks noGrp="1" noRot="1" noChangeAspect="1" noMove="1" noResize="1" noEditPoints="1" noAdjustHandles="1" noChangeArrowheads="1" noChangeShapeType="1" noTextEdit="1"/>
              </p:cNvSpPr>
              <p:nvPr>
                <p:ph idx="1"/>
              </p:nvPr>
            </p:nvSpPr>
            <p:spPr>
              <a:blipFill>
                <a:blip r:embed="rId3"/>
                <a:stretch>
                  <a:fillRect l="-1043" t="-2241" r="-1043"/>
                </a:stretch>
              </a:blipFill>
            </p:spPr>
            <p:txBody>
              <a:bodyPr/>
              <a:lstStyle/>
              <a:p>
                <a:r>
                  <a:rPr lang="en-US">
                    <a:noFill/>
                  </a:rPr>
                  <a:t> </a:t>
                </a:r>
              </a:p>
            </p:txBody>
          </p:sp>
        </mc:Fallback>
      </mc:AlternateContent>
    </p:spTree>
    <p:extLst>
      <p:ext uri="{BB962C8B-B14F-4D97-AF65-F5344CB8AC3E}">
        <p14:creationId xmlns:p14="http://schemas.microsoft.com/office/powerpoint/2010/main" val="15019592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678D8A-27E2-41B4-91E7-3E65927929DB}"/>
              </a:ext>
            </a:extLst>
          </p:cNvPr>
          <p:cNvSpPr>
            <a:spLocks noGrp="1"/>
          </p:cNvSpPr>
          <p:nvPr>
            <p:ph type="title"/>
          </p:nvPr>
        </p:nvSpPr>
        <p:spPr/>
        <p:txBody>
          <a:bodyPr/>
          <a:lstStyle/>
          <a:p>
            <a:r>
              <a:rPr lang="en-US" dirty="0"/>
              <a:t>Conflicts in LR(0) automaton</a:t>
            </a:r>
          </a:p>
        </p:txBody>
      </p:sp>
      <p:sp>
        <p:nvSpPr>
          <p:cNvPr id="3" name="Content Placeholder 2">
            <a:extLst>
              <a:ext uri="{FF2B5EF4-FFF2-40B4-BE49-F238E27FC236}">
                <a16:creationId xmlns:a16="http://schemas.microsoft.com/office/drawing/2014/main" id="{4ED4896A-1A97-44E5-A2AD-88B8EAE186EA}"/>
              </a:ext>
            </a:extLst>
          </p:cNvPr>
          <p:cNvSpPr>
            <a:spLocks noGrp="1"/>
          </p:cNvSpPr>
          <p:nvPr>
            <p:ph idx="1"/>
          </p:nvPr>
        </p:nvSpPr>
        <p:spPr/>
        <p:txBody>
          <a:bodyPr/>
          <a:lstStyle/>
          <a:p>
            <a:r>
              <a:rPr lang="en-US" dirty="0"/>
              <a:t>A LR(0) automaton can have two kinds of conflicts</a:t>
            </a:r>
          </a:p>
          <a:p>
            <a:pPr lvl="1"/>
            <a:r>
              <a:rPr lang="en-US" dirty="0"/>
              <a:t>shift-reduce conflict</a:t>
            </a:r>
          </a:p>
          <a:p>
            <a:pPr lvl="2"/>
            <a:r>
              <a:rPr lang="en-US" dirty="0"/>
              <a:t>when both shift and reduce moves are possible in a DFA state </a:t>
            </a:r>
          </a:p>
          <a:p>
            <a:pPr lvl="1"/>
            <a:r>
              <a:rPr lang="en-US" dirty="0"/>
              <a:t>reduce-reduce conflict</a:t>
            </a:r>
          </a:p>
          <a:p>
            <a:pPr lvl="2"/>
            <a:r>
              <a:rPr lang="en-US" dirty="0"/>
              <a:t>when multiple items are eligible for reductions in a DFA state</a:t>
            </a:r>
          </a:p>
        </p:txBody>
      </p:sp>
    </p:spTree>
    <p:extLst>
      <p:ext uri="{BB962C8B-B14F-4D97-AF65-F5344CB8AC3E}">
        <p14:creationId xmlns:p14="http://schemas.microsoft.com/office/powerpoint/2010/main" val="13206728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9D17DE-29F6-44D8-B272-9C4A95FBE7E7}"/>
              </a:ext>
            </a:extLst>
          </p:cNvPr>
          <p:cNvSpPr>
            <a:spLocks noGrp="1"/>
          </p:cNvSpPr>
          <p:nvPr>
            <p:ph type="title"/>
          </p:nvPr>
        </p:nvSpPr>
        <p:spPr/>
        <p:txBody>
          <a:bodyPr/>
          <a:lstStyle/>
          <a:p>
            <a:r>
              <a:rPr lang="en-US" dirty="0"/>
              <a:t>Conflicts in the example DFA</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0B9E328A-DCB4-4DE4-A44C-861007A42B43}"/>
                  </a:ext>
                </a:extLst>
              </p:cNvPr>
              <p:cNvSpPr>
                <a:spLocks noGrp="1"/>
              </p:cNvSpPr>
              <p:nvPr>
                <p:ph idx="1"/>
              </p:nvPr>
            </p:nvSpPr>
            <p:spPr/>
            <p:txBody>
              <a:bodyPr/>
              <a:lstStyle/>
              <a:p>
                <a:r>
                  <a:rPr lang="en-US" dirty="0"/>
                  <a:t>The example DFA has conflicts in state I</a:t>
                </a:r>
                <a:r>
                  <a:rPr lang="en-US" baseline="-25000" dirty="0"/>
                  <a:t>1</a:t>
                </a:r>
                <a:r>
                  <a:rPr lang="en-US" dirty="0"/>
                  <a:t>, I</a:t>
                </a:r>
                <a:r>
                  <a:rPr lang="en-US" baseline="-25000" dirty="0"/>
                  <a:t>2</a:t>
                </a:r>
                <a:r>
                  <a:rPr lang="en-US" dirty="0"/>
                  <a:t>, and I</a:t>
                </a:r>
                <a:r>
                  <a:rPr lang="en-US" baseline="-25000" dirty="0"/>
                  <a:t>9</a:t>
                </a:r>
                <a:endParaRPr lang="en-US" dirty="0"/>
              </a:p>
              <a:p>
                <a:endParaRPr lang="en-US" dirty="0"/>
              </a:p>
              <a:p>
                <a:r>
                  <a:rPr lang="en-US" dirty="0"/>
                  <a:t>The SLR(1) parser resolves the conflict by allowing a reduction “</a:t>
                </a:r>
                <a14:m>
                  <m:oMath xmlns:m="http://schemas.openxmlformats.org/officeDocument/2006/math">
                    <m:r>
                      <a:rPr lang="en-US" b="0" i="1" smtClean="0">
                        <a:latin typeface="Cambria Math" panose="02040503050406030204" pitchFamily="18" charset="0"/>
                      </a:rPr>
                      <m:t>𝐴</m:t>
                    </m:r>
                    <m:r>
                      <a:rPr lang="en-US" b="0" i="1" smtClean="0">
                        <a:latin typeface="Cambria Math" panose="02040503050406030204" pitchFamily="18" charset="0"/>
                      </a:rPr>
                      <m:t> →</m:t>
                    </m:r>
                    <m:r>
                      <a:rPr lang="en-US" b="0" i="1" smtClean="0">
                        <a:latin typeface="Cambria Math" panose="02040503050406030204" pitchFamily="18" charset="0"/>
                      </a:rPr>
                      <m:t>𝛼</m:t>
                    </m:r>
                  </m:oMath>
                </a14:m>
                <a:r>
                  <a:rPr lang="en-US" dirty="0"/>
                  <a:t>.” only if the next symbol belongs to FOLLOW(A)</a:t>
                </a:r>
              </a:p>
              <a:p>
                <a:pPr lvl="1"/>
                <a:r>
                  <a:rPr lang="en-US" dirty="0"/>
                  <a:t>If the conflict persists even after applying the above rule, the corresponding grammar is not in SLR(1)</a:t>
                </a:r>
              </a:p>
            </p:txBody>
          </p:sp>
        </mc:Choice>
        <mc:Fallback xmlns="">
          <p:sp>
            <p:nvSpPr>
              <p:cNvPr id="3" name="Content Placeholder 2">
                <a:extLst>
                  <a:ext uri="{FF2B5EF4-FFF2-40B4-BE49-F238E27FC236}">
                    <a16:creationId xmlns:a16="http://schemas.microsoft.com/office/drawing/2014/main" id="{0B9E328A-DCB4-4DE4-A44C-861007A42B43}"/>
                  </a:ext>
                </a:extLst>
              </p:cNvPr>
              <p:cNvSpPr>
                <a:spLocks noGrp="1" noRot="1" noChangeAspect="1" noMove="1" noResize="1" noEditPoints="1" noAdjustHandles="1" noChangeArrowheads="1" noChangeShapeType="1" noTextEdit="1"/>
              </p:cNvSpPr>
              <p:nvPr>
                <p:ph idx="1"/>
              </p:nvPr>
            </p:nvSpPr>
            <p:spPr>
              <a:blipFill>
                <a:blip r:embed="rId3"/>
                <a:stretch>
                  <a:fillRect l="-1043" t="-2241"/>
                </a:stretch>
              </a:blipFill>
            </p:spPr>
            <p:txBody>
              <a:bodyPr/>
              <a:lstStyle/>
              <a:p>
                <a:r>
                  <a:rPr lang="en-US">
                    <a:noFill/>
                  </a:rPr>
                  <a:t> </a:t>
                </a:r>
              </a:p>
            </p:txBody>
          </p:sp>
        </mc:Fallback>
      </mc:AlternateContent>
    </p:spTree>
    <p:extLst>
      <p:ext uri="{BB962C8B-B14F-4D97-AF65-F5344CB8AC3E}">
        <p14:creationId xmlns:p14="http://schemas.microsoft.com/office/powerpoint/2010/main" val="292786328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6375</TotalTime>
  <Words>3736</Words>
  <Application>Microsoft Office PowerPoint</Application>
  <PresentationFormat>Widescreen</PresentationFormat>
  <Paragraphs>941</Paragraphs>
  <Slides>42</Slides>
  <Notes>42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42</vt:i4>
      </vt:variant>
    </vt:vector>
  </HeadingPairs>
  <TitlesOfParts>
    <vt:vector size="48" baseType="lpstr">
      <vt:lpstr>Arial</vt:lpstr>
      <vt:lpstr>Calibri</vt:lpstr>
      <vt:lpstr>Calibri Light</vt:lpstr>
      <vt:lpstr>Cambria Math</vt:lpstr>
      <vt:lpstr>Wingdings</vt:lpstr>
      <vt:lpstr>Office Theme</vt:lpstr>
      <vt:lpstr>Compilers</vt:lpstr>
      <vt:lpstr>Today’s lecture</vt:lpstr>
      <vt:lpstr>LR(0) automaton (DFA)</vt:lpstr>
      <vt:lpstr>LR(0) automaton (DFA)</vt:lpstr>
      <vt:lpstr>LR(0) automaton</vt:lpstr>
      <vt:lpstr>DFA</vt:lpstr>
      <vt:lpstr>DFA</vt:lpstr>
      <vt:lpstr>Conflicts in LR(0) automaton</vt:lpstr>
      <vt:lpstr>Conflicts in the example DFA</vt:lpstr>
      <vt:lpstr>DFA</vt:lpstr>
      <vt:lpstr>LR(0) automaton (Exercise)</vt:lpstr>
      <vt:lpstr>LR(0) automaton</vt:lpstr>
      <vt:lpstr>LR(0) automaton</vt:lpstr>
      <vt:lpstr>SLR(1) parsing</vt:lpstr>
      <vt:lpstr>SLR(1) parser</vt:lpstr>
      <vt:lpstr>SLR(1) parser</vt:lpstr>
      <vt:lpstr>DFA</vt:lpstr>
      <vt:lpstr>SLR(1) parsing</vt:lpstr>
      <vt:lpstr>SLR(1) parsing</vt:lpstr>
      <vt:lpstr>SLR(1) parsing</vt:lpstr>
      <vt:lpstr>GOTO table</vt:lpstr>
      <vt:lpstr>ACTION table</vt:lpstr>
      <vt:lpstr>DFA</vt:lpstr>
      <vt:lpstr>ACTION</vt:lpstr>
      <vt:lpstr>ACTION</vt:lpstr>
      <vt:lpstr>Parsing table</vt:lpstr>
      <vt:lpstr>Parsing table codes</vt:lpstr>
      <vt:lpstr>Parsing table</vt:lpstr>
      <vt:lpstr>SLR parsing algorithm</vt:lpstr>
      <vt:lpstr>SLR(1) parsing</vt:lpstr>
      <vt:lpstr>Left-recursive grammar (Exercise)</vt:lpstr>
      <vt:lpstr>Left-recursive grammar</vt:lpstr>
      <vt:lpstr>Left-recursive grammar</vt:lpstr>
      <vt:lpstr>SLR(1) parsing</vt:lpstr>
      <vt:lpstr>Ambiguous grammars</vt:lpstr>
      <vt:lpstr>Ambiguous grammar</vt:lpstr>
      <vt:lpstr>Ambiguous grammar</vt:lpstr>
      <vt:lpstr>Ambiguous grammar</vt:lpstr>
      <vt:lpstr>Ambiguous grammar</vt:lpstr>
      <vt:lpstr>Parser generators</vt:lpstr>
      <vt:lpstr>LR(1) items</vt:lpstr>
      <vt:lpstr>A hierarchy of grammar classes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PIYUS KEDIA</dc:creator>
  <cp:lastModifiedBy>Piyus Kedia</cp:lastModifiedBy>
  <cp:revision>866</cp:revision>
  <cp:lastPrinted>2025-04-04T09:48:17Z</cp:lastPrinted>
  <dcterms:created xsi:type="dcterms:W3CDTF">2020-08-23T12:23:07Z</dcterms:created>
  <dcterms:modified xsi:type="dcterms:W3CDTF">2025-04-04T09:48:23Z</dcterms:modified>
</cp:coreProperties>
</file>