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4"/>
  </p:notesMasterIdLst>
  <p:sldIdLst>
    <p:sldId id="256" r:id="rId2"/>
    <p:sldId id="660" r:id="rId3"/>
    <p:sldId id="313" r:id="rId4"/>
    <p:sldId id="815" r:id="rId5"/>
    <p:sldId id="816" r:id="rId6"/>
    <p:sldId id="314" r:id="rId7"/>
    <p:sldId id="326" r:id="rId8"/>
    <p:sldId id="325" r:id="rId9"/>
    <p:sldId id="324" r:id="rId10"/>
    <p:sldId id="323" r:id="rId11"/>
    <p:sldId id="322" r:id="rId12"/>
    <p:sldId id="321" r:id="rId13"/>
    <p:sldId id="320" r:id="rId14"/>
    <p:sldId id="319" r:id="rId15"/>
    <p:sldId id="318" r:id="rId16"/>
    <p:sldId id="317" r:id="rId17"/>
    <p:sldId id="316" r:id="rId18"/>
    <p:sldId id="315" r:id="rId19"/>
    <p:sldId id="349" r:id="rId20"/>
    <p:sldId id="345" r:id="rId21"/>
    <p:sldId id="344" r:id="rId22"/>
    <p:sldId id="343" r:id="rId23"/>
    <p:sldId id="342" r:id="rId24"/>
    <p:sldId id="341" r:id="rId25"/>
    <p:sldId id="340" r:id="rId26"/>
    <p:sldId id="339" r:id="rId27"/>
    <p:sldId id="338" r:id="rId28"/>
    <p:sldId id="337" r:id="rId29"/>
    <p:sldId id="336" r:id="rId30"/>
    <p:sldId id="335" r:id="rId31"/>
    <p:sldId id="334" r:id="rId32"/>
    <p:sldId id="333" r:id="rId33"/>
    <p:sldId id="332" r:id="rId34"/>
    <p:sldId id="331" r:id="rId35"/>
    <p:sldId id="330" r:id="rId36"/>
    <p:sldId id="348" r:id="rId37"/>
    <p:sldId id="347" r:id="rId38"/>
    <p:sldId id="346" r:id="rId39"/>
    <p:sldId id="817" r:id="rId40"/>
    <p:sldId id="350" r:id="rId41"/>
    <p:sldId id="351" r:id="rId42"/>
    <p:sldId id="352" r:id="rId43"/>
    <p:sldId id="353" r:id="rId44"/>
    <p:sldId id="354" r:id="rId45"/>
    <p:sldId id="355" r:id="rId46"/>
    <p:sldId id="356" r:id="rId47"/>
    <p:sldId id="841" r:id="rId48"/>
    <p:sldId id="357" r:id="rId49"/>
    <p:sldId id="842" r:id="rId50"/>
    <p:sldId id="358" r:id="rId51"/>
    <p:sldId id="359" r:id="rId52"/>
    <p:sldId id="361" r:id="rId53"/>
    <p:sldId id="818" r:id="rId54"/>
    <p:sldId id="819" r:id="rId55"/>
    <p:sldId id="360" r:id="rId56"/>
    <p:sldId id="362" r:id="rId57"/>
    <p:sldId id="363" r:id="rId58"/>
    <p:sldId id="365" r:id="rId59"/>
    <p:sldId id="371" r:id="rId60"/>
    <p:sldId id="820" r:id="rId61"/>
    <p:sldId id="372" r:id="rId62"/>
    <p:sldId id="327" r:id="rId63"/>
    <p:sldId id="328" r:id="rId64"/>
    <p:sldId id="373" r:id="rId65"/>
    <p:sldId id="329" r:id="rId66"/>
    <p:sldId id="374" r:id="rId67"/>
    <p:sldId id="375" r:id="rId68"/>
    <p:sldId id="376" r:id="rId69"/>
    <p:sldId id="843" r:id="rId70"/>
    <p:sldId id="377" r:id="rId71"/>
    <p:sldId id="378" r:id="rId72"/>
    <p:sldId id="845" r:id="rId73"/>
    <p:sldId id="821" r:id="rId74"/>
    <p:sldId id="380" r:id="rId75"/>
    <p:sldId id="844" r:id="rId76"/>
    <p:sldId id="822" r:id="rId77"/>
    <p:sldId id="846" r:id="rId78"/>
    <p:sldId id="823" r:id="rId79"/>
    <p:sldId id="824" r:id="rId80"/>
    <p:sldId id="825" r:id="rId81"/>
    <p:sldId id="826" r:id="rId82"/>
    <p:sldId id="827" r:id="rId8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F7541-8AA1-4873-8EE2-6EE4B745E30A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CD276-996C-461A-BA18-C0461C4B1E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754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54384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7896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0649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56497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18914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7852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9231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56661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92175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35252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6953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05353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5356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03698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79830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24630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7867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01648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4670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9466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4933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7201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77642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3765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58820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32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54773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1863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34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587542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35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29011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36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57831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37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965720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38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08043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39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3449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43091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40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692897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41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161910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42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064587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43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114197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Notice that during the shift step, a terminal symbol is pushed on the stack. When a reduction "A → α" takes place on the top of the stack, α is popped from the stack, and A is pushed on the stack. After a shift or reduce move, if a reduction "B →β" is possible in the middle of the stack, then the reduction doesn't depend on the current shift or reduce move (as shift/reduce only add one symbol on the top), i.e., the β was already present on the stack before the current shift or reduce move, and we could've made the reduction as soon as the β was available on the stack. It turns out that we can do the rightmost derivation in reverse, even if we perform a reduction as soon as the handle is available on the stack.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44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642288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45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126385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46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000211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Notice that we can derive back αAz for the first case when we perform the reduction as soon as the handle appears on the top of the stack.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47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784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48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934959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Notice that we can derive back αAz for the second case as well when we perform the reduction as soon as the handle appears on the top of the stack.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49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9451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421052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50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357810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51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111174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52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588001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53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03431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54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982393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55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78399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56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61992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57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430501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58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766807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59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3390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475976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60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864108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61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880563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62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476822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63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630212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64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431750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65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478093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66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329454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67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095419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68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91692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build the NFA as shown on this slide and convert it to the DFA. We can also directly build the DFA using the steps discussed next.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69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4005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7585392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70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4859669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71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614834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72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881275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73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8953496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74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1918483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75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844691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76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6198463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G’ is an augmented grammar that contains an additional production S’ -&gt; S in addition to the productions in 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77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0688041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78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0793336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79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5331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6790001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80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1601479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81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4237290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82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2018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CD276-996C-461A-BA18-C0461C4B1E84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5026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227AA-0F31-4701-9935-4363A6C6F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CA3DD-950A-40EE-9E4C-442029DCC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99C39-297C-4A3A-886E-D65337CA2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8A562-9FE0-446A-9E62-1C85ECA9D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32E1-631B-474B-A0FD-26D5B937F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62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E8788-B5BA-445D-8F38-FD29FDB2C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52FC47-2BB7-4DF6-9621-DDEC6D34C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B0783-E5B1-4560-BF9B-7BC97709D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A483C-B5E2-4C46-9BD8-2BDD90D6D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36A7C-71A1-4B0E-8950-742726C63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45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012509-658F-4957-B47D-4C59A3257F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1D57E-B67F-45A9-9098-AA3386EF8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A1160-B00E-4D46-B8E9-EA8F65257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F1E54-D3AB-4894-97D6-54DC20CD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E470D-2D4F-4ED5-A0F3-B04B069C2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075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8AE22-31A2-4C5E-A101-7A66E08C7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7C32C-A83E-41E8-A9B1-B923C7C10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85342-23F8-4FF2-8C1D-FF24DAD0C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BC94D-8B00-4AC6-9A42-E50B51511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48A7-7473-43B7-9122-FCF4EB8E6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445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C163-2D9E-4D7A-BB38-17B7B1184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0DC70-7D34-4509-9EE8-CE0BE33B2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19690-794E-48AF-A0FA-84F2C2305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7A133-ADBB-4BDC-AD64-D53D4D544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6F3ED-EF81-4CD9-9D18-EEFE9D07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229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D786C-E54F-491C-ACD0-AD8DEA57E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4B3EF-A7DF-4417-BA4B-79FE173D2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53399C-8144-4F5B-BDFA-DC578817C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34DD53-D6CE-4052-BA20-C7B0C91C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04C35-ABEA-41BF-B563-EE155D94D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05C64-C0E0-4A44-A339-8ACC4DA7D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6600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540E4-AFDC-4BEC-81EC-8B88DB240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537F8-E581-4159-B442-E11CFB2FB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DA154E-C053-485B-B42C-124AD603B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1A0E1-FFC7-4B1F-BBB5-BA6F6547D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1FB8A-0E1F-4D68-B555-A6C4118174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0EAC2-8CD6-44BE-A06D-444EFB83B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FBEB24-0072-4976-BB92-2E2D27A09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89B9EB-0714-49FE-9D5F-490EA205E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462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3BC4D-ED1D-4E26-8B02-2194DE409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05FCE-5D30-4C5F-893A-D5D69282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F96F47-18D2-461F-A01E-335EDF47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94177F-396D-4D2E-AD33-2D5492D7D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211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0616E2-B074-4DE3-BD48-EDABDCF9F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E7FCD7-5A39-40AD-A11F-19CB090A4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E4020-218B-4B91-B994-F6577EEAE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148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03A4E-4E92-4093-83B4-FDC83658A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B7CF6-9C57-4BB5-89E3-5D3D4A461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4F8F6-B60E-47C2-93F5-EAA9C8E69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0CD62B-8360-4243-B93B-F0573C362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AB47C-B145-4036-9ECA-0EDF8284D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49AF38-2C4C-4552-8981-1EE054A7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046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1EA7D-7B82-4A95-B312-733CEC4E7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9042D6-FD9D-448F-928D-94BC7E9FB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519BC-F009-426B-8494-8F8A9F02C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82FF9-A4F5-44DD-9EDA-3DA743D11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C49C8-D032-4EC5-AD89-78263ED7F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4521E-7C1B-4198-AD49-892746DE6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27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FC3B00-BA89-4D2D-99C3-9991F65B6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7342F-551B-4A36-A71E-E139686DF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3A7AE-2C5D-4660-8C3C-454C3FE674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7C711-0476-4937-97FF-5A1D3E41300C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E495C-7312-41EB-B5FC-DDE02220A4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0BD51-4D6D-4B66-9525-DF95053400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B6F9E-DC3D-41A7-9BB7-978CD1754B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712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1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2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4.png"/><Relationship Id="rId2" Type="http://schemas.openxmlformats.org/officeDocument/2006/relationships/notesSlide" Target="../notesSlides/notesSlide69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20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F6FFF-D6E4-49D8-B77C-0F217AD3F9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Compilers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7BD04E-C32F-4659-ACC7-2DF6B89885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Lecture-20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4956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B5BCB0-5FA9-2EAB-7792-5CC1B223C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27AD-7051-E276-37E5-C5EBDF90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F63F9-4535-0E96-DA10-FCBD00319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FADCA59-DAA2-981B-C696-7479EFAC573F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4699308-330E-3C6A-E5CE-04759F1C1897}"/>
              </a:ext>
            </a:extLst>
          </p:cNvPr>
          <p:cNvSpPr/>
          <p:nvPr/>
        </p:nvSpPr>
        <p:spPr>
          <a:xfrm>
            <a:off x="8239760" y="98964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71E794D-73D6-97F8-E148-1E0BFE124FF7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DDE8205-A572-83AD-AB1C-14A787D966EF}"/>
              </a:ext>
            </a:extLst>
          </p:cNvPr>
          <p:cNvSpPr/>
          <p:nvPr/>
        </p:nvSpPr>
        <p:spPr>
          <a:xfrm>
            <a:off x="9377680" y="17110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FEF35F0-A18D-18EF-F26E-BBB5C4BD9325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8539480" y="72866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F5A4D8-5DC0-B8BD-F3F0-DA0475291E3C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324928"/>
            <a:ext cx="706120" cy="4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16A0F0-A6A3-5D7A-185A-D192DE5EEC39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8539480" y="1324928"/>
            <a:ext cx="1143000" cy="38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C4EC9CB6-3859-1E65-CA22-901E0FE6E355}"/>
              </a:ext>
            </a:extLst>
          </p:cNvPr>
          <p:cNvSpPr/>
          <p:nvPr/>
        </p:nvSpPr>
        <p:spPr>
          <a:xfrm>
            <a:off x="937768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4BB25E0-8F22-3696-A065-526249F89E27}"/>
              </a:ext>
            </a:extLst>
          </p:cNvPr>
          <p:cNvCxnSpPr>
            <a:stCxn id="7" idx="4"/>
            <a:endCxn id="43" idx="0"/>
          </p:cNvCxnSpPr>
          <p:nvPr/>
        </p:nvCxnSpPr>
        <p:spPr>
          <a:xfrm>
            <a:off x="9682480" y="2086611"/>
            <a:ext cx="15240" cy="48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3EE5169F-20BE-1E52-0777-4BC60642D5CC}"/>
              </a:ext>
            </a:extLst>
          </p:cNvPr>
          <p:cNvSpPr/>
          <p:nvPr/>
        </p:nvSpPr>
        <p:spPr>
          <a:xfrm>
            <a:off x="836168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AE6C5C8-5A1F-4BC3-7C59-A0E8C3EACF5A}"/>
              </a:ext>
            </a:extLst>
          </p:cNvPr>
          <p:cNvCxnSpPr>
            <a:endCxn id="9" idx="0"/>
          </p:cNvCxnSpPr>
          <p:nvPr/>
        </p:nvCxnSpPr>
        <p:spPr>
          <a:xfrm>
            <a:off x="8539480" y="1324928"/>
            <a:ext cx="127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426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B521F-F6DE-D1AD-7DE0-B1D2F2F9E3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B0C41-0B19-E4D1-DA5A-15FDB2354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344D6-5787-2500-CA2C-1F62E0024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F976930-3437-1EAF-0E48-EC9C6A621343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3552E49-1F84-3F6E-2854-EB9BAD23D00F}"/>
              </a:ext>
            </a:extLst>
          </p:cNvPr>
          <p:cNvSpPr/>
          <p:nvPr/>
        </p:nvSpPr>
        <p:spPr>
          <a:xfrm>
            <a:off x="8239760" y="98964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2B2851B-77EB-62E7-0D8C-0AE3CC575F8A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CE6B5AD-22BB-170C-2699-5D20282C8AB1}"/>
              </a:ext>
            </a:extLst>
          </p:cNvPr>
          <p:cNvSpPr/>
          <p:nvPr/>
        </p:nvSpPr>
        <p:spPr>
          <a:xfrm>
            <a:off x="9377680" y="17110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6B5BE3D-1E6D-329B-8DDC-709EF7E4254B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31958B5-37A6-28A1-1059-5D4469CF6D77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8539480" y="72866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DE71CCB-BC30-800B-3F20-1DCD7E5360BC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324928"/>
            <a:ext cx="706120" cy="4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28C714A-FEEC-C3D4-6ECA-7BF2B7B54479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8539480" y="1324928"/>
            <a:ext cx="1143000" cy="38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91B5C38-8862-C63D-9B81-7BAFC5BB48E1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5A21A3BE-CB58-789C-D50F-9C26184277F5}"/>
              </a:ext>
            </a:extLst>
          </p:cNvPr>
          <p:cNvSpPr/>
          <p:nvPr/>
        </p:nvSpPr>
        <p:spPr>
          <a:xfrm>
            <a:off x="937768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18C3799-EE21-A9B1-28EF-A618F114C56D}"/>
              </a:ext>
            </a:extLst>
          </p:cNvPr>
          <p:cNvCxnSpPr>
            <a:stCxn id="7" idx="4"/>
            <a:endCxn id="43" idx="0"/>
          </p:cNvCxnSpPr>
          <p:nvPr/>
        </p:nvCxnSpPr>
        <p:spPr>
          <a:xfrm>
            <a:off x="9682480" y="2086611"/>
            <a:ext cx="15240" cy="48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913AFABF-CC8B-040D-FFA0-B0A39D83929B}"/>
              </a:ext>
            </a:extLst>
          </p:cNvPr>
          <p:cNvSpPr/>
          <p:nvPr/>
        </p:nvSpPr>
        <p:spPr>
          <a:xfrm>
            <a:off x="836168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6E7568B-3291-F7B1-745B-338F50BA5BC5}"/>
              </a:ext>
            </a:extLst>
          </p:cNvPr>
          <p:cNvCxnSpPr>
            <a:endCxn id="12" idx="0"/>
          </p:cNvCxnSpPr>
          <p:nvPr/>
        </p:nvCxnSpPr>
        <p:spPr>
          <a:xfrm>
            <a:off x="8539480" y="1324928"/>
            <a:ext cx="127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621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ADF36F-16CE-A292-10EF-FAFCA4A8E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C31D8-8B83-0406-3754-81EF333B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9243B-C3CE-D011-F5A7-7F8D99EBC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B0E990B-8390-824C-E199-A88483D58EF0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716F5BA-C947-B709-3501-911261C8789A}"/>
              </a:ext>
            </a:extLst>
          </p:cNvPr>
          <p:cNvSpPr/>
          <p:nvPr/>
        </p:nvSpPr>
        <p:spPr>
          <a:xfrm>
            <a:off x="8239760" y="98964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A37029-3882-8259-3370-5C76716424F7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03A961C-1103-8F03-4979-95D76F7AEE54}"/>
              </a:ext>
            </a:extLst>
          </p:cNvPr>
          <p:cNvSpPr/>
          <p:nvPr/>
        </p:nvSpPr>
        <p:spPr>
          <a:xfrm>
            <a:off x="9377680" y="17110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14F2E7C-9528-F23C-7433-1D8F992A9BC9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8EFC29C-B687-3088-8268-47876B331FE3}"/>
              </a:ext>
            </a:extLst>
          </p:cNvPr>
          <p:cNvSpPr/>
          <p:nvPr/>
        </p:nvSpPr>
        <p:spPr>
          <a:xfrm>
            <a:off x="660400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164A18F-A687-9ED8-9B17-53F33A949B86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ECE262F-530B-DDB5-FC11-FDCEFDD0CB7E}"/>
              </a:ext>
            </a:extLst>
          </p:cNvPr>
          <p:cNvSpPr/>
          <p:nvPr/>
        </p:nvSpPr>
        <p:spPr>
          <a:xfrm>
            <a:off x="864616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9A246FB-A8CA-5790-0DDB-EF7CDEA0E510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8539480" y="72866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B492EEA-DD21-E6AB-3403-FC449A585A4D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324928"/>
            <a:ext cx="706120" cy="4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3CAC035-5D1A-50F5-A1A9-1C5372326E52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8539480" y="1324928"/>
            <a:ext cx="1143000" cy="38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22EBF26-5E82-16B7-891F-B7B2E7138E72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14AC792-70E2-B2CC-1A9D-A49578127A4A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7150342" y="2909571"/>
            <a:ext cx="68301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5595840-AC52-BBA5-65AB-93B7C1ACA41D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39ABA7B-9EA4-74B2-43F2-2F4EA09D0124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16840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102AD076-C9C4-D994-6558-9A94F7146923}"/>
              </a:ext>
            </a:extLst>
          </p:cNvPr>
          <p:cNvSpPr/>
          <p:nvPr/>
        </p:nvSpPr>
        <p:spPr>
          <a:xfrm>
            <a:off x="937768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B9FB5A0-3907-BDC7-33CB-4CFDB69D646C}"/>
              </a:ext>
            </a:extLst>
          </p:cNvPr>
          <p:cNvCxnSpPr>
            <a:stCxn id="7" idx="4"/>
            <a:endCxn id="43" idx="0"/>
          </p:cNvCxnSpPr>
          <p:nvPr/>
        </p:nvCxnSpPr>
        <p:spPr>
          <a:xfrm>
            <a:off x="9682480" y="2086611"/>
            <a:ext cx="15240" cy="48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3BDEB701-F6A0-A110-22D3-60014ADAA401}"/>
              </a:ext>
            </a:extLst>
          </p:cNvPr>
          <p:cNvSpPr/>
          <p:nvPr/>
        </p:nvSpPr>
        <p:spPr>
          <a:xfrm>
            <a:off x="836168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21E2924-524A-B3A8-3B7F-FF714CAB3BA0}"/>
              </a:ext>
            </a:extLst>
          </p:cNvPr>
          <p:cNvCxnSpPr>
            <a:endCxn id="15" idx="0"/>
          </p:cNvCxnSpPr>
          <p:nvPr/>
        </p:nvCxnSpPr>
        <p:spPr>
          <a:xfrm>
            <a:off x="8539480" y="1324928"/>
            <a:ext cx="127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363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7D445-BB1D-B89A-12BA-A680DA36F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A0799-AAA7-BC81-D78B-A37942D2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A2C99-A760-AEB3-9492-E1EEB83B4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6F13EE8-0F91-E8AE-14F8-3CF790BA44F0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9F2DA3C-3701-8297-F675-8B7EE8710F47}"/>
              </a:ext>
            </a:extLst>
          </p:cNvPr>
          <p:cNvSpPr/>
          <p:nvPr/>
        </p:nvSpPr>
        <p:spPr>
          <a:xfrm>
            <a:off x="8239760" y="98964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BCE3530-36A2-D78C-D5BE-C3FB33E99F0F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9E09144-C9F8-D76F-DD86-096B39139AB0}"/>
              </a:ext>
            </a:extLst>
          </p:cNvPr>
          <p:cNvSpPr/>
          <p:nvPr/>
        </p:nvSpPr>
        <p:spPr>
          <a:xfrm>
            <a:off x="9377680" y="17110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C97CEB3-60BC-BF68-CEBD-CF14FD7B60BF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B3D5F7E-C20E-7E55-F419-1C9255005AB8}"/>
              </a:ext>
            </a:extLst>
          </p:cNvPr>
          <p:cNvSpPr/>
          <p:nvPr/>
        </p:nvSpPr>
        <p:spPr>
          <a:xfrm>
            <a:off x="660400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4A17AD4-9A82-3E2C-09CE-BC493DF9B471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CA2F5B8-B607-C359-6216-43DADD638723}"/>
              </a:ext>
            </a:extLst>
          </p:cNvPr>
          <p:cNvSpPr/>
          <p:nvPr/>
        </p:nvSpPr>
        <p:spPr>
          <a:xfrm>
            <a:off x="864616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3546E59-8E3D-D2FF-7D7B-7BBC80BF21AB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7F76D74-1CD2-64E4-8213-B1F5276F1CB4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072C08D-A715-3EA1-8AAB-926740644646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6D7F9BC-D411-19C8-C5A4-2072B8BAA54B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8539480" y="72866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533CF11-7769-717F-E8E0-86E949E41BFC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324928"/>
            <a:ext cx="706120" cy="4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663F54C-118E-3066-8DC4-126EEC2C9930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8539480" y="1324928"/>
            <a:ext cx="1143000" cy="38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E252499-1906-9DC6-BCD7-013138A99B06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2309561-CA6E-3C9B-45BE-38A04FB03DFE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7150342" y="2909571"/>
            <a:ext cx="68301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61B5EE1-1CFF-7994-28F7-AFF788166C3B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DD4A309-54F9-3883-BB98-AD9B31F642F0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16840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60632DD-F4FA-8440-BF01-3A33908C725C}"/>
              </a:ext>
            </a:extLst>
          </p:cNvPr>
          <p:cNvCxnSpPr>
            <a:cxnSpLocks/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5E03247-F420-D478-D347-767093BA1A77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11BFBD4-4CA2-72DA-CF73-4C32D42A805E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AD374F88-6414-E4D3-4F97-01987AAE4FC4}"/>
              </a:ext>
            </a:extLst>
          </p:cNvPr>
          <p:cNvSpPr/>
          <p:nvPr/>
        </p:nvSpPr>
        <p:spPr>
          <a:xfrm>
            <a:off x="937768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256F536-F0C8-662A-CC22-6A1C7121C4EA}"/>
              </a:ext>
            </a:extLst>
          </p:cNvPr>
          <p:cNvCxnSpPr>
            <a:stCxn id="7" idx="4"/>
            <a:endCxn id="43" idx="0"/>
          </p:cNvCxnSpPr>
          <p:nvPr/>
        </p:nvCxnSpPr>
        <p:spPr>
          <a:xfrm>
            <a:off x="9682480" y="2086611"/>
            <a:ext cx="15240" cy="48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CD41F3C-DC23-B33C-ED8C-01E1D7310FD8}"/>
              </a:ext>
            </a:extLst>
          </p:cNvPr>
          <p:cNvSpPr/>
          <p:nvPr/>
        </p:nvSpPr>
        <p:spPr>
          <a:xfrm>
            <a:off x="836168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C785DDF-5157-23EF-993B-1A6041BF3753}"/>
              </a:ext>
            </a:extLst>
          </p:cNvPr>
          <p:cNvCxnSpPr>
            <a:endCxn id="15" idx="0"/>
          </p:cNvCxnSpPr>
          <p:nvPr/>
        </p:nvCxnSpPr>
        <p:spPr>
          <a:xfrm>
            <a:off x="8539480" y="1324928"/>
            <a:ext cx="127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315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EE876-EFAE-E2AA-3D16-745263DAA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773F8-F34C-3C16-8C13-9509F2422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CB52F-58B8-AE54-A606-8A129CA13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F6CE9D-BC5F-3B88-455D-18C795E63B0E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51A2330-9A22-C416-39D2-62E98CE9A012}"/>
              </a:ext>
            </a:extLst>
          </p:cNvPr>
          <p:cNvSpPr/>
          <p:nvPr/>
        </p:nvSpPr>
        <p:spPr>
          <a:xfrm>
            <a:off x="8239760" y="98964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C533155-5DCE-834B-E475-4821A8DE33EE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7E9825F-7015-2FCB-9D56-118F8618FE99}"/>
              </a:ext>
            </a:extLst>
          </p:cNvPr>
          <p:cNvSpPr/>
          <p:nvPr/>
        </p:nvSpPr>
        <p:spPr>
          <a:xfrm>
            <a:off x="9377680" y="17110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8466086-7110-7B66-C35A-6BD8E3D91D1B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B7F1DE0-A3B0-BADE-970C-4EC1351B29FD}"/>
              </a:ext>
            </a:extLst>
          </p:cNvPr>
          <p:cNvSpPr/>
          <p:nvPr/>
        </p:nvSpPr>
        <p:spPr>
          <a:xfrm>
            <a:off x="660400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B3EBCB2-4E22-F5ED-00CC-85FD3F217FAF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C4CFCED-E1BA-063F-33E6-BB780E539A93}"/>
              </a:ext>
            </a:extLst>
          </p:cNvPr>
          <p:cNvSpPr/>
          <p:nvPr/>
        </p:nvSpPr>
        <p:spPr>
          <a:xfrm>
            <a:off x="864616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7D1F345-2F77-98EA-2226-9F8BEF4695E2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0311E82-6341-C0C0-F3BE-3EA7C7BB76EF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D60DB87-4025-3547-C9B0-5777C9469D0C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70BE53A-0415-8AD5-C2E9-AEEDDF0A010A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8539480" y="72866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99FC6C9-876D-1869-F161-19E3544B88B0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324928"/>
            <a:ext cx="706120" cy="4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6A67D67-E54D-6D32-E9AE-6C1700755001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8539480" y="1324928"/>
            <a:ext cx="1143000" cy="38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0538B35-291E-B8BB-A0F6-CE8695E93D9B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FFA0168-CEE8-5F69-9205-E4B4CD560A5E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7150342" y="2909571"/>
            <a:ext cx="68301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CAC6AD-5F18-04C4-F285-D79F164CFBF0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5839649-12D1-0462-244B-E4E5813C170C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16840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83D377C-FCED-FDA3-D99B-B8FF7DF0F296}"/>
              </a:ext>
            </a:extLst>
          </p:cNvPr>
          <p:cNvCxnSpPr>
            <a:cxnSpLocks/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4089967-6726-8183-50BF-DB3BC7BA2CE1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EC6DA18-2A87-43AE-023F-73719B0ABC20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3157457F-8247-3843-7044-1532C82EB929}"/>
              </a:ext>
            </a:extLst>
          </p:cNvPr>
          <p:cNvSpPr/>
          <p:nvPr/>
        </p:nvSpPr>
        <p:spPr>
          <a:xfrm>
            <a:off x="937768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16A9945-116D-D521-9567-695DA7BAE836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7D89079-AF70-5307-3F82-C41C9FA261C9}"/>
              </a:ext>
            </a:extLst>
          </p:cNvPr>
          <p:cNvCxnSpPr>
            <a:stCxn id="7" idx="4"/>
            <a:endCxn id="43" idx="0"/>
          </p:cNvCxnSpPr>
          <p:nvPr/>
        </p:nvCxnSpPr>
        <p:spPr>
          <a:xfrm>
            <a:off x="9682480" y="2086611"/>
            <a:ext cx="15240" cy="48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19F1C44-BBE6-199B-8BDA-68951C351F2D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BE430B28-5405-A901-5F19-3A80C9428771}"/>
              </a:ext>
            </a:extLst>
          </p:cNvPr>
          <p:cNvSpPr/>
          <p:nvPr/>
        </p:nvSpPr>
        <p:spPr>
          <a:xfrm>
            <a:off x="836168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05A047B-4B5A-1F72-9EFC-A4976ECB5034}"/>
              </a:ext>
            </a:extLst>
          </p:cNvPr>
          <p:cNvCxnSpPr>
            <a:endCxn id="15" idx="0"/>
          </p:cNvCxnSpPr>
          <p:nvPr/>
        </p:nvCxnSpPr>
        <p:spPr>
          <a:xfrm>
            <a:off x="8539480" y="1324928"/>
            <a:ext cx="127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66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68B559-BDD7-FC06-6B98-A480D1996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71232-93FA-2611-AE14-2BC220799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84571-877F-A27E-A251-7991B4462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9182B34-7150-4CD7-5AFB-9D97180436A6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7C9994-A8ED-F209-29A5-E1F3B5221498}"/>
              </a:ext>
            </a:extLst>
          </p:cNvPr>
          <p:cNvSpPr/>
          <p:nvPr/>
        </p:nvSpPr>
        <p:spPr>
          <a:xfrm>
            <a:off x="8239760" y="98964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7906A00-7B1E-FABC-BCDD-CBC6AF91FE87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3224243-3CC2-E954-EF90-4BA38C447197}"/>
              </a:ext>
            </a:extLst>
          </p:cNvPr>
          <p:cNvSpPr/>
          <p:nvPr/>
        </p:nvSpPr>
        <p:spPr>
          <a:xfrm>
            <a:off x="9377680" y="17110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BF3650F-8A27-ADCD-A7F6-8841A29CD65C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239B415-BF9B-03F6-9F92-618BCDF401A4}"/>
              </a:ext>
            </a:extLst>
          </p:cNvPr>
          <p:cNvSpPr/>
          <p:nvPr/>
        </p:nvSpPr>
        <p:spPr>
          <a:xfrm>
            <a:off x="660400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6FEC07D-ED3C-49A2-94B3-062BC225C070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1839E5-715F-365B-5F1D-38B143DC8E25}"/>
              </a:ext>
            </a:extLst>
          </p:cNvPr>
          <p:cNvSpPr/>
          <p:nvPr/>
        </p:nvSpPr>
        <p:spPr>
          <a:xfrm>
            <a:off x="864616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1CA06D6-474E-0303-181A-2F655CC85DB5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347E8E9-3FB1-0B50-2319-71E1ABE69D14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C8C2623-8C7B-7DF9-384B-402443AFE1F3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B896500-0FF7-A300-4F3F-E0145B0192D4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8539480" y="72866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544C323-B553-F2AA-0C8C-AA2AE9C4C577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324928"/>
            <a:ext cx="706120" cy="4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835BD42-D05A-DF01-7116-499A1380E98B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8539480" y="1324928"/>
            <a:ext cx="1143000" cy="38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882E4BC-9CD1-C0CD-7DEF-8F29C92778EF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9AFD3F8-7E96-92E6-F3AB-AB25BCACD071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7150342" y="2909571"/>
            <a:ext cx="68301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CEF7FBE-80B6-23B1-CFDD-357081456123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D93C572-8579-F68A-4DC5-09B2491581D5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16840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544C586-C507-3069-BE6F-3B9D58D2759D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F8768E1-B204-540B-913B-903A73F20CD9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CF9B290-B9F2-DC5E-119E-7308639BA1E2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76C1C4DC-7CE6-9699-1195-6F8BE80E7A1D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F771670-F92F-595B-E7E4-7C8D8E075527}"/>
              </a:ext>
            </a:extLst>
          </p:cNvPr>
          <p:cNvSpPr/>
          <p:nvPr/>
        </p:nvSpPr>
        <p:spPr>
          <a:xfrm>
            <a:off x="937768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BA94B6F-4F6C-BEDB-1A5D-9CA7F7EA16C3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4BBA32D-0566-D639-DFAE-068F875126D9}"/>
              </a:ext>
            </a:extLst>
          </p:cNvPr>
          <p:cNvCxnSpPr>
            <a:stCxn id="7" idx="4"/>
            <a:endCxn id="43" idx="0"/>
          </p:cNvCxnSpPr>
          <p:nvPr/>
        </p:nvCxnSpPr>
        <p:spPr>
          <a:xfrm>
            <a:off x="9682480" y="2086611"/>
            <a:ext cx="15240" cy="48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3C8FBD4-CBA7-9586-397D-ABA8F411EC7F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D7EC888-4F51-AB7F-F673-15ED1FC4EC63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D18FCA96-44AC-4D04-39D5-0236CABC06B6}"/>
              </a:ext>
            </a:extLst>
          </p:cNvPr>
          <p:cNvSpPr/>
          <p:nvPr/>
        </p:nvSpPr>
        <p:spPr>
          <a:xfrm>
            <a:off x="836168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62012E8-B59B-54DE-EA28-CE2A4A4D4DEC}"/>
              </a:ext>
            </a:extLst>
          </p:cNvPr>
          <p:cNvCxnSpPr>
            <a:endCxn id="16" idx="0"/>
          </p:cNvCxnSpPr>
          <p:nvPr/>
        </p:nvCxnSpPr>
        <p:spPr>
          <a:xfrm>
            <a:off x="8539480" y="1324928"/>
            <a:ext cx="127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039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42D94-4C72-50F6-033C-B15F51753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EB366-D242-72D7-65D1-D1D132B30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638EF-0B12-A76E-EBC2-6F4C0B70B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383383B-488D-54D0-522C-C957EDC59BC7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71F724F-EBAE-8785-4772-EABF0E4DEC3C}"/>
              </a:ext>
            </a:extLst>
          </p:cNvPr>
          <p:cNvSpPr/>
          <p:nvPr/>
        </p:nvSpPr>
        <p:spPr>
          <a:xfrm>
            <a:off x="8239760" y="98964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98F7899-2E8A-0A81-423A-8D96F0770F5E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A12B586-FE38-1D35-3109-04B7C1931B00}"/>
              </a:ext>
            </a:extLst>
          </p:cNvPr>
          <p:cNvSpPr/>
          <p:nvPr/>
        </p:nvSpPr>
        <p:spPr>
          <a:xfrm>
            <a:off x="9377680" y="17110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CE00A25-323E-3EF2-02EF-A904570DF896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3764DE-891B-FBE9-2897-BF93AE6D76E2}"/>
              </a:ext>
            </a:extLst>
          </p:cNvPr>
          <p:cNvSpPr/>
          <p:nvPr/>
        </p:nvSpPr>
        <p:spPr>
          <a:xfrm>
            <a:off x="660400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B96624C-94EA-54D7-F024-68CE8C1396D6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7EDFF2D-5D17-D524-7CD1-0B85F70F3121}"/>
              </a:ext>
            </a:extLst>
          </p:cNvPr>
          <p:cNvSpPr/>
          <p:nvPr/>
        </p:nvSpPr>
        <p:spPr>
          <a:xfrm>
            <a:off x="864616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4C255FD-478F-4208-451B-4C6AA2765AA2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BC9FC67-210A-0BFD-18CD-3593DA622747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9FB42F-B442-0DD7-9E48-EBC3FDFB5B48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6A83888-4981-B34B-96F7-8A4C0CB8B448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ACB97F4-7BC2-57C2-9346-FF84613544A6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8539480" y="72866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01E552-3CF5-0F88-0CF3-807358F1E2A5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324928"/>
            <a:ext cx="706120" cy="4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03BBC45-F243-195A-3FC8-18EE59262B40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8539480" y="1324928"/>
            <a:ext cx="1143000" cy="38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8C8C45C-0CBA-EE18-C90B-99A66FC45933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4E09B67-9512-E8E3-0359-A1693C33FAEF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7150342" y="2909571"/>
            <a:ext cx="68301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9A9ED6C-721E-A07C-F5CF-E47D61865C81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49D3158-06F9-61AF-20C3-DFB08169F188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16840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59CBA58-9B0B-4E48-1CEE-B1127CF87D22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AF201DC-6232-0E80-B03A-A4B7D13C629E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65ABC9C-3ECA-D1DB-24B1-CFCDDCB5A5FD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9B0F935-AE47-0E04-B60F-81E85DE940C1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D5C58CF0-77A0-1026-9863-5C49E21398B2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C499984-52B0-9D4F-8B57-E16ACCBC5D03}"/>
              </a:ext>
            </a:extLst>
          </p:cNvPr>
          <p:cNvSpPr/>
          <p:nvPr/>
        </p:nvSpPr>
        <p:spPr>
          <a:xfrm>
            <a:off x="937768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2945AEF-991D-3CD2-8DB3-F7681BB3BA03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A52B039-377A-1A37-C079-4F2E6A4BC9AC}"/>
              </a:ext>
            </a:extLst>
          </p:cNvPr>
          <p:cNvCxnSpPr>
            <a:stCxn id="7" idx="4"/>
            <a:endCxn id="43" idx="0"/>
          </p:cNvCxnSpPr>
          <p:nvPr/>
        </p:nvCxnSpPr>
        <p:spPr>
          <a:xfrm>
            <a:off x="9682480" y="2086611"/>
            <a:ext cx="15240" cy="48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F032795-C46C-B090-35E8-19D51288A582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5933785-0F46-44A8-424A-69E9D0D9D88B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5D7932D5-5D7E-6DFE-7F83-72C46DF82239}"/>
              </a:ext>
            </a:extLst>
          </p:cNvPr>
          <p:cNvSpPr/>
          <p:nvPr/>
        </p:nvSpPr>
        <p:spPr>
          <a:xfrm>
            <a:off x="836168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A0FC181-C5B2-D851-3FCC-565C7A732853}"/>
              </a:ext>
            </a:extLst>
          </p:cNvPr>
          <p:cNvCxnSpPr>
            <a:endCxn id="17" idx="0"/>
          </p:cNvCxnSpPr>
          <p:nvPr/>
        </p:nvCxnSpPr>
        <p:spPr>
          <a:xfrm>
            <a:off x="8539480" y="1324928"/>
            <a:ext cx="127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256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9B6237-9588-EDA9-11AE-1991DF91B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D09A8-3750-B251-05E5-B61BA5FE5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0D80B-EF5A-1449-3013-899F71041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B51A4F8-BCCE-386D-6727-ED5BEBE370BB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2F8EA7B-44F2-F7E9-D7C9-42F1A6532895}"/>
              </a:ext>
            </a:extLst>
          </p:cNvPr>
          <p:cNvSpPr/>
          <p:nvPr/>
        </p:nvSpPr>
        <p:spPr>
          <a:xfrm>
            <a:off x="8239760" y="98964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F4E159A-6036-0DFB-149D-C7E02CFAE58C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B958EF-B484-2237-4190-F5EF546DDBFE}"/>
              </a:ext>
            </a:extLst>
          </p:cNvPr>
          <p:cNvSpPr/>
          <p:nvPr/>
        </p:nvSpPr>
        <p:spPr>
          <a:xfrm>
            <a:off x="9377680" y="17110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16D0902-BFC1-C104-DFEB-D18D39CBC845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5916F92-AF13-0026-7443-FEDB8BAF5AFD}"/>
              </a:ext>
            </a:extLst>
          </p:cNvPr>
          <p:cNvSpPr/>
          <p:nvPr/>
        </p:nvSpPr>
        <p:spPr>
          <a:xfrm>
            <a:off x="660400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3EBF3-B21A-627B-5997-E026B084CBB4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FCE78DD-A727-CFE0-6888-E30684BA062B}"/>
              </a:ext>
            </a:extLst>
          </p:cNvPr>
          <p:cNvSpPr/>
          <p:nvPr/>
        </p:nvSpPr>
        <p:spPr>
          <a:xfrm>
            <a:off x="864616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BFA50FC-8D8A-2D25-94F3-AD81EE663C31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38275E-0DA0-597C-90A5-E533D39AEB4B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0E43EA6-94E2-5713-6226-002D718BE01C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39B4ABA-F804-D341-8A90-75879D5B6A6D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3996F5A-C601-EB94-3C70-A5B43D79AC70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FCE775F-ED78-7005-1F6B-B1966509053F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8539480" y="72866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D45897-5E7C-A15B-7F95-53097B00EC37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324928"/>
            <a:ext cx="706120" cy="4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737F32A-360C-5A8A-250D-0999CF1524B0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8539480" y="1324928"/>
            <a:ext cx="1143000" cy="38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7DB29D-43C1-3895-A3F5-D569CA751432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CA068D8-3354-E048-0FC7-614771B384FA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7150342" y="2909571"/>
            <a:ext cx="68301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870AC04-14E6-DC2B-6EBC-1B5A1C0B9665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556C3CC-DBD0-CA44-5462-3DFA286AD660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16840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EBEF253-1CD6-FF75-9D5B-B3F59ED6E0D5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325CE3E-4173-07DD-D129-00846A58DC05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519BF46-1B49-76FC-6A38-D01D88D71A4E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69D63D7-1C91-054F-2056-CA2C7B935400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AB78282-7F48-6A52-5BAA-2B7C8B46BA18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E4DB15AF-D051-C7F1-4800-D6942EE272C1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5CB56E3-B804-2B4F-3ABE-6EF729F0D301}"/>
              </a:ext>
            </a:extLst>
          </p:cNvPr>
          <p:cNvSpPr/>
          <p:nvPr/>
        </p:nvSpPr>
        <p:spPr>
          <a:xfrm>
            <a:off x="937768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0E1D162-6443-C575-C204-D1133D840954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66E8429-322E-B345-720E-543F875CC615}"/>
              </a:ext>
            </a:extLst>
          </p:cNvPr>
          <p:cNvCxnSpPr>
            <a:stCxn id="7" idx="4"/>
            <a:endCxn id="43" idx="0"/>
          </p:cNvCxnSpPr>
          <p:nvPr/>
        </p:nvCxnSpPr>
        <p:spPr>
          <a:xfrm>
            <a:off x="9682480" y="2086611"/>
            <a:ext cx="15240" cy="48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D654A46-4507-61EE-F09C-747157D183E2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ED4FC11-8756-BF97-A76A-A9BC89A1EEFF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7E8192DF-2986-CFBB-55FF-CA955144376B}"/>
              </a:ext>
            </a:extLst>
          </p:cNvPr>
          <p:cNvSpPr/>
          <p:nvPr/>
        </p:nvSpPr>
        <p:spPr>
          <a:xfrm>
            <a:off x="836168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4B6E7EE-98E6-AFC1-9764-EF797C31EF23}"/>
              </a:ext>
            </a:extLst>
          </p:cNvPr>
          <p:cNvCxnSpPr>
            <a:endCxn id="17" idx="0"/>
          </p:cNvCxnSpPr>
          <p:nvPr/>
        </p:nvCxnSpPr>
        <p:spPr>
          <a:xfrm>
            <a:off x="8539480" y="1324928"/>
            <a:ext cx="127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992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A6771-ABF3-A4F0-99E4-2E92710ED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49395-15A9-B3D2-5B5D-7889FD98E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3EFED-3689-81C5-3EB0-09DBE595C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C3345D7-7444-2F75-F3D7-0621BA72DC23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D540649-F40F-9165-62C1-781DED763BCD}"/>
              </a:ext>
            </a:extLst>
          </p:cNvPr>
          <p:cNvSpPr/>
          <p:nvPr/>
        </p:nvSpPr>
        <p:spPr>
          <a:xfrm>
            <a:off x="8239760" y="98964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5EC6D62-1418-5E41-4810-86C90885FEFC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85A5A29-984A-AFD4-3C9D-461CC973CAB2}"/>
              </a:ext>
            </a:extLst>
          </p:cNvPr>
          <p:cNvSpPr/>
          <p:nvPr/>
        </p:nvSpPr>
        <p:spPr>
          <a:xfrm>
            <a:off x="9377680" y="17110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8086328-EF92-3342-9F8B-992CC1588651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6E399FE-8F5E-A8FB-59EF-83C1CD0F2C02}"/>
              </a:ext>
            </a:extLst>
          </p:cNvPr>
          <p:cNvSpPr/>
          <p:nvPr/>
        </p:nvSpPr>
        <p:spPr>
          <a:xfrm>
            <a:off x="660400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016A9FB-02F1-16EF-7991-11A2843F0BE4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7452726-9D97-1D1C-EAC9-1777791BA88C}"/>
              </a:ext>
            </a:extLst>
          </p:cNvPr>
          <p:cNvSpPr/>
          <p:nvPr/>
        </p:nvSpPr>
        <p:spPr>
          <a:xfrm>
            <a:off x="864616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6E12269-2FD7-AD73-4748-37D6FEF70522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E2AF17B-4F0D-F46B-AA53-B67092A1F922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BB155D9-15FF-E063-C265-1282C09D6105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7E7009C-0618-F33B-5E51-EC6C789F8A00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B40AAE0-4692-5E31-8A1D-E0854DF9AE26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2F4707F-4ACB-FE0F-4C2F-78BAEEC0A9D1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8539480" y="72866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3819A15-E904-FC55-69FD-9294D63428E3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324928"/>
            <a:ext cx="706120" cy="4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5899975-123C-FCDE-270B-EE1820EBF0D0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8539480" y="1324928"/>
            <a:ext cx="1143000" cy="38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8F238D7-E634-3B6F-E67A-D2FB9C4A9AD2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5FB2C47-3393-3EEC-9AD0-9A77ABD2FCBA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7150342" y="2909571"/>
            <a:ext cx="68301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EB9D83C-4339-968C-3D0E-1ADF7CFC682E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DAC68FA-7E0D-8480-DF38-DA5E6ACDAB97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16840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175BF11-81E3-72DD-C7A6-F9BA484B46D3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211334A-ACAA-5235-B752-FAF4737C7339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D3E62CC-748B-502E-83F0-8163A9740EEA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E7D742A-64E0-474F-9B3B-876D96F52E8F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0B97857-11E2-5C37-C3BC-29393EEAE28F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5DABFB7B-ACD0-8068-BD44-80B3308A5560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04082027-9BBC-668F-8710-3559B212DD8B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8E56269-E7D3-11AB-2C99-CBCE29C4773D}"/>
              </a:ext>
            </a:extLst>
          </p:cNvPr>
          <p:cNvSpPr/>
          <p:nvPr/>
        </p:nvSpPr>
        <p:spPr>
          <a:xfrm>
            <a:off x="937768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57488F5-7CC1-4C07-BA0D-14660ED2EB00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75D3B6-D98A-1F9F-1FC5-0D6FAE3A3899}"/>
              </a:ext>
            </a:extLst>
          </p:cNvPr>
          <p:cNvCxnSpPr>
            <a:stCxn id="7" idx="4"/>
            <a:endCxn id="43" idx="0"/>
          </p:cNvCxnSpPr>
          <p:nvPr/>
        </p:nvCxnSpPr>
        <p:spPr>
          <a:xfrm>
            <a:off x="9682480" y="2086611"/>
            <a:ext cx="15240" cy="48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2207F69-7BD1-EDB8-D0C6-262F95B539A5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2FE7E9D-1379-CC2E-C182-2B37C8D288ED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88BCC15-C651-8CE3-B24C-9A3FF2206F9B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560F185C-03B9-2E43-DA96-4D12647A3839}"/>
              </a:ext>
            </a:extLst>
          </p:cNvPr>
          <p:cNvSpPr/>
          <p:nvPr/>
        </p:nvSpPr>
        <p:spPr>
          <a:xfrm>
            <a:off x="836168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9886E3B-B57D-58B4-A213-7112A8F304B8}"/>
              </a:ext>
            </a:extLst>
          </p:cNvPr>
          <p:cNvCxnSpPr>
            <a:endCxn id="54" idx="0"/>
          </p:cNvCxnSpPr>
          <p:nvPr/>
        </p:nvCxnSpPr>
        <p:spPr>
          <a:xfrm>
            <a:off x="8539480" y="1324928"/>
            <a:ext cx="127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630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CB8CD-3B02-5BBB-0027-07703E007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Bottom-up 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15DF4-B6AC-B5F4-2BA2-C724D5C92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bottom-up parser does the rightmost derivation in reverse </a:t>
            </a:r>
          </a:p>
        </p:txBody>
      </p:sp>
    </p:spTree>
    <p:extLst>
      <p:ext uri="{BB962C8B-B14F-4D97-AF65-F5344CB8AC3E}">
        <p14:creationId xmlns:p14="http://schemas.microsoft.com/office/powerpoint/2010/main" val="16795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0385E-B7B5-4527-B8EB-90A8D6A3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lecture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D2696-EF00-4AD5-97E7-A3C5254F4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Bottom-up parsing</a:t>
            </a:r>
          </a:p>
          <a:p>
            <a:r>
              <a:rPr lang="en-US" dirty="0"/>
              <a:t>Shift-reduce parsing</a:t>
            </a:r>
          </a:p>
          <a:p>
            <a:r>
              <a:rPr lang="en-US" dirty="0"/>
              <a:t>Handle</a:t>
            </a:r>
          </a:p>
          <a:p>
            <a:r>
              <a:rPr lang="en-US" dirty="0"/>
              <a:t>LR(k) grammar</a:t>
            </a:r>
          </a:p>
          <a:p>
            <a:r>
              <a:rPr lang="en-US" dirty="0"/>
              <a:t>Viable prefixes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962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1B3737-D4CA-27C4-E91E-44743109B3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9BCB-DB68-7871-78BF-E8FD9508A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11788-B778-608A-55F3-48454DF34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1402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F5CF2C-4ABD-2DD2-9CC6-2008D9F85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B7114-45AE-B2D7-7696-088D35460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D76A5-564E-84D4-D323-75679A374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44AA181-32B3-D586-0E21-157193CF4215}"/>
              </a:ext>
            </a:extLst>
          </p:cNvPr>
          <p:cNvSpPr/>
          <p:nvPr/>
        </p:nvSpPr>
        <p:spPr>
          <a:xfrm>
            <a:off x="60756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D17A0-D0AB-BAFB-9D45-272E58CA411D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SHIFT</a:t>
            </a:r>
          </a:p>
        </p:txBody>
      </p:sp>
    </p:spTree>
    <p:extLst>
      <p:ext uri="{BB962C8B-B14F-4D97-AF65-F5344CB8AC3E}">
        <p14:creationId xmlns:p14="http://schemas.microsoft.com/office/powerpoint/2010/main" val="2482250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736432-6733-C9FB-85B4-52CD005C10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2C7ED-7EF0-ED53-3FCF-19F6FC173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94C51-07A9-64F6-DB74-5BCB73563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3857EE0-A6EF-73CE-5AC6-87A849D91402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DCC5F30-B685-E0A3-A1BC-8CDEA15E4849}"/>
              </a:ext>
            </a:extLst>
          </p:cNvPr>
          <p:cNvSpPr/>
          <p:nvPr/>
        </p:nvSpPr>
        <p:spPr>
          <a:xfrm>
            <a:off x="60756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D94770-060E-D791-47D9-B9E7F3FD77E8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SHIFT</a:t>
            </a:r>
          </a:p>
        </p:txBody>
      </p:sp>
    </p:spTree>
    <p:extLst>
      <p:ext uri="{BB962C8B-B14F-4D97-AF65-F5344CB8AC3E}">
        <p14:creationId xmlns:p14="http://schemas.microsoft.com/office/powerpoint/2010/main" val="4121457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53A57-C93E-9553-E08C-ADDF6B9E82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2CB24-B34F-95AD-8E33-DAE1F714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B9D2B-C2A8-757C-6CD0-D5BCA7314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EA5DCC-0145-B589-7FC2-676DF68D425B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25C69539-49AF-34B0-FDD6-64DF19BD39C7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51A1087-52E6-377A-45F9-FBCAB1613540}"/>
              </a:ext>
            </a:extLst>
          </p:cNvPr>
          <p:cNvCxnSpPr>
            <a:cxnSpLocks/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3D077FD9-528D-0608-68B9-6963AA9A1460}"/>
              </a:ext>
            </a:extLst>
          </p:cNvPr>
          <p:cNvSpPr/>
          <p:nvPr/>
        </p:nvSpPr>
        <p:spPr>
          <a:xfrm>
            <a:off x="60756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A0A789-9B0C-3609-E0FB-D45911443FC9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2923383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9231C-440F-1AB3-17B0-FC99FC248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88059-1008-CEE3-4D0F-B0A04FB97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E425A-D0FA-62BF-D74E-E57E2CCE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B1F55EA-F118-611C-DB06-BF946B2375D4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07E8DEB-6F50-E940-7A87-98564B164A8E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A324E65-82B6-BCE9-20A4-93687E67A076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9CC8FF01-BAE8-4FAD-576E-73136755D3E0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CFF361A-184D-1FEC-D08A-4871EF8A3E79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C12D616-D06B-0B63-F08E-FB504EDC8320}"/>
              </a:ext>
            </a:extLst>
          </p:cNvPr>
          <p:cNvSpPr/>
          <p:nvPr/>
        </p:nvSpPr>
        <p:spPr>
          <a:xfrm>
            <a:off x="60756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70F35E-3A67-DC37-D649-1E94F500E25E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3894114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B13F89-5F42-684E-E9F1-90192BD1F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6DA91-AE47-E2EE-7446-08843BD02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42ED2-DD9A-43DD-DCF3-6E5FE2069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5913F4F-BFEA-2D7F-328D-8169D492311A}"/>
              </a:ext>
            </a:extLst>
          </p:cNvPr>
          <p:cNvSpPr/>
          <p:nvPr/>
        </p:nvSpPr>
        <p:spPr>
          <a:xfrm>
            <a:off x="6664960" y="432212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A0C899-9164-D0C7-19B0-399697B5B7E6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1B6E636-8F92-0F64-9AEC-7A48E3B6FD28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A8ABDD1-FA86-04D2-7E47-1BEEB2979D01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18051"/>
            <a:ext cx="10160" cy="355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71D940F-812C-35B9-D532-5812FFC4D8EF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210FC979-FA42-7963-3AD1-BCBBACE592DD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8B807FB-82F3-DF3E-34AC-E27246D25613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EAF317C6-2259-E086-3764-81F1FAC84C9A}"/>
              </a:ext>
            </a:extLst>
          </p:cNvPr>
          <p:cNvSpPr/>
          <p:nvPr/>
        </p:nvSpPr>
        <p:spPr>
          <a:xfrm>
            <a:off x="60756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29804C-F353-E25C-F8F9-25E57379607F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7166958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5F0375-3C7F-DD1F-272F-C82C9A761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038C2-D910-0AC5-75C3-146526C0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1BDF4-D579-B7C2-CCDA-4BD7EC781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75DFEF7-5DEE-C4E7-A7CF-87BF97C6FF03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2109E3D-5E28-FCEA-3825-8E6A048CBE70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3CEEE80-4DD4-CBEC-B750-4DBAA971EB70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23FFAA8-5243-22AC-9E8F-430453C93853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0DA0459-A704-DB12-999A-3E759E845601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9927A43-4634-E9AF-D8D3-62D8727DE81D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BBF09653-2ED5-571A-62F3-3846A304AFA8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82E4279-80FE-E3C2-2682-F71AE20ED730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5CADE950-91DF-C48A-32CE-F105DD17ECDB}"/>
              </a:ext>
            </a:extLst>
          </p:cNvPr>
          <p:cNvSpPr/>
          <p:nvPr/>
        </p:nvSpPr>
        <p:spPr>
          <a:xfrm>
            <a:off x="60756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0662F7-AD07-5B30-6753-E270A610DAF7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SHIFT</a:t>
            </a:r>
          </a:p>
        </p:txBody>
      </p:sp>
    </p:spTree>
    <p:extLst>
      <p:ext uri="{BB962C8B-B14F-4D97-AF65-F5344CB8AC3E}">
        <p14:creationId xmlns:p14="http://schemas.microsoft.com/office/powerpoint/2010/main" val="1943253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F259B-23EE-3AA1-C611-B8167A838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6264F-ED57-A299-70EE-0E3521AA6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B486F-55FF-5DCC-C951-4703BF11F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5661395-CD81-3BDC-3DA1-A8FF39CA39B1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9F96B2D-CB1E-EE48-46E9-5282A493F3D3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FB05ECE-7964-CA27-4BC6-647BA9B3B110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692AE53-B871-5392-B4B9-4AB779086567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F340BF1-32A0-72E9-E6AF-F9139CAA1490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A61B63E-41BF-4BDC-C9DD-EFD67C785900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DF1E207C-56D0-5CEF-A7BC-D4B45726BF10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B3FC326-E512-EE8B-965F-35D4F817627B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63FA476-71E4-FAF4-5F44-24B5C063CB77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CE4D2E04-58B8-6717-3CA6-0AC0BBD0EFD2}"/>
              </a:ext>
            </a:extLst>
          </p:cNvPr>
          <p:cNvSpPr/>
          <p:nvPr/>
        </p:nvSpPr>
        <p:spPr>
          <a:xfrm>
            <a:off x="60756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6FB17B-A20B-1277-0620-7B7E47F0D618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SHIFT</a:t>
            </a:r>
          </a:p>
        </p:txBody>
      </p:sp>
    </p:spTree>
    <p:extLst>
      <p:ext uri="{BB962C8B-B14F-4D97-AF65-F5344CB8AC3E}">
        <p14:creationId xmlns:p14="http://schemas.microsoft.com/office/powerpoint/2010/main" val="20462050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9F5F25-F143-D132-34B0-2B462147B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3165C-8576-9012-83C0-E9BA7509E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B53B2-64DC-027E-5D72-97C4A5C6A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4AEBA81-B4BD-424F-0FBE-A8FE9F90B921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5E163FB-21E4-9F7E-4848-94C24988919C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F19D38B-B978-C530-9259-DFE812851F35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E69DED9-4092-E6E4-A392-18DBE293DA82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165AB6F-4CB5-F0D8-644B-F98FDC00DB0D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C041AC6-6C2E-14D9-48B2-41E3478B6D10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06B9A6C3-3061-16CE-7C60-FA9425951F4A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6B87BC8-B4D5-4D82-E36E-5ECDA5D13F91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93BDB44-A96B-F4F6-B4A9-624DDF31BD95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70610F-9B8A-28D5-18C8-E98989109710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874FD86-C878-0FED-DDD1-ADBF8535F2AC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A613E94C-7693-8977-6FC2-395347985A7D}"/>
              </a:ext>
            </a:extLst>
          </p:cNvPr>
          <p:cNvSpPr/>
          <p:nvPr/>
        </p:nvSpPr>
        <p:spPr>
          <a:xfrm>
            <a:off x="60756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0BAA6-B336-42FD-BADA-15A3100FC744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28261757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F6A46-FDC6-1197-39E9-603A6BEE9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4003F-6C80-FD79-D01B-E098EC500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2CB72-924B-3622-B0C7-68D4346E0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71F2CCF-D6B8-EFA8-9772-BAB91FD8EFAC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C441083-FF31-9D1A-6337-60473D407926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C8D0B30-C4E6-F02F-9A92-DA01FF8082E5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61204E-AD55-24DF-DFCE-8D58D9DCDDFF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1FEF429-04FA-244D-926B-8BC3663E94E0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D1FD0CD-4F58-7C49-3741-A0CECB184562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16BB2D3-027B-3292-CED2-81A0378E8B7F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EFE621BE-5BAF-B7F0-14EE-6F2514871EE6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63E8C29-CF14-D1F0-9954-FC434C62D896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3972927-AA05-49C1-263A-C903D4670C84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F39706E-D6BD-1DCC-38CA-E1163A3088C5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CBF60D8-D846-9CBF-77EB-5E50710F68F0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41F984E-67AD-24E5-0E8F-C1E32F5864C0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20F55501-9237-6C5B-BA8D-59C2CB6F29F2}"/>
              </a:ext>
            </a:extLst>
          </p:cNvPr>
          <p:cNvSpPr/>
          <p:nvPr/>
        </p:nvSpPr>
        <p:spPr>
          <a:xfrm>
            <a:off x="60756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CD1541-BC46-DA47-4D1E-127B4652BFA1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424757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1A38B-3429-CB9A-E31F-4B357E77A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Bottom-up parsing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AF267-D362-3FC0-1F98-0036E7DB0D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36008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4A2B9-043A-7B44-0432-44F790CB21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042B2-41BB-0F0E-2A89-0021EE228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02F6D-8EC5-7F3D-1B49-5B7438335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3469ED9-6CC3-487A-F411-F496363617AD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38B701F-66C1-228D-C344-9A7D5C08AC04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5079C0F-0A8A-3CB1-9786-6CFE0FF2F1CB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35693B7-76D2-4EEB-1799-48881029574B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9CF7058-22C8-1F99-867D-408352D4CF0A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5BC7D89-2C74-203C-01C2-945D0597779F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F196AAF-3DD8-138E-2564-8D1BFC0DD08A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3B9DD99-572C-A5B8-06B9-6DA6F9CB1E13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DAC5E06-B5B2-FF2A-72B3-31700A6D166D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728947E-62B9-DF1E-C8B2-A1E0838C220B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C745830-98E8-9DBB-6168-860DBB61C2D6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144882CE-2056-F2E2-3562-68B6CC9CD633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0F758F8-A96B-5D61-F19E-FF24A396F1BB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F548596-0FA8-40E6-3970-DBFF05B75660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27C0445-80BE-4BB7-B096-701AC5623394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930EB27-30E0-D39E-9909-73D917FFC53D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20D7BF8-73A5-BE14-3D01-2C901B1DFB03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ECFD5280-759D-C31C-B7C3-3CDC4C8468E7}"/>
              </a:ext>
            </a:extLst>
          </p:cNvPr>
          <p:cNvSpPr/>
          <p:nvPr/>
        </p:nvSpPr>
        <p:spPr>
          <a:xfrm>
            <a:off x="60756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F985B1-9BFF-B4DD-585B-1D14DD51D676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29077263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FC1706-96F8-EC84-003B-CCB95A575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354F5-BCC7-3D52-0753-63E0B7C92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3EF75-0834-D6DB-AA2B-501746820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95FBB94-8746-43BD-4775-65ADECE4EA24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736E879-2035-4A5B-C36A-1A2B71B1D2C7}"/>
              </a:ext>
            </a:extLst>
          </p:cNvPr>
          <p:cNvSpPr/>
          <p:nvPr/>
        </p:nvSpPr>
        <p:spPr>
          <a:xfrm>
            <a:off x="9184640" y="33670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70F0ABC-1FDC-48F3-BD03-B00B2560B471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A28E360-BC13-B9A8-8262-099258237B02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45703AB-DACE-2C35-5828-CBB6160AFB93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F5D244E-38A4-D8A3-41DF-28A02C896AA8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B743928-16B8-87F3-F941-209CDA3610D2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15EEE76-5FB5-C2FD-1A66-5111494AD29E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AF1AE6C-89A8-1FF9-5DD6-9A2622260905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D5C7686-D587-6CB5-F130-B6ACDC7DE50F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195C733-2D2C-AC55-9E66-9F3676384E3F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94D7532-C7D8-9EC0-93C7-E7302EF944D4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5618395A-187A-B8BE-0364-2384B6B27931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856FA81-E2B8-8EC8-E803-5F2143D92788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D00FB83-AB8E-247E-76FD-D42688FC5360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19AB0EE-B62A-1E4F-B118-797A5AC408E3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3D83182-5BFA-0682-0758-F72E9B2DF69C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B653E88-A667-26DC-E1D7-191743DB4256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96586F72-5940-9A1B-3F79-B53F3E8800E0}"/>
              </a:ext>
            </a:extLst>
          </p:cNvPr>
          <p:cNvSpPr/>
          <p:nvPr/>
        </p:nvSpPr>
        <p:spPr>
          <a:xfrm>
            <a:off x="60756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928DFC-EE34-026F-6AA9-617A27B7DDA3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SHIFT</a:t>
            </a:r>
          </a:p>
        </p:txBody>
      </p:sp>
    </p:spTree>
    <p:extLst>
      <p:ext uri="{BB962C8B-B14F-4D97-AF65-F5344CB8AC3E}">
        <p14:creationId xmlns:p14="http://schemas.microsoft.com/office/powerpoint/2010/main" val="109800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D8EE14-5FFA-BDA1-B4E2-5FDB75CC44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DB35A-993B-B1A7-364A-2CD52C793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E29F1-BDB3-771D-05DD-4C5DC6EDB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7E0F00D-241C-0147-4BF6-9218206CF305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9D2663-E3B2-326F-A4B5-0682366C95E1}"/>
              </a:ext>
            </a:extLst>
          </p:cNvPr>
          <p:cNvSpPr/>
          <p:nvPr/>
        </p:nvSpPr>
        <p:spPr>
          <a:xfrm>
            <a:off x="623824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0A6FE10-4B55-C799-4919-3CC8E9AC0C4F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8E0A79A-5D12-B4D7-F651-158CECADC7E4}"/>
              </a:ext>
            </a:extLst>
          </p:cNvPr>
          <p:cNvSpPr/>
          <p:nvPr/>
        </p:nvSpPr>
        <p:spPr>
          <a:xfrm>
            <a:off x="906272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17D38DE-C101-A1C9-4A25-E5ED8ACDEB13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FDCB3EA-2DCD-755B-92C0-BD821CFAD0A5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8188790-0BC1-92DE-C885-13F447414C5B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A32B3E3-F247-3489-5501-48041615C7C1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0F7D732-B419-EB44-5ADE-5269DEFC6A5E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9D70D4F-1AED-9C60-FFB5-E8DD31DC571C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6784582" y="2909571"/>
            <a:ext cx="104877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95086AE-2C15-8122-A957-C687D0D777EE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FD43E7D-5CC8-C7B5-EA66-F1D26B09B37A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58496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2378B89-2572-4895-6EC6-D63D4D471EDF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F78587D-1234-E767-7D69-2CCA1EF014AF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8BFD1D5-17A6-6D09-D9D7-ACA903D26E5A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31CF375-E679-4805-472F-E985010E5466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30CF35E-33FD-9B9F-D246-18469DA35D9A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E06C8065-3C33-4072-820E-45DBBA449967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D091F5B-3F68-E7B2-4D68-AE04BDF13028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2DE5809-5275-3B8E-681C-8445B7B533EC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B026CF2-F076-FF21-E457-ED303DC88F16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341FAD4-2249-DAF7-EBC8-C4B299AF4215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47BEC16-B994-5856-9F1F-17B3D942B834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3E0BF7D-8730-BCB0-8591-F93A57D33AA3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11012156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08A6D4-8D1E-1A10-CAB0-6F32AB86D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21CA-FCC5-7A00-5252-0B11CFAAA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B26D7-6D7A-3F96-D10C-E19B96910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7977CA6-E18A-64C4-1D10-EDEDDD9224C5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9ACE70D-1769-7B4D-8142-38E0A98B2790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A37D2E-3499-1C02-211F-F2DE7F7DA7F3}"/>
              </a:ext>
            </a:extLst>
          </p:cNvPr>
          <p:cNvSpPr/>
          <p:nvPr/>
        </p:nvSpPr>
        <p:spPr>
          <a:xfrm>
            <a:off x="616712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BC4EE18-0112-C7AB-C831-D8FBF8AD9015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66D22B8-F883-06A6-D13D-6DC59F2B2EA2}"/>
              </a:ext>
            </a:extLst>
          </p:cNvPr>
          <p:cNvSpPr/>
          <p:nvPr/>
        </p:nvSpPr>
        <p:spPr>
          <a:xfrm>
            <a:off x="913384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E11B527-DE54-7ADA-8FB8-CD27FA64C182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EFF660D-5E69-EF76-E1E9-22E28A3C5D21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77A3142-5386-0B2B-D48E-D2B2A04FFF4D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E132D94-C6BD-670E-B0AF-118580A66CC1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2C7BC97-3297-7C73-1975-1711BE68EFB6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6447E29-BF58-45A7-1D91-286A038CF03F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30187AE-AA22-D2E1-A962-BAE600B5C166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6713462" y="2909571"/>
            <a:ext cx="111989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DDAF16E-CB2A-C7C2-980E-0EC84DFA0AED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D51C546-0E86-4F8B-BD4F-04962ED766C7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65608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4B08FA1-A71E-CDDF-6FB1-A632CE5EE337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9171948-1CEE-1D2E-800B-8B7FD581A672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5B798A8-5CE3-49C6-0DCB-107E65568C29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D081C69-2EA0-7B17-AD33-383BE4FF1E84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AD0902D-C62B-3813-0996-046DFC3450BB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834F8CE6-0FED-3F95-65C2-29B71458F6DB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1B59758-50C2-2B97-149E-CDAE1707196C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EF93917-118F-0EF3-365A-18CC5F8722ED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E2096E6-6458-B8E9-3AB6-FA6431404121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91D934D-B211-1BA9-30A5-8C727F8962A7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FFF9BC4-67FA-E879-8B70-69F61A7E6F2B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CE59A65-A5C7-0019-4DF7-004A438527EF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22589065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0FFC0-0A45-A81E-EBD2-E2A40688C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40777-DDC1-4926-3A60-3EC0A2F20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E4630-60DF-A41C-C696-F47711483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241B61E-6B5B-405A-C777-079B72CA30A8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5702B88-D8BF-EC04-7510-B2256466823F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5CB1449-DD11-B93F-7D6F-8C6377738E8E}"/>
              </a:ext>
            </a:extLst>
          </p:cNvPr>
          <p:cNvSpPr/>
          <p:nvPr/>
        </p:nvSpPr>
        <p:spPr>
          <a:xfrm>
            <a:off x="628904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0B8AB01-FB65-4F65-7BD0-8E859A7D10F8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7C88904-DCEA-1032-8D03-E1C1D44F280E}"/>
              </a:ext>
            </a:extLst>
          </p:cNvPr>
          <p:cNvSpPr/>
          <p:nvPr/>
        </p:nvSpPr>
        <p:spPr>
          <a:xfrm>
            <a:off x="929640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80449BA-531C-72FF-F1DB-21F49C7333AF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B34B92E-47C6-70F4-108C-BE8CB2B64D99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5A791FB-0202-E5FC-23F2-23B8C0A62646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E7EFBFF-ADFF-1B51-E438-6A1E4B3570B2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A582D4-41BE-29B9-6350-BA23E2EF5ECD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6350DCE-96D7-C94A-C483-C345BA5D96CD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D2128A0-4BE7-5547-0DD5-5CC87CD3B923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6835382" y="2909571"/>
            <a:ext cx="99797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982AE7A-1A32-B0EA-9984-31ABE6AD9A41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C05786E-9F80-C102-B88D-6850FD87A557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81864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689FD9D-4B04-8DDF-DA85-0FE1BD028F76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B879EA0-3F18-58A9-11B8-8ECA79B80DAD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1C4FFEF-1B5E-792A-FFB3-0E96B365A6AC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0133ABA-A4A0-8AF5-9032-BC8AF66AA68C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4D295CF-A9C2-21EE-C5CD-5091C82D7E2D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A7F6DED5-38F6-A234-FE70-694735F55876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102E7C0-A906-4575-CD3E-B99A923EB754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E3EB78C-B426-8636-0521-0B69F2C42312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AAA07B7-23A3-377C-353A-1F15F8E1BA21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5FA40AE-1C5C-1ACC-30CE-284893F4E1CE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2B30BF2-5CEF-3A7D-38BF-5612E5AD969F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B80B83A-6B6A-0769-7C5F-9286BF2E30C5}"/>
              </a:ext>
            </a:extLst>
          </p:cNvPr>
          <p:cNvSpPr/>
          <p:nvPr/>
        </p:nvSpPr>
        <p:spPr>
          <a:xfrm>
            <a:off x="988568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9043A6-2813-8F27-6E70-003EAD4EBC1E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SHIFT</a:t>
            </a:r>
          </a:p>
        </p:txBody>
      </p:sp>
    </p:spTree>
    <p:extLst>
      <p:ext uri="{BB962C8B-B14F-4D97-AF65-F5344CB8AC3E}">
        <p14:creationId xmlns:p14="http://schemas.microsoft.com/office/powerpoint/2010/main" val="24410387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A9CCF3-8271-2250-CD0B-93F699E07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9311F-2ECE-BDDB-4638-5496C736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1CC55-2A0B-4CDA-56D6-9CA9AEBE4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68C6255-3D18-D03E-246F-F48C088EEC3F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0FACF0F-F7CA-4839-0B9E-B4532F1E57CD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5A40473-3DB3-3AC2-16A8-04830C623DCF}"/>
              </a:ext>
            </a:extLst>
          </p:cNvPr>
          <p:cNvSpPr/>
          <p:nvPr/>
        </p:nvSpPr>
        <p:spPr>
          <a:xfrm>
            <a:off x="62280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72252C-FA1F-7A6A-7C3D-42B26982EAD1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F21EC27-BB83-B571-D7BD-DED0BE25AD5D}"/>
              </a:ext>
            </a:extLst>
          </p:cNvPr>
          <p:cNvSpPr/>
          <p:nvPr/>
        </p:nvSpPr>
        <p:spPr>
          <a:xfrm>
            <a:off x="929640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C555B07-1DF4-2990-14A8-E0C3DFDEF6CF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9B58831-2066-15E8-B557-23164710357C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DA9F959-947F-3AB0-7938-BF992FD90211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3FC8FAF-F726-C3EA-5FB2-6FE11DE55AEF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C7CB78A-5A5F-9D79-827C-25428854EF02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2A11729-68B4-C71A-AAB4-30211DAE482E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3AC7202-2CA7-8054-E15F-D4CC525B7B16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6774422" y="2909571"/>
            <a:ext cx="105893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C583A6E-56AF-8903-0AE1-810C4734AE2C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1845FA6-74A9-2D42-92FC-55B9871666CC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81864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56DD293-FE4F-3B64-CA2F-FAF7FA132DC5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72E012B-62F8-4365-9656-E1BE5FE98FD9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2DAC0AD-87DD-7BF9-B23B-9DE1F9C2F722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44E5EF1-E7D7-87FA-0120-1B1C921EBE78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23CA42C-6F9E-B876-4DF0-75C8EDB3CB24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A091AFB0-3613-783E-E400-2E372D72754B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F38FFE3-15C9-7CF9-2FAC-92FDCC6B6A59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8A6F942-749D-2FE5-71CE-2D39B0E96EC9}"/>
              </a:ext>
            </a:extLst>
          </p:cNvPr>
          <p:cNvSpPr/>
          <p:nvPr/>
        </p:nvSpPr>
        <p:spPr>
          <a:xfrm>
            <a:off x="1070864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A38C7AF-7F3C-8628-F249-BEE5989BC1D2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0C63058-D839-4A29-3BE6-9F5DB622E5FD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C63507F-4321-F2C2-42BB-074EC8FAACF7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EF6DE1A-F8AB-34CA-F692-DA2151E94E59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5DCAF954-4A7E-1A25-76F1-FDBCB267D8B8}"/>
              </a:ext>
            </a:extLst>
          </p:cNvPr>
          <p:cNvSpPr/>
          <p:nvPr/>
        </p:nvSpPr>
        <p:spPr>
          <a:xfrm>
            <a:off x="974344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620AF-076D-82A1-6753-17F44AEF074C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SHIFT</a:t>
            </a:r>
          </a:p>
        </p:txBody>
      </p:sp>
    </p:spTree>
    <p:extLst>
      <p:ext uri="{BB962C8B-B14F-4D97-AF65-F5344CB8AC3E}">
        <p14:creationId xmlns:p14="http://schemas.microsoft.com/office/powerpoint/2010/main" val="23282299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859F9-3E20-FF37-70B0-D7374DC08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000D0-D0FA-44B7-F52E-1F45403F6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5B65B-E9B7-1A8B-2463-5B08AFE69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5A995AD-C70B-CB4B-D0DF-7FF7CB892469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545C096-7559-BD04-9425-01A6497F2B4D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2CA5946-258A-8FCC-B8C4-5117BF6C4A47}"/>
              </a:ext>
            </a:extLst>
          </p:cNvPr>
          <p:cNvSpPr/>
          <p:nvPr/>
        </p:nvSpPr>
        <p:spPr>
          <a:xfrm>
            <a:off x="62280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6255888-2DC8-178F-48A5-C26B01C164B2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2BA2822-DB25-19CB-A2B1-61E5260D30C9}"/>
              </a:ext>
            </a:extLst>
          </p:cNvPr>
          <p:cNvSpPr/>
          <p:nvPr/>
        </p:nvSpPr>
        <p:spPr>
          <a:xfrm>
            <a:off x="929640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8AE121F-0E74-31B2-F250-5D54B0EE8DD1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CAA845E-7EA6-B7EC-5682-31C08A5DFD1A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BDE06D2-D6D5-3B6B-74FB-2C7CBF124714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2EFF14E-F993-3580-3394-0AD236520F1C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26BE62F-FF29-CD56-FAE1-C893D8563BF9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78C056-DD91-9E10-103B-9A98FD17D82F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764DDF3-291E-442B-065D-6D1B8E07973F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6774422" y="2909571"/>
            <a:ext cx="105893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8327F14-5B18-7448-55C9-DF01DE16F60D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64F017A-3B5D-6CD3-2119-772B516C3D23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81864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460D3BE-EBB8-AD43-C5CB-9DC4F6242100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543C028-CD5B-1C98-94EB-A6315C7D75FB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EF6C932-0D72-E724-C8C8-0E1A62796011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DB11F3E-F49F-2A7C-CCF0-517BD35F4AA1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7BF079F-1AD4-B4A8-41B4-6829477E773B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EBF6898A-B344-6121-3556-ADF56D4F02C1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D57EEF9-F619-E910-4D69-AD1037CBCE5D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98EF47E-65C5-AE44-E5EA-B00E8AFA90DE}"/>
              </a:ext>
            </a:extLst>
          </p:cNvPr>
          <p:cNvSpPr/>
          <p:nvPr/>
        </p:nvSpPr>
        <p:spPr>
          <a:xfrm>
            <a:off x="1070864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697C6F6-AEAF-1EED-D86D-DD47E07A5AAF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7EE0A13-F16C-D719-36B6-3125F1552E66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A557DCD-6B7A-B924-5EC1-ABF30036F587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15A8FBC-0614-DB2B-22BD-29E5979F8FC4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03394A39-AC45-E474-0A5F-9A8118D00B14}"/>
              </a:ext>
            </a:extLst>
          </p:cNvPr>
          <p:cNvSpPr/>
          <p:nvPr/>
        </p:nvSpPr>
        <p:spPr>
          <a:xfrm>
            <a:off x="974344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6E48960-D76F-E12E-59D7-53B5174C377A}"/>
              </a:ext>
            </a:extLst>
          </p:cNvPr>
          <p:cNvSpPr/>
          <p:nvPr/>
        </p:nvSpPr>
        <p:spPr>
          <a:xfrm>
            <a:off x="10739120" y="17618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1260AAD-8FC4-B5FC-B5D0-CE52F11BDC0F}"/>
              </a:ext>
            </a:extLst>
          </p:cNvPr>
          <p:cNvCxnSpPr>
            <a:stCxn id="4" idx="4"/>
            <a:endCxn id="43" idx="0"/>
          </p:cNvCxnSpPr>
          <p:nvPr/>
        </p:nvCxnSpPr>
        <p:spPr>
          <a:xfrm flipH="1">
            <a:off x="11028680" y="2137411"/>
            <a:ext cx="15240" cy="437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5BE5E60-A0E5-AFE1-1C5E-95AF2CBD3E40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3224026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A5E298-E472-E4E9-69CA-7E0A8E469D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19C8C-E63E-81A5-8AFA-6D87F2D2C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53040-37B2-5ECD-2B51-290D52B91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84C03C2-1DC1-4927-E29D-1C2225ADC5C1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AB08E52-A7D6-101E-99F1-0B742AB2D63E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230606E-6253-E957-BAFB-1B34B28DEC3D}"/>
              </a:ext>
            </a:extLst>
          </p:cNvPr>
          <p:cNvSpPr/>
          <p:nvPr/>
        </p:nvSpPr>
        <p:spPr>
          <a:xfrm>
            <a:off x="62280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8830ADA-5195-BDCF-A467-EE4D91DFFA45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8BB6E11-1C0C-CBB0-24A3-98CA975AE7EC}"/>
              </a:ext>
            </a:extLst>
          </p:cNvPr>
          <p:cNvSpPr/>
          <p:nvPr/>
        </p:nvSpPr>
        <p:spPr>
          <a:xfrm>
            <a:off x="929640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5AB6371-F9B2-55C3-6BF8-9AF23A045503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F8E3555-9232-6F32-ACB0-7CF7274A7FC5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7E87502-41AB-59D2-B124-D32B7F0FF189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20FEDDC-A205-0434-3089-B94DA55FD086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D8368C8-754E-F1B5-DFEE-268733DF9C06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4595632-03F1-D75D-39BC-D8BC3CD97B1C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9F22758-FA57-31A9-EB94-E979B7184701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6774422" y="2909571"/>
            <a:ext cx="105893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D518909-4F4A-8C07-9B7C-7010D43F0A90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FE6267A-8A40-77B6-2AC6-C3BD5C381D0D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81864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3DF4BE2-9463-3D5E-6392-191D2CDCF3BE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3B76FA1-FC2F-3220-6C95-FD0ED2653211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1A81C96-984C-C400-1D6B-B90BBEE7B2E1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6258253-E3F2-5A75-B386-D2C3299C04DE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846605E-725D-45FF-56EC-677D70D536F6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CD44DE2F-454B-FDCD-71E8-DC1A0A17F9C2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532ABAD-4643-C7EB-A962-35BF811CC095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E455758-6980-CB46-76F7-75C2155F0B3F}"/>
              </a:ext>
            </a:extLst>
          </p:cNvPr>
          <p:cNvSpPr/>
          <p:nvPr/>
        </p:nvSpPr>
        <p:spPr>
          <a:xfrm>
            <a:off x="1070864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B69672F-A7D8-C460-87BC-64D39A17F48E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034A0DC-C67F-1ACD-14E9-95587777E518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38AF185-7910-EF6F-0EDF-D87CFEB8FB14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9DB8D62-1E1F-7D92-0137-A6309791380E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5E068130-1200-C41F-6120-62556EE0A7E6}"/>
              </a:ext>
            </a:extLst>
          </p:cNvPr>
          <p:cNvSpPr/>
          <p:nvPr/>
        </p:nvSpPr>
        <p:spPr>
          <a:xfrm>
            <a:off x="974344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5B87A2D-32D9-931D-209B-F2AF85731AFC}"/>
              </a:ext>
            </a:extLst>
          </p:cNvPr>
          <p:cNvSpPr/>
          <p:nvPr/>
        </p:nvSpPr>
        <p:spPr>
          <a:xfrm>
            <a:off x="10739120" y="17618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89BCB71-F5A1-3AD2-438C-D879A5C97741}"/>
              </a:ext>
            </a:extLst>
          </p:cNvPr>
          <p:cNvSpPr/>
          <p:nvPr/>
        </p:nvSpPr>
        <p:spPr>
          <a:xfrm>
            <a:off x="9022080" y="82708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AA75717-75D7-C4B7-0353-59969F16A59C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162368"/>
            <a:ext cx="1488440" cy="629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A97454E-0196-2E79-3B43-630DC78DDEC1}"/>
              </a:ext>
            </a:extLst>
          </p:cNvPr>
          <p:cNvCxnSpPr>
            <a:stCxn id="5" idx="4"/>
            <a:endCxn id="54" idx="0"/>
          </p:cNvCxnSpPr>
          <p:nvPr/>
        </p:nvCxnSpPr>
        <p:spPr>
          <a:xfrm>
            <a:off x="9321800" y="1162368"/>
            <a:ext cx="726440" cy="619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68F07D-20FC-4565-62F9-6654CDA4908C}"/>
              </a:ext>
            </a:extLst>
          </p:cNvPr>
          <p:cNvCxnSpPr>
            <a:stCxn id="5" idx="4"/>
            <a:endCxn id="4" idx="0"/>
          </p:cNvCxnSpPr>
          <p:nvPr/>
        </p:nvCxnSpPr>
        <p:spPr>
          <a:xfrm>
            <a:off x="9321800" y="1162368"/>
            <a:ext cx="1722120" cy="599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2318540-0BA7-FB5E-C49D-4B094E02FE07}"/>
              </a:ext>
            </a:extLst>
          </p:cNvPr>
          <p:cNvCxnSpPr>
            <a:stCxn id="4" idx="4"/>
            <a:endCxn id="43" idx="0"/>
          </p:cNvCxnSpPr>
          <p:nvPr/>
        </p:nvCxnSpPr>
        <p:spPr>
          <a:xfrm flipH="1">
            <a:off x="11028680" y="2137411"/>
            <a:ext cx="15240" cy="437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A9705F5-0933-B4B6-05F9-25BB27D49906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2439802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60853-CA4A-8E75-CE5F-B627D4912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5F85E-20E6-46D0-C159-B52D68ECC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 (reverse)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1E5E0-2D9C-8F53-6CD0-A063FAD69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5373700-775A-249E-1A0C-020441B2FAA5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3D9E784-4049-46C9-63E4-EC04D930D83B}"/>
              </a:ext>
            </a:extLst>
          </p:cNvPr>
          <p:cNvSpPr/>
          <p:nvPr/>
        </p:nvSpPr>
        <p:spPr>
          <a:xfrm>
            <a:off x="7487920" y="2533968"/>
            <a:ext cx="6908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FBF9A3-004E-D0CF-69F8-E70FB010BF4F}"/>
              </a:ext>
            </a:extLst>
          </p:cNvPr>
          <p:cNvSpPr/>
          <p:nvPr/>
        </p:nvSpPr>
        <p:spPr>
          <a:xfrm>
            <a:off x="6228080" y="334676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(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628B1E1-0C33-4E25-3FDF-B6C4D1FE23A5}"/>
              </a:ext>
            </a:extLst>
          </p:cNvPr>
          <p:cNvSpPr/>
          <p:nvPr/>
        </p:nvSpPr>
        <p:spPr>
          <a:xfrm>
            <a:off x="7538720" y="3387408"/>
            <a:ext cx="64008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11F4D28-B38F-439F-B72F-27EFDC387C06}"/>
              </a:ext>
            </a:extLst>
          </p:cNvPr>
          <p:cNvSpPr/>
          <p:nvPr/>
        </p:nvSpPr>
        <p:spPr>
          <a:xfrm>
            <a:off x="9296400" y="3316288"/>
            <a:ext cx="7112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F7D0B0-65A5-1394-5B72-0F9691652BF1}"/>
              </a:ext>
            </a:extLst>
          </p:cNvPr>
          <p:cNvSpPr/>
          <p:nvPr/>
        </p:nvSpPr>
        <p:spPr>
          <a:xfrm>
            <a:off x="6664960" y="4311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062E4F3-2C00-7613-66E1-40380B7E4A82}"/>
              </a:ext>
            </a:extLst>
          </p:cNvPr>
          <p:cNvSpPr/>
          <p:nvPr/>
        </p:nvSpPr>
        <p:spPr>
          <a:xfrm>
            <a:off x="7559040" y="4301808"/>
            <a:ext cx="64008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7ABA53B-45C5-8502-4F66-7AB334BA1D48}"/>
              </a:ext>
            </a:extLst>
          </p:cNvPr>
          <p:cNvSpPr/>
          <p:nvPr/>
        </p:nvSpPr>
        <p:spPr>
          <a:xfrm>
            <a:off x="8717280" y="4230688"/>
            <a:ext cx="660400" cy="4264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E2FAB29-A6BF-508B-F549-253134A5EB0C}"/>
              </a:ext>
            </a:extLst>
          </p:cNvPr>
          <p:cNvSpPr/>
          <p:nvPr/>
        </p:nvSpPr>
        <p:spPr>
          <a:xfrm>
            <a:off x="6675120" y="5073968"/>
            <a:ext cx="660400" cy="39592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957365D-CDBB-CB5C-2FD3-5A02F7489B11}"/>
              </a:ext>
            </a:extLst>
          </p:cNvPr>
          <p:cNvSpPr/>
          <p:nvPr/>
        </p:nvSpPr>
        <p:spPr>
          <a:xfrm>
            <a:off x="6695440" y="575468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45127B7-FB8A-89E0-BABB-B72FD05E65D6}"/>
              </a:ext>
            </a:extLst>
          </p:cNvPr>
          <p:cNvCxnSpPr>
            <a:stCxn id="6" idx="4"/>
            <a:endCxn id="8" idx="0"/>
          </p:cNvCxnSpPr>
          <p:nvPr/>
        </p:nvCxnSpPr>
        <p:spPr>
          <a:xfrm>
            <a:off x="7833360" y="2167891"/>
            <a:ext cx="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EF07F4E-933B-76CC-98B8-38283A81AED7}"/>
              </a:ext>
            </a:extLst>
          </p:cNvPr>
          <p:cNvCxnSpPr>
            <a:stCxn id="8" idx="4"/>
            <a:endCxn id="9" idx="7"/>
          </p:cNvCxnSpPr>
          <p:nvPr/>
        </p:nvCxnSpPr>
        <p:spPr>
          <a:xfrm flipH="1">
            <a:off x="6774422" y="2909571"/>
            <a:ext cx="1058938" cy="49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3A68F81-FDE2-12BD-F8FC-B6546E430DE4}"/>
              </a:ext>
            </a:extLst>
          </p:cNvPr>
          <p:cNvCxnSpPr>
            <a:stCxn id="8" idx="4"/>
            <a:endCxn id="10" idx="0"/>
          </p:cNvCxnSpPr>
          <p:nvPr/>
        </p:nvCxnSpPr>
        <p:spPr>
          <a:xfrm>
            <a:off x="7833360" y="2909571"/>
            <a:ext cx="25400" cy="4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F7DD2B6-20D6-C205-4DE1-3A10A9F43CD0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7833360" y="2909571"/>
            <a:ext cx="1818640" cy="406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2A08C09-5200-7146-9FDA-5EC863DE170C}"/>
              </a:ext>
            </a:extLst>
          </p:cNvPr>
          <p:cNvCxnSpPr>
            <a:stCxn id="10" idx="4"/>
            <a:endCxn id="12" idx="0"/>
          </p:cNvCxnSpPr>
          <p:nvPr/>
        </p:nvCxnSpPr>
        <p:spPr>
          <a:xfrm flipH="1">
            <a:off x="6995160" y="3763011"/>
            <a:ext cx="863600" cy="548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CB02876-C0B7-4AA2-CA90-D26A98BE2F1F}"/>
              </a:ext>
            </a:extLst>
          </p:cNvPr>
          <p:cNvCxnSpPr>
            <a:stCxn id="10" idx="4"/>
            <a:endCxn id="13" idx="0"/>
          </p:cNvCxnSpPr>
          <p:nvPr/>
        </p:nvCxnSpPr>
        <p:spPr>
          <a:xfrm>
            <a:off x="7858760" y="3763011"/>
            <a:ext cx="20320" cy="538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EEBD060-8375-C5E0-5F36-6F7E9BEF1F03}"/>
              </a:ext>
            </a:extLst>
          </p:cNvPr>
          <p:cNvCxnSpPr>
            <a:stCxn id="10" idx="4"/>
            <a:endCxn id="14" idx="0"/>
          </p:cNvCxnSpPr>
          <p:nvPr/>
        </p:nvCxnSpPr>
        <p:spPr>
          <a:xfrm>
            <a:off x="7858760" y="3763011"/>
            <a:ext cx="1188720" cy="46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691E43-82CB-DFCC-B443-FED5F025556E}"/>
              </a:ext>
            </a:extLst>
          </p:cNvPr>
          <p:cNvCxnSpPr>
            <a:stCxn id="12" idx="4"/>
            <a:endCxn id="15" idx="0"/>
          </p:cNvCxnSpPr>
          <p:nvPr/>
        </p:nvCxnSpPr>
        <p:spPr>
          <a:xfrm>
            <a:off x="6995160" y="4707891"/>
            <a:ext cx="10160" cy="366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19C04DB-8F15-9C14-14F0-7398697B558F}"/>
              </a:ext>
            </a:extLst>
          </p:cNvPr>
          <p:cNvCxnSpPr>
            <a:stCxn id="15" idx="4"/>
            <a:endCxn id="16" idx="0"/>
          </p:cNvCxnSpPr>
          <p:nvPr/>
        </p:nvCxnSpPr>
        <p:spPr>
          <a:xfrm>
            <a:off x="7005320" y="5469891"/>
            <a:ext cx="10160" cy="28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EC037E00-1A7E-311E-4426-DAE1604848E3}"/>
              </a:ext>
            </a:extLst>
          </p:cNvPr>
          <p:cNvSpPr/>
          <p:nvPr/>
        </p:nvSpPr>
        <p:spPr>
          <a:xfrm>
            <a:off x="6695440" y="638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8F51764-BFB8-82AF-8468-18FED1F2DA62}"/>
              </a:ext>
            </a:extLst>
          </p:cNvPr>
          <p:cNvSpPr/>
          <p:nvPr/>
        </p:nvSpPr>
        <p:spPr>
          <a:xfrm>
            <a:off x="8747760" y="55718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DE6E153-5427-BC6C-D32B-B2D59F19CE25}"/>
              </a:ext>
            </a:extLst>
          </p:cNvPr>
          <p:cNvSpPr/>
          <p:nvPr/>
        </p:nvSpPr>
        <p:spPr>
          <a:xfrm>
            <a:off x="10708640" y="25746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id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3A0D2A0-DC94-6B93-03B7-C1304FAA2A9C}"/>
              </a:ext>
            </a:extLst>
          </p:cNvPr>
          <p:cNvSpPr/>
          <p:nvPr/>
        </p:nvSpPr>
        <p:spPr>
          <a:xfrm>
            <a:off x="8737600" y="4962208"/>
            <a:ext cx="640080" cy="352107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4E5CB3D-B71B-3C78-5EC8-71EB15326571}"/>
              </a:ext>
            </a:extLst>
          </p:cNvPr>
          <p:cNvCxnSpPr>
            <a:stCxn id="14" idx="4"/>
            <a:endCxn id="45" idx="0"/>
          </p:cNvCxnSpPr>
          <p:nvPr/>
        </p:nvCxnSpPr>
        <p:spPr>
          <a:xfrm>
            <a:off x="9047480" y="4657091"/>
            <a:ext cx="10160" cy="30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BBC705C-438B-1E35-B17C-5B639F928160}"/>
              </a:ext>
            </a:extLst>
          </p:cNvPr>
          <p:cNvCxnSpPr>
            <a:stCxn id="45" idx="4"/>
            <a:endCxn id="42" idx="0"/>
          </p:cNvCxnSpPr>
          <p:nvPr/>
        </p:nvCxnSpPr>
        <p:spPr>
          <a:xfrm>
            <a:off x="9057640" y="5314315"/>
            <a:ext cx="10160" cy="257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AFCF622-1147-6AEB-44A4-AF9ED8155C25}"/>
              </a:ext>
            </a:extLst>
          </p:cNvPr>
          <p:cNvCxnSpPr>
            <a:stCxn id="16" idx="4"/>
            <a:endCxn id="41" idx="0"/>
          </p:cNvCxnSpPr>
          <p:nvPr/>
        </p:nvCxnSpPr>
        <p:spPr>
          <a:xfrm>
            <a:off x="7015480" y="6106795"/>
            <a:ext cx="0" cy="27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1449B129-2B03-E7AA-2643-2C6245271B86}"/>
              </a:ext>
            </a:extLst>
          </p:cNvPr>
          <p:cNvSpPr/>
          <p:nvPr/>
        </p:nvSpPr>
        <p:spPr>
          <a:xfrm>
            <a:off x="974344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79F90CC-7126-CDF4-DC33-E08584C988A9}"/>
              </a:ext>
            </a:extLst>
          </p:cNvPr>
          <p:cNvSpPr/>
          <p:nvPr/>
        </p:nvSpPr>
        <p:spPr>
          <a:xfrm>
            <a:off x="10739120" y="17618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8C1ABF4-D145-5586-9A73-877008F5CF6A}"/>
              </a:ext>
            </a:extLst>
          </p:cNvPr>
          <p:cNvSpPr/>
          <p:nvPr/>
        </p:nvSpPr>
        <p:spPr>
          <a:xfrm>
            <a:off x="9022080" y="82708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2484457-8A8B-2154-7872-F2D8A7F1618C}"/>
              </a:ext>
            </a:extLst>
          </p:cNvPr>
          <p:cNvSpPr/>
          <p:nvPr/>
        </p:nvSpPr>
        <p:spPr>
          <a:xfrm>
            <a:off x="9032240" y="22764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60C76BA-40C0-1582-C0E6-DCD647720251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162368"/>
            <a:ext cx="1488440" cy="629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9C9480C-5358-846A-ED8B-E373214B07C7}"/>
              </a:ext>
            </a:extLst>
          </p:cNvPr>
          <p:cNvCxnSpPr>
            <a:stCxn id="5" idx="4"/>
            <a:endCxn id="54" idx="0"/>
          </p:cNvCxnSpPr>
          <p:nvPr/>
        </p:nvCxnSpPr>
        <p:spPr>
          <a:xfrm>
            <a:off x="9321800" y="1162368"/>
            <a:ext cx="726440" cy="619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BBE5989-6DD1-8867-8831-23D49873DEE1}"/>
              </a:ext>
            </a:extLst>
          </p:cNvPr>
          <p:cNvCxnSpPr>
            <a:stCxn id="5" idx="4"/>
            <a:endCxn id="4" idx="0"/>
          </p:cNvCxnSpPr>
          <p:nvPr/>
        </p:nvCxnSpPr>
        <p:spPr>
          <a:xfrm>
            <a:off x="9321800" y="1162368"/>
            <a:ext cx="1722120" cy="599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46DEDD0-2E6D-930A-F818-F35F5646354D}"/>
              </a:ext>
            </a:extLst>
          </p:cNvPr>
          <p:cNvCxnSpPr>
            <a:stCxn id="4" idx="4"/>
            <a:endCxn id="43" idx="0"/>
          </p:cNvCxnSpPr>
          <p:nvPr/>
        </p:nvCxnSpPr>
        <p:spPr>
          <a:xfrm flipH="1">
            <a:off x="11028680" y="2137411"/>
            <a:ext cx="15240" cy="437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233AAD8-10C4-CE40-2DA3-A9305915E84C}"/>
              </a:ext>
            </a:extLst>
          </p:cNvPr>
          <p:cNvCxnSpPr>
            <a:stCxn id="7" idx="4"/>
            <a:endCxn id="5" idx="0"/>
          </p:cNvCxnSpPr>
          <p:nvPr/>
        </p:nvCxnSpPr>
        <p:spPr>
          <a:xfrm flipH="1">
            <a:off x="9321800" y="56610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0C3CED3-52B9-9CE3-1F1D-F45BFF2C7815}"/>
              </a:ext>
            </a:extLst>
          </p:cNvPr>
          <p:cNvSpPr txBox="1"/>
          <p:nvPr/>
        </p:nvSpPr>
        <p:spPr>
          <a:xfrm>
            <a:off x="3850640" y="3525520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2733185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17FE8-D6F1-4900-8D8B-9DE804419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Shift-reduce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9BE50-7B92-457D-8580-DC2BAB72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end goal of bottom-up parsing is to reduce a string w to the start symbol of the grammar</a:t>
            </a:r>
          </a:p>
          <a:p>
            <a:pPr lvl="1"/>
            <a:r>
              <a:rPr lang="en-US" dirty="0"/>
              <a:t>To achieve this bottom-up parser does a series of shift and reduce operations</a:t>
            </a:r>
          </a:p>
          <a:p>
            <a:pPr lvl="1"/>
            <a:r>
              <a:rPr lang="en-US" dirty="0"/>
              <a:t>at each reduction step, a specific substring matching the RHS of a production is replaced by LHS of the production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683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66DFB-6C71-A958-82A4-C49F303C8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Bottom-up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5664D-7ADC-A94C-EB13-6E2887DF3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Read Chapter-4.5 from the dragon book</a:t>
            </a:r>
          </a:p>
        </p:txBody>
      </p:sp>
    </p:spTree>
    <p:extLst>
      <p:ext uri="{BB962C8B-B14F-4D97-AF65-F5344CB8AC3E}">
        <p14:creationId xmlns:p14="http://schemas.microsoft.com/office/powerpoint/2010/main" val="22320288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ACB42-6777-356E-F810-38F96079D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076B8-44EE-0A7B-EC1E-8FF9B2164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Shift-reduce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E205B-D7E0-F92D-B72C-691BF9EDC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basic idea to maintain a stack to store the partially constructed parse tree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44C91C-9EB6-7778-AAE5-30D61D23F201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046306"/>
          <a:ext cx="81279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3641070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3860319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87699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INPUT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317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$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(id + id) * id</a:t>
                      </a:r>
                      <a:r>
                        <a:rPr lang="en-IN" dirty="0"/>
                        <a:t> $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607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901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156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225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834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9282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EE3AEF-D173-96E6-58DE-DBCCA33F6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35483-5C8A-097F-48A4-8C1391F73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58085"/>
            <a:ext cx="3276600" cy="1325563"/>
          </a:xfrm>
        </p:spPr>
        <p:txBody>
          <a:bodyPr/>
          <a:lstStyle/>
          <a:p>
            <a:r>
              <a:rPr lang="en-US" dirty="0"/>
              <a:t>Shift-reduce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7DA08-43C3-8A14-08CB-DF4A98211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79C84A2-D2DC-494E-5479-F9FCA290007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251200" y="50800"/>
              <a:ext cx="8127999" cy="6746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3641070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23860319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687699321"/>
                        </a:ext>
                      </a:extLst>
                    </a:gridCol>
                  </a:tblGrid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ACTION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317828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(id + id) * id</a:t>
                          </a:r>
                          <a:r>
                            <a:rPr lang="en-IN" sz="1600" dirty="0"/>
                            <a:t> $</a:t>
                          </a:r>
                          <a:endParaRPr 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82607025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id + id)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1901782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+ id)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reduce by</a:t>
                          </a:r>
                          <a:r>
                            <a:rPr lang="en-IN" sz="1600" baseline="0" dirty="0"/>
                            <a:t> F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b="0" i="1" baseline="0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IN" sz="1600" baseline="0" dirty="0"/>
                            <a:t> id</a:t>
                          </a:r>
                          <a:endParaRPr lang="en-IN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4156670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+ id)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reduce by T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IN" sz="1600" dirty="0"/>
                            <a:t>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31225643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+ id) * id $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reduce by T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IN" sz="1600" dirty="0"/>
                            <a:t> 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95834488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+ id)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6322752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 +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id)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95661641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 + 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reduce by F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IN" sz="1600" dirty="0"/>
                            <a:t> 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1066336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 +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reduce by T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IN" sz="1600" dirty="0"/>
                            <a:t>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96779639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 + 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reduce by E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IN" sz="1600" dirty="0"/>
                            <a:t> E + 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0067941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59002064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 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reduce F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IN" sz="1600" dirty="0"/>
                            <a:t> (E)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96377516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reduce by T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IN" sz="1600" dirty="0"/>
                            <a:t>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63968430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82755727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T *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718874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T * 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reduce by</a:t>
                          </a:r>
                          <a:r>
                            <a:rPr lang="en-IN" sz="1600" baseline="0" dirty="0"/>
                            <a:t> F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b="0" i="1" baseline="0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IN" sz="1600" dirty="0"/>
                            <a:t> 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20686415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T *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reduce by T</a:t>
                          </a:r>
                          <a:r>
                            <a:rPr lang="en-IN" sz="16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b="0" i="1" baseline="0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IN" sz="1600" dirty="0"/>
                            <a:t> T *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40858526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reduce by E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IN" sz="1600" dirty="0"/>
                            <a:t> 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5363449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371180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79C84A2-D2DC-494E-5479-F9FCA290007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94763551"/>
                  </p:ext>
                </p:extLst>
              </p:nvPr>
            </p:nvGraphicFramePr>
            <p:xfrm>
              <a:off x="3251200" y="50800"/>
              <a:ext cx="8127999" cy="6746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3641070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23860319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687699321"/>
                        </a:ext>
                      </a:extLst>
                    </a:gridCol>
                  </a:tblGrid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ACTION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317828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(id + id) * id</a:t>
                          </a:r>
                          <a:r>
                            <a:rPr lang="en-IN" sz="1600" dirty="0"/>
                            <a:t> $</a:t>
                          </a:r>
                          <a:endParaRPr 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82607025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id + id)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1901782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+ id)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307273" r="-449" b="-1634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64156670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+ id)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400000" r="-449" b="-15053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1225643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+ id) * id $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509091" r="-449" b="-143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5834488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+ id)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6322752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 +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id)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95661641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 + 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810909" r="-449" b="-1130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1066336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 +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894643" r="-449" b="-101071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96779639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 + 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012727" r="-449" b="-92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067941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) 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59002064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( E 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191071" r="-449" b="-7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6377516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314545" r="-449" b="-6272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63968430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* 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82755727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T *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id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718874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T * 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616364" r="-449" b="-3254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0686415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T * F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716364" r="-449" b="-2254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0858526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783929" r="-449" b="-12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65363449"/>
                      </a:ext>
                    </a:extLst>
                  </a:tr>
                  <a:tr h="337312"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 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sz="1600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3711805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954495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1216-9BD3-F3C4-03B6-C7FDA3A93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Shift-reduce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5BD8D-DD9F-DC77-6776-1B2AF4072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Initially, $ is placed on the stack to mark the bottom of the stack </a:t>
            </a:r>
          </a:p>
          <a:p>
            <a:endParaRPr lang="en-IN" dirty="0"/>
          </a:p>
          <a:p>
            <a:r>
              <a:rPr lang="en-IN" dirty="0"/>
              <a:t>$ is appended to the input string to identify the end of the input</a:t>
            </a:r>
          </a:p>
          <a:p>
            <a:endParaRPr lang="en-IN" dirty="0"/>
          </a:p>
          <a:p>
            <a:r>
              <a:rPr lang="en-IN" dirty="0"/>
              <a:t>The algorithm terminates when the stack contains just the start symbol and the input is empty</a:t>
            </a:r>
          </a:p>
        </p:txBody>
      </p:sp>
    </p:spTree>
    <p:extLst>
      <p:ext uri="{BB962C8B-B14F-4D97-AF65-F5344CB8AC3E}">
        <p14:creationId xmlns:p14="http://schemas.microsoft.com/office/powerpoint/2010/main" val="7927818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901D2-10CF-511E-F3E1-F32F5341D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Handle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559DA-B3A3-B53C-D648-39DF7206D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“handle” is a substring on the top of stack that is replaced by the LHS of some production during the reduction phase </a:t>
            </a:r>
          </a:p>
        </p:txBody>
      </p:sp>
    </p:spTree>
    <p:extLst>
      <p:ext uri="{BB962C8B-B14F-4D97-AF65-F5344CB8AC3E}">
        <p14:creationId xmlns:p14="http://schemas.microsoft.com/office/powerpoint/2010/main" val="17656130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EFA-32A3-1C1C-17E9-B89CE560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Handle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8ED5F-9275-D6D0-B995-B40C2C688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handle always appears on the top of the stack</a:t>
            </a:r>
          </a:p>
          <a:p>
            <a:endParaRPr lang="en-IN" dirty="0"/>
          </a:p>
          <a:p>
            <a:r>
              <a:rPr lang="en-IN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0749702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C05A16-F965-545C-0C55-D9C39F1D4B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D40DA-FB86-B716-D91C-374EF3831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Handle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41685EC-DE81-C2D3-46DE-AF173CF493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The handle always appears on the top of the stack</a:t>
                </a:r>
              </a:p>
              <a:p>
                <a:endParaRPr lang="en-IN" dirty="0"/>
              </a:p>
              <a:p>
                <a:r>
                  <a:rPr lang="en-IN" dirty="0"/>
                  <a:t>why?</a:t>
                </a:r>
              </a:p>
              <a:p>
                <a:pPr lvl="1"/>
                <a:r>
                  <a:rPr lang="en-IN" dirty="0"/>
                  <a:t>Let’s look at two consecutive steps of any rightmost derivation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𝑆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⇒</m:t>
                        </m:r>
                      </m:e>
                      <m:sup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𝐴𝑧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𝐵𝑦𝑧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𝛼𝛽𝛾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𝑦𝑧</m:t>
                    </m:r>
                  </m:oMath>
                </a14:m>
                <a:r>
                  <a:rPr lang="en-IN" b="0" dirty="0"/>
                  <a:t>  </a:t>
                </a:r>
              </a:p>
              <a:p>
                <a:pPr lvl="3"/>
                <a:r>
                  <a:rPr lang="en-IN" b="0" dirty="0"/>
                  <a:t>Rightmost non-terminal A is replaced with a sequence of terminals and non-terminals (with B as the rightmost non-terminal) 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𝑆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⇒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𝐵𝑥𝐴𝑧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𝐵𝑥𝑦𝑧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𝑥𝑦𝑧</m:t>
                    </m:r>
                  </m:oMath>
                </a14:m>
                <a:endParaRPr lang="en-IN" b="0" dirty="0"/>
              </a:p>
              <a:p>
                <a:pPr lvl="3"/>
                <a:r>
                  <a:rPr lang="en-IN" dirty="0"/>
                  <a:t>Rightmost non-terminal A is replaced with a sequence of terminals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41685EC-DE81-C2D3-46DE-AF173CF493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 r="-2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18984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AA59C-26E7-5FAA-9A85-EFE2C4B76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Handle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FDD7307-33A4-4236-977F-B686250FC3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Case 1: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𝑆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⇒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𝐴𝑧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𝐵𝑦𝑧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𝛼𝛽𝛾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𝑦𝑧</m:t>
                    </m:r>
                  </m:oMath>
                </a14:m>
                <a:r>
                  <a:rPr lang="en-IN" b="0" dirty="0"/>
                  <a:t>  </a:t>
                </a:r>
              </a:p>
              <a:p>
                <a:pPr lvl="1"/>
                <a:endParaRPr lang="en-IN" dirty="0"/>
              </a:p>
              <a:p>
                <a:pPr marL="457200" lvl="1" indent="0">
                  <a:buNone/>
                </a:pPr>
                <a:r>
                  <a:rPr lang="en-IN" dirty="0"/>
                  <a:t>rightmost-derivation in reverse (handle always appears on top)</a:t>
                </a:r>
              </a:p>
              <a:p>
                <a:pPr marL="457200" lvl="1" indent="0">
                  <a:buNone/>
                </a:pPr>
                <a:endParaRPr lang="en-IN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FDD7307-33A4-4236-977F-B686250FC3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05BC2D99-BFC3-7E7F-14E4-94707A3FD9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093618"/>
                  </p:ext>
                </p:extLst>
              </p:nvPr>
            </p:nvGraphicFramePr>
            <p:xfrm>
              <a:off x="2032000" y="3767666"/>
              <a:ext cx="8127999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3641070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23860319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6876993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ACTION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317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/>
                            <a:t>y z</a:t>
                          </a:r>
                          <a:r>
                            <a:rPr lang="en-IN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82607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19017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4156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312256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958344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05BC2D99-BFC3-7E7F-14E4-94707A3FD9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093618"/>
                  </p:ext>
                </p:extLst>
              </p:nvPr>
            </p:nvGraphicFramePr>
            <p:xfrm>
              <a:off x="2032000" y="3767666"/>
              <a:ext cx="8127999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3641070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23860319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6876993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ACTION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317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108197" r="-200225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/>
                            <a:t>y z</a:t>
                          </a:r>
                          <a:r>
                            <a:rPr lang="en-IN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82607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19017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4156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312256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958344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696930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CD950C-711E-9370-9DDA-16D3D2374B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E6276-E3C4-C7F1-416E-D8E61E6D2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Handle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A307E2-41C6-B872-6984-4DCCEBB225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Case 1: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𝑆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⇒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𝐴𝑧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𝐵𝑦𝑧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𝛼𝛽𝛾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𝑦𝑧</m:t>
                    </m:r>
                  </m:oMath>
                </a14:m>
                <a:r>
                  <a:rPr lang="en-IN" b="0" dirty="0"/>
                  <a:t>  </a:t>
                </a:r>
              </a:p>
              <a:p>
                <a:pPr lvl="1"/>
                <a:endParaRPr lang="en-IN" dirty="0"/>
              </a:p>
              <a:p>
                <a:pPr marL="457200" lvl="1" indent="0">
                  <a:buNone/>
                </a:pPr>
                <a:r>
                  <a:rPr lang="en-IN" dirty="0"/>
                  <a:t>rightmost-derivation in reverse (handle always appears on top)</a:t>
                </a:r>
              </a:p>
              <a:p>
                <a:pPr marL="457200" lvl="1" indent="0">
                  <a:buNone/>
                </a:pPr>
                <a:endParaRPr lang="en-IN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FDD7307-33A4-4236-977F-B686250FC3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A4334BB9-BF91-5789-06A1-CFABDF728EA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32000" y="3767666"/>
              <a:ext cx="8127999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3641070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23860319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6876993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ACTION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317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y z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reduce by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82607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y 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19017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reduce by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𝐵𝑦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4156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312256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958344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05BC2D99-BFC3-7E7F-14E4-94707A3FD9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5159239"/>
                  </p:ext>
                </p:extLst>
              </p:nvPr>
            </p:nvGraphicFramePr>
            <p:xfrm>
              <a:off x="2032000" y="3767666"/>
              <a:ext cx="8127999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3641070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23860319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6876993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ACTION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317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108197" r="-200225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y z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000" t="-108197" r="-449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82607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208197" r="-200225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y 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19017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308197" r="-200225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000" t="-308197" r="-449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64156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408197" r="-200225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312256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508197" r="-200225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958344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18432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9AE883-EADB-E146-5020-53FE808F38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63CC3-9ADF-5D40-61AA-E6E297753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Handle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22BF7D-F136-ACEA-E441-FBAE1543EE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Case 2: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𝑆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⇒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𝐵𝑥𝐴𝑧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𝐵𝑥𝑦𝑧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𝛼𝛾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𝑥𝑦𝑧</m:t>
                    </m:r>
                  </m:oMath>
                </a14:m>
                <a:r>
                  <a:rPr lang="en-IN" b="0" dirty="0"/>
                  <a:t>  </a:t>
                </a:r>
              </a:p>
              <a:p>
                <a:pPr lvl="1"/>
                <a:endParaRPr lang="en-IN" dirty="0"/>
              </a:p>
              <a:p>
                <a:pPr marL="457200" lvl="1" indent="0">
                  <a:buNone/>
                </a:pPr>
                <a:r>
                  <a:rPr lang="en-IN" dirty="0"/>
                  <a:t>rightmost-derivation in reverse (handle always appears on top)</a:t>
                </a:r>
              </a:p>
              <a:p>
                <a:pPr marL="457200" lvl="1" indent="0">
                  <a:buNone/>
                </a:pPr>
                <a:endParaRPr lang="en-IN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22BF7D-F136-ACEA-E441-FBAE1543EE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FAE255B-46E0-240B-F468-F543106347A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6878221"/>
                  </p:ext>
                </p:extLst>
              </p:nvPr>
            </p:nvGraphicFramePr>
            <p:xfrm>
              <a:off x="2032000" y="3767666"/>
              <a:ext cx="8127999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3641070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23860319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6876993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ACTION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317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x y z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reduce by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82607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19017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4156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312256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958344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FAE255B-46E0-240B-F468-F543106347A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6878221"/>
                  </p:ext>
                </p:extLst>
              </p:nvPr>
            </p:nvGraphicFramePr>
            <p:xfrm>
              <a:off x="2032000" y="3767666"/>
              <a:ext cx="8127999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3641070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23860319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6876993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ACTION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317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108197" r="-200225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x y z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000" t="-108197" r="-449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82607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19017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4156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312256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958344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713884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6748D3-930D-48B4-15FB-33304718B5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83C44-68ED-BCA3-6520-2D50C4A07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Handle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EB4E1B-7889-7816-46B0-E1C8022BE4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Case 2: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𝑆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⇒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𝐵𝑥𝐴𝑧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𝐵𝑥𝑦𝑧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𝛼𝛾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𝑥𝑦𝑧</m:t>
                    </m:r>
                  </m:oMath>
                </a14:m>
                <a:r>
                  <a:rPr lang="en-IN" b="0" dirty="0"/>
                  <a:t>  </a:t>
                </a:r>
              </a:p>
              <a:p>
                <a:pPr lvl="1"/>
                <a:endParaRPr lang="en-IN" dirty="0"/>
              </a:p>
              <a:p>
                <a:pPr marL="457200" lvl="1" indent="0">
                  <a:buNone/>
                </a:pPr>
                <a:r>
                  <a:rPr lang="en-IN" dirty="0"/>
                  <a:t>rightmost-derivation in reverse (handle always appears on top)</a:t>
                </a:r>
              </a:p>
              <a:p>
                <a:pPr marL="457200" lvl="1" indent="0">
                  <a:buNone/>
                </a:pPr>
                <a:endParaRPr lang="en-IN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22BF7D-F136-ACEA-E441-FBAE1543EE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5B039C8-5883-6B96-73C7-27BD75FB451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32000" y="3767666"/>
              <a:ext cx="8127999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3641070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23860319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6876993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ACTION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317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x y z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reduce by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82607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x y 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19017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y 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4156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312256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  <m: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  <m: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958344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FAE255B-46E0-240B-F468-F543106347A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6745420"/>
                  </p:ext>
                </p:extLst>
              </p:nvPr>
            </p:nvGraphicFramePr>
            <p:xfrm>
              <a:off x="2032000" y="3767666"/>
              <a:ext cx="8127999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3641070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23860319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68769932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ACTION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0317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108197" r="-200225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x y z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000" t="-108197" r="-449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826070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208197" r="-200225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x y 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19017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308197" r="-200225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y 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4156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408197" r="-200225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z 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shift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312256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5" t="-508197" r="-200225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958344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3268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46F95-8F66-483E-A170-6232B48BC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BE28D-732A-4E41-8B6C-DC2E53463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Builds a parse tree from leaves to root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80408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48D37-FE44-9FF7-1B57-B0FDF7D36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Recognizing handle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776B7-305A-8AF4-4C2E-D14F4880B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Consider the following grammar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  <a:endParaRPr lang="en-US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The state of the shift-reduce parser is shown in the table below.</a:t>
            </a:r>
          </a:p>
          <a:p>
            <a:pPr marL="0" indent="0">
              <a:buNone/>
            </a:pPr>
            <a:r>
              <a:rPr lang="en-IN" dirty="0"/>
              <a:t>Can we consider </a:t>
            </a:r>
            <a:r>
              <a:rPr lang="en-IN" dirty="0">
                <a:solidFill>
                  <a:srgbClr val="FF0000"/>
                </a:solidFill>
              </a:rPr>
              <a:t>T</a:t>
            </a:r>
            <a:r>
              <a:rPr lang="en-IN" dirty="0"/>
              <a:t> as a handle (i.e., the next step would be reduction)?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1770C55-3E1B-6C9A-420C-BCAC11E6330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29640" y="5432425"/>
              <a:ext cx="541866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4374973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3226116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22264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* id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88927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1770C55-3E1B-6C9A-420C-BCAC11E6330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29640" y="5432425"/>
              <a:ext cx="541866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4374973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3226116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22264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5" t="-108197" r="-10044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* id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88927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122425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7432C-DE9B-D29A-FD7F-5D80F0608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8D9D3-CEBE-DF98-B860-B447A578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Recognizing handle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20F91-1437-4A2C-F760-0E963F16A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Consider the following grammar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  <a:endParaRPr lang="en-US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The state of the shift-reduce parser is shown in the table below.</a:t>
            </a:r>
          </a:p>
          <a:p>
            <a:pPr marL="0" indent="0">
              <a:buNone/>
            </a:pPr>
            <a:r>
              <a:rPr lang="en-IN" dirty="0"/>
              <a:t>Can we consider </a:t>
            </a:r>
            <a:r>
              <a:rPr lang="en-IN" dirty="0">
                <a:solidFill>
                  <a:srgbClr val="FF0000"/>
                </a:solidFill>
              </a:rPr>
              <a:t>T</a:t>
            </a:r>
            <a:r>
              <a:rPr lang="en-IN" dirty="0"/>
              <a:t> as a handle (i.e., the next step would be reduction)?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016AEA3-2B97-C151-7157-9E67BBD9D1D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29640" y="5432425"/>
              <a:ext cx="541866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4374973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3226116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22264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* id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88927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016AEA3-2B97-C151-7157-9E67BBD9D1D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29640" y="5432425"/>
              <a:ext cx="541866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4374973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3226116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22264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5" t="-108197" r="-10044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* id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88927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427A6CA-B390-5DC4-7F5C-2394679D85C7}"/>
              </a:ext>
            </a:extLst>
          </p:cNvPr>
          <p:cNvSpPr txBox="1"/>
          <p:nvPr/>
        </p:nvSpPr>
        <p:spPr>
          <a:xfrm>
            <a:off x="6522720" y="5466080"/>
            <a:ext cx="5151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Because T * F appears in the RHS of some production, shift could be an option. Another option would be to reduce by E → T. In some variants of shift-reduce parser, it can be considered as a conflict.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96591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80C2A-3245-4B7A-220F-33C0372977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92273-EB63-3098-3DF7-AE3825BFD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Recognizing handle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415BC-1D0E-8809-1F89-EC771C489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Consider the following grammar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  <a:endParaRPr lang="en-US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The state of the shift-reduce parser is shown in the table below.</a:t>
            </a:r>
          </a:p>
          <a:p>
            <a:pPr marL="0" indent="0">
              <a:buNone/>
            </a:pPr>
            <a:r>
              <a:rPr lang="en-IN" dirty="0"/>
              <a:t>Can we consider </a:t>
            </a:r>
            <a:r>
              <a:rPr lang="en-IN" dirty="0">
                <a:solidFill>
                  <a:srgbClr val="FF0000"/>
                </a:solidFill>
              </a:rPr>
              <a:t>T</a:t>
            </a:r>
            <a:r>
              <a:rPr lang="en-IN" dirty="0"/>
              <a:t> as a handle (i.e., the next step would be reduction)?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D1CCDD7-C7DB-054E-4683-58B02DAD22E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29640" y="5432425"/>
              <a:ext cx="541866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4374973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3226116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22264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𝑖𝑑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* id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88927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D1CCDD7-C7DB-054E-4683-58B02DAD22E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29640" y="5432425"/>
              <a:ext cx="541866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4374973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3226116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22264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5" t="-108197" r="-10044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* id</a:t>
                          </a:r>
                          <a:r>
                            <a:rPr lang="en-IN" dirty="0"/>
                            <a:t> 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88927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D6BE9E11-5DA7-7EB2-01F3-B0AF8500B9A4}"/>
              </a:ext>
            </a:extLst>
          </p:cNvPr>
          <p:cNvSpPr txBox="1"/>
          <p:nvPr/>
        </p:nvSpPr>
        <p:spPr>
          <a:xfrm>
            <a:off x="6522720" y="5466080"/>
            <a:ext cx="5151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we are allowed to look at the next input symbol, which is * in this case, we might resolve the conflict in favor of a shift because it’s likely that we will end up reducing by T → T * F in the future.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786278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53AB84-7697-8965-822E-54CD5F1C1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2293B-1405-3F08-311A-1AAB4E091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Recognizing handle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8B088-2252-4A70-103E-8AB3E24F8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Consider the following grammar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  <a:endParaRPr lang="en-US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The state of the shift-reduce parser is shown in the table below.</a:t>
            </a:r>
          </a:p>
          <a:p>
            <a:pPr marL="0" indent="0">
              <a:buNone/>
            </a:pPr>
            <a:r>
              <a:rPr lang="en-IN" dirty="0"/>
              <a:t>Should we consider T * F or F as a handle?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638596EF-5888-C780-0CB9-CFB57AA0565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29640" y="5432425"/>
              <a:ext cx="541866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4374973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3226116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22264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∗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N" dirty="0"/>
                            <a:t>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88927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638596EF-5888-C780-0CB9-CFB57AA0565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29640" y="5432425"/>
              <a:ext cx="541866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4374973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3226116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22264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5" t="-108197" r="-10044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N" dirty="0"/>
                            <a:t>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88927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306108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DE023-630D-29F4-797F-71BE77D97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7C9BF-224A-1954-2A8E-E6DCD7288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Recognizing handle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1B3CE-2B59-629B-9D03-557603ABA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Consider the following grammar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  <a:endParaRPr lang="en-US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The state of the shift-reduce parser is shown in the table below.</a:t>
            </a:r>
          </a:p>
          <a:p>
            <a:pPr marL="0" indent="0">
              <a:buNone/>
            </a:pPr>
            <a:r>
              <a:rPr lang="en-IN" dirty="0"/>
              <a:t>Should we consider T * F or F as a handle?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E5B52C3-ACD9-36FA-80E6-7D40272C4FC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29640" y="5432425"/>
              <a:ext cx="541866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4374973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3226116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22264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$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∗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oMath>
                          </a14:m>
                          <a:endParaRPr lang="en-IN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N" dirty="0"/>
                            <a:t>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88927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E5B52C3-ACD9-36FA-80E6-7D40272C4FC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29640" y="5432425"/>
              <a:ext cx="541866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343749738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3226116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STACK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N" dirty="0"/>
                            <a:t>INPUT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222646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5" t="-108197" r="-10044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N" dirty="0"/>
                            <a:t>$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88927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7F8920E2-E4CB-466E-C373-690FF8B10BB1}"/>
              </a:ext>
            </a:extLst>
          </p:cNvPr>
          <p:cNvSpPr txBox="1"/>
          <p:nvPr/>
        </p:nvSpPr>
        <p:spPr>
          <a:xfrm>
            <a:off x="6522720" y="5466080"/>
            <a:ext cx="5151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this case, it might be better to pick T * F as a handle, as the input is empty. In some cases, reduce-reduce conflicts can be resolved by looking at the next input symbols.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91631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BB4B-4923-5C34-F6E4-140F8B011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Recognizing handle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D64B0-493D-881E-4468-C5724EB32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key idea is to examine all possible reductions at the top of the stack and resolve shift-reduce or reduce-reduce conflicts by considering the next few input symbols.</a:t>
            </a:r>
          </a:p>
          <a:p>
            <a:endParaRPr lang="en-IN" dirty="0"/>
          </a:p>
          <a:p>
            <a:r>
              <a:rPr lang="en-US" dirty="0"/>
              <a:t>Additionally, the shift-reduce parser ensures that the stack's contents form a valid prefix of some sentential form; otherwise, the stack contents can’t be reduced to the start symbol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07017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C43A-C298-4BE0-942B-FAAA59517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Shift-reduce parser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C52344-8A11-4DD3-B8D2-A223F5CC129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Initially:</a:t>
                </a:r>
              </a:p>
              <a:p>
                <a:pPr marL="0" indent="0">
                  <a:buNone/>
                </a:pPr>
                <a:r>
                  <a:rPr lang="en-US" dirty="0"/>
                  <a:t>STACK            INPUT</a:t>
                </a:r>
              </a:p>
              <a:p>
                <a:pPr marL="0" indent="0">
                  <a:buNone/>
                </a:pPr>
                <a:r>
                  <a:rPr lang="en-US" dirty="0"/>
                  <a:t>$		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$</m:t>
                    </m:r>
                  </m:oMath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b="0" dirty="0"/>
                  <a:t>where,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b="0" dirty="0"/>
                  <a:t> is an input string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Accepting state:</a:t>
                </a:r>
              </a:p>
              <a:p>
                <a:pPr marL="0" indent="0">
                  <a:buNone/>
                </a:pPr>
                <a:r>
                  <a:rPr lang="en-US" dirty="0"/>
                  <a:t>STACK             INPUT</a:t>
                </a:r>
              </a:p>
              <a:p>
                <a:pPr marL="0" indent="0">
                  <a:buNone/>
                </a:pPr>
                <a:r>
                  <a:rPr lang="en-US" dirty="0"/>
                  <a:t>$ S		   $</a:t>
                </a:r>
              </a:p>
              <a:p>
                <a:pPr marL="0" indent="0">
                  <a:buNone/>
                </a:pPr>
                <a:r>
                  <a:rPr lang="en-US" dirty="0"/>
                  <a:t>where, S is the start symbol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C52344-8A11-4DD3-B8D2-A223F5CC12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6955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05CEA-48C3-4767-B580-90D0F800C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Shift-reduce parsing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C9D3DA-256E-412C-8A84-865871ACDC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Shift-reduce parser maintains a stack and an input buffer</a:t>
                </a:r>
              </a:p>
              <a:p>
                <a:endParaRPr lang="en-US" dirty="0"/>
              </a:p>
              <a:p>
                <a:r>
                  <a:rPr lang="en-US" dirty="0"/>
                  <a:t>Shifts input symbols from the input buffer to stack until it encounters a handle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 (A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dirty="0"/>
                  <a:t>) on the top of the stack</a:t>
                </a:r>
              </a:p>
              <a:p>
                <a:endParaRPr lang="en-US" dirty="0"/>
              </a:p>
              <a:p>
                <a:r>
                  <a:rPr lang="en-US" dirty="0"/>
                  <a:t>On finding a handle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it reduces it to the LHS of the corresponding production (i.e., A) of the handle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C9D3DA-256E-412C-8A84-865871ACDC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 r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00593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0250-1626-45B7-AEEB-F62C32C91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in shift-reduce 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7F093-02CA-44D4-B1C2-222ECDB80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Shift: shift the next input symbol to the top of the stack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Reduce: reduce a handle on the top of the stack with the LHS of the production corresponding to handle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Accept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31980604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60076-EDAB-4C5F-8515-1C66F478A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Shift-reduce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39D04-FAE2-413E-B4C6-0323DDAF4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shift-reduce parsing works for LR(k) grammars</a:t>
            </a:r>
          </a:p>
          <a:p>
            <a:pPr lvl="1"/>
            <a:r>
              <a:rPr lang="en-US" dirty="0"/>
              <a:t>L stands for left-to-right scan</a:t>
            </a:r>
          </a:p>
          <a:p>
            <a:pPr lvl="1"/>
            <a:r>
              <a:rPr lang="en-US" dirty="0"/>
              <a:t>R stands for rightmost derivation in reverse</a:t>
            </a:r>
          </a:p>
          <a:p>
            <a:pPr lvl="1"/>
            <a:r>
              <a:rPr lang="en-US" dirty="0"/>
              <a:t>k refers to the number of symbols of lookahead on the input</a:t>
            </a:r>
          </a:p>
          <a:p>
            <a:pPr lvl="1"/>
            <a:endParaRPr lang="en-US" dirty="0"/>
          </a:p>
          <a:p>
            <a:r>
              <a:rPr lang="en-US" dirty="0"/>
              <a:t>For shift-reduce parsing, we need to recognize the handles</a:t>
            </a:r>
          </a:p>
        </p:txBody>
      </p:sp>
    </p:spTree>
    <p:extLst>
      <p:ext uri="{BB962C8B-B14F-4D97-AF65-F5344CB8AC3E}">
        <p14:creationId xmlns:p14="http://schemas.microsoft.com/office/powerpoint/2010/main" val="170746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C9C7D-DD70-36FA-AC08-384A1555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Bottom-up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B02D8-F087-97DB-E262-99B290B06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input string is scanned from left to right</a:t>
            </a:r>
          </a:p>
          <a:p>
            <a:endParaRPr lang="en-IN" dirty="0"/>
          </a:p>
          <a:p>
            <a:r>
              <a:rPr lang="en-IN" dirty="0"/>
              <a:t>Bottom-up parsers, generate the rightmost-derivation in reverse</a:t>
            </a:r>
          </a:p>
        </p:txBody>
      </p:sp>
    </p:spTree>
    <p:extLst>
      <p:ext uri="{BB962C8B-B14F-4D97-AF65-F5344CB8AC3E}">
        <p14:creationId xmlns:p14="http://schemas.microsoft.com/office/powerpoint/2010/main" val="24380222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71F0C-809D-B75E-5107-A91003FB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LR(k) vs. LL(k)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337B9-FDB3-C5A8-539F-5053BCB2BB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LR(k)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CE3920-F45F-6DE6-5E11-C877803D7A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/>
              <a:t>Scan input string from left-to-right with k symbols lookahead and construct the rightmost-derivation in reverse</a:t>
            </a:r>
          </a:p>
          <a:p>
            <a:endParaRPr lang="en-IN" dirty="0"/>
          </a:p>
          <a:p>
            <a:r>
              <a:rPr lang="en-IN" dirty="0"/>
              <a:t>Left-recursive and non-left factored grammar could be in LR(k)</a:t>
            </a:r>
          </a:p>
          <a:p>
            <a:endParaRPr lang="en-IN" dirty="0"/>
          </a:p>
          <a:p>
            <a:r>
              <a:rPr lang="en-IN" dirty="0"/>
              <a:t>An LR(k) grammar may not be an LL(k) grammar.</a:t>
            </a:r>
          </a:p>
          <a:p>
            <a:endParaRPr lang="en-IN" dirty="0"/>
          </a:p>
          <a:p>
            <a:r>
              <a:rPr lang="en-IN" dirty="0"/>
              <a:t>Ambiguous grammars are not in LR(k)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13AEB-4DFB-A864-3387-D59FBB5AA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/>
              <a:t>LL(k)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07CCDA-AB07-0AF2-257A-9DA1FF00C27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/>
              <a:t>Scan input string from left-to-right with k symbols lookahead and construct </a:t>
            </a:r>
            <a:r>
              <a:rPr lang="en-IN"/>
              <a:t>the leftmost-derivation</a:t>
            </a:r>
            <a:endParaRPr lang="en-IN" dirty="0"/>
          </a:p>
          <a:p>
            <a:endParaRPr lang="en-IN" dirty="0"/>
          </a:p>
          <a:p>
            <a:r>
              <a:rPr lang="en-IN" dirty="0"/>
              <a:t>Left recursive and non-left factored grammars are not in LL(k)</a:t>
            </a:r>
          </a:p>
          <a:p>
            <a:endParaRPr lang="en-IN" dirty="0"/>
          </a:p>
          <a:p>
            <a:r>
              <a:rPr lang="en-IN" dirty="0"/>
              <a:t>All LL(k) grammar are also LR(k)</a:t>
            </a:r>
          </a:p>
          <a:p>
            <a:endParaRPr lang="en-IN" dirty="0"/>
          </a:p>
          <a:p>
            <a:r>
              <a:rPr lang="en-IN" dirty="0"/>
              <a:t>Ambiguous grammars are not in LL(k)</a:t>
            </a:r>
          </a:p>
        </p:txBody>
      </p:sp>
    </p:spTree>
    <p:extLst>
      <p:ext uri="{BB962C8B-B14F-4D97-AF65-F5344CB8AC3E}">
        <p14:creationId xmlns:p14="http://schemas.microsoft.com/office/powerpoint/2010/main" val="30616271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2B50A-3521-42C0-8FEE-8367CB32C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LR(0)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61ED2-D97C-4984-9D16-6B9863791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LR(0) item (item for short) of a grammar G is a production of G with a dot at some position in the body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ym typeface="Wingdings" panose="05000000000000000000" pitchFamily="2" charset="2"/>
              </a:rPr>
              <a:t> XYZ yields four items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A  .XYZ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A  X.YZ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A  XY.Z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A  XYZ.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456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6D48C-4380-4F2E-80D0-C66E5E324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LR(0) items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A7FB58-34F1-4B4B-9926-1BFAB729EA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production “A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𝜖</m:t>
                    </m:r>
                  </m:oMath>
                </a14:m>
                <a:r>
                  <a:rPr lang="en-US" dirty="0"/>
                  <a:t>” generates only one item</a:t>
                </a:r>
              </a:p>
              <a:p>
                <a:pPr lvl="1"/>
                <a:r>
                  <a:rPr lang="en-US" dirty="0"/>
                  <a:t>A </a:t>
                </a:r>
                <a:r>
                  <a:rPr lang="en-US" dirty="0">
                    <a:sym typeface="Wingdings" panose="05000000000000000000" pitchFamily="2" charset="2"/>
                  </a:rPr>
                  <a:t> .</a:t>
                </a: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A7FB58-34F1-4B4B-9926-1BFAB729EA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253796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112D2-6229-444D-8A9F-BA5D870E6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CF09B-57E9-4193-8FD3-4F1268EDA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Intuitively, an item indicates how much of the production we have seen so far </a:t>
            </a:r>
          </a:p>
          <a:p>
            <a:pPr lvl="1"/>
            <a:r>
              <a:rPr lang="en-US" dirty="0"/>
              <a:t>E.g., A </a:t>
            </a:r>
            <a:r>
              <a:rPr lang="en-US" dirty="0">
                <a:sym typeface="Wingdings" panose="05000000000000000000" pitchFamily="2" charset="2"/>
              </a:rPr>
              <a:t> .XYZ indicates that we hope to see a string derivable from XYZ next on the input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  X.YZ indicates that we have just seen X and we hope next to see a string derivable from YZ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  XYZ. indicates that we have seen the body XYZ and it may be a time to reduce XYZ to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4699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C1760-0724-4ADE-A2D3-0D047443C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Viable prefixes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96CDA-E8CE-4C0D-851D-0FB4E5B5C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shift-reduce parser, the stack contents are a prefix of a sentential form that may appear in the rightmost derivation</a:t>
            </a:r>
          </a:p>
          <a:p>
            <a:endParaRPr lang="en-US" dirty="0"/>
          </a:p>
          <a:p>
            <a:r>
              <a:rPr lang="en-US" dirty="0"/>
              <a:t>The handle always appears on the top of the stack</a:t>
            </a:r>
          </a:p>
          <a:p>
            <a:endParaRPr lang="en-US" dirty="0"/>
          </a:p>
          <a:p>
            <a:r>
              <a:rPr lang="en-US" dirty="0"/>
              <a:t>All possible strings on the stack of a shift-reduce parser (i.e., prefixes of a sentential form in the rightmost derivation) are called viable prefixes</a:t>
            </a:r>
          </a:p>
        </p:txBody>
      </p:sp>
    </p:spTree>
    <p:extLst>
      <p:ext uri="{BB962C8B-B14F-4D97-AF65-F5344CB8AC3E}">
        <p14:creationId xmlns:p14="http://schemas.microsoft.com/office/powerpoint/2010/main" val="5152218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60E26-7284-41DD-8F02-367BF8F63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Viable prefixes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8C9F08-0C82-492B-A1ED-3EF94CBADE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groupChr>
                            <m:groupChrPr>
                              <m:chr m:val="⇒"/>
                              <m:pos m:val="to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m:rPr>
                                  <m:brk m:alnAt="1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groupCh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⇒"/>
                          <m:pos m:val="top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1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groupCh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𝑖𝑑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Here, (, (E, and (E) are viable prefixes, but not (E)* because before shifting *, we need to reduce (E) to F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All viable prefixes belong to a regular language </a:t>
                </a:r>
              </a:p>
              <a:p>
                <a:pPr marL="0" indent="0">
                  <a:buNone/>
                </a:pPr>
                <a:r>
                  <a:rPr lang="en-US" dirty="0"/>
                  <a:t>LR(0) automaton can recognize viable prefixes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8C9F08-0C82-492B-A1ED-3EF94CBADE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5093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56195-ACBD-4310-B43D-651067917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NFA for recognizing viable prefixes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ADC84A-B794-455E-9597-A6D1F6F362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Add a dummy production S’ </a:t>
                </a:r>
                <a:r>
                  <a:rPr lang="en-US" dirty="0">
                    <a:sym typeface="Wingdings" panose="05000000000000000000" pitchFamily="2" charset="2"/>
                  </a:rPr>
                  <a:t> S, where S is the start symbol and S’ is the new start symbol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>
                  <a:sym typeface="Wingdings" panose="05000000000000000000" pitchFamily="2" charset="2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>
                    <a:sym typeface="Wingdings" panose="05000000000000000000" pitchFamily="2" charset="2"/>
                  </a:rPr>
                  <a:t>All LR(0) items are states in the NFA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>
                  <a:sym typeface="Wingdings" panose="05000000000000000000" pitchFamily="2" charset="2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>
                    <a:sym typeface="Wingdings" panose="05000000000000000000" pitchFamily="2" charset="2"/>
                  </a:rPr>
                  <a:t>[S’.S] is the start state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>
                  <a:sym typeface="Wingdings" panose="05000000000000000000" pitchFamily="2" charset="2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>
                    <a:sym typeface="Wingdings" panose="05000000000000000000" pitchFamily="2" charset="2"/>
                  </a:rPr>
                  <a:t>For every item, [A 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dirty="0"/>
                  <a:t>] (say I</a:t>
                </a:r>
                <a:r>
                  <a:rPr lang="en-US" baseline="-25000" dirty="0"/>
                  <a:t>1</a:t>
                </a:r>
                <a:r>
                  <a:rPr lang="en-US" dirty="0"/>
                  <a:t>) and [B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]</m:t>
                    </m:r>
                  </m:oMath>
                </a14:m>
                <a:r>
                  <a:rPr lang="en-US" dirty="0"/>
                  <a:t> (say I</a:t>
                </a:r>
                <a:r>
                  <a:rPr lang="en-US" baseline="-25000" dirty="0"/>
                  <a:t>2</a:t>
                </a:r>
                <a:r>
                  <a:rPr lang="en-US" dirty="0"/>
                  <a:t>), add an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move</m:t>
                    </m:r>
                  </m:oMath>
                </a14:m>
                <a:r>
                  <a:rPr lang="en-US" dirty="0"/>
                  <a:t> between I</a:t>
                </a:r>
                <a:r>
                  <a:rPr lang="en-US" baseline="-25000" dirty="0"/>
                  <a:t>1</a:t>
                </a:r>
                <a:r>
                  <a:rPr lang="en-US" dirty="0"/>
                  <a:t> and I</a:t>
                </a:r>
                <a:r>
                  <a:rPr lang="en-US" baseline="-25000" dirty="0"/>
                  <a:t>2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ADC84A-B794-455E-9597-A6D1F6F362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661" r="-754" b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085746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7494E-EB1A-4619-9043-960988AC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NFA for recognizing viable prefixes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638419F-831C-442D-981B-6143E550B0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ym typeface="Wingdings" panose="05000000000000000000" pitchFamily="2" charset="2"/>
                  </a:rPr>
                  <a:t>For every item, [A 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]</m:t>
                    </m:r>
                  </m:oMath>
                </a14:m>
                <a:r>
                  <a:rPr lang="en-US" dirty="0"/>
                  <a:t> (say I</a:t>
                </a:r>
                <a:r>
                  <a:rPr lang="en-US" baseline="-25000" dirty="0"/>
                  <a:t>1</a:t>
                </a:r>
                <a:r>
                  <a:rPr lang="en-US" dirty="0"/>
                  <a:t>)  such that [A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]</m:t>
                    </m:r>
                  </m:oMath>
                </a14:m>
                <a:r>
                  <a:rPr lang="en-US" dirty="0"/>
                  <a:t> (say I</a:t>
                </a:r>
                <a:r>
                  <a:rPr lang="en-US" baseline="-25000" dirty="0"/>
                  <a:t>2</a:t>
                </a:r>
                <a:r>
                  <a:rPr lang="en-US" dirty="0"/>
                  <a:t>) exists, add a move between I</a:t>
                </a:r>
                <a:r>
                  <a:rPr lang="en-US" baseline="-25000" dirty="0"/>
                  <a:t>2</a:t>
                </a:r>
                <a:r>
                  <a:rPr lang="en-US" dirty="0"/>
                  <a:t> and I</a:t>
                </a:r>
                <a:r>
                  <a:rPr lang="en-US" baseline="-25000" dirty="0"/>
                  <a:t>1</a:t>
                </a:r>
                <a:r>
                  <a:rPr lang="en-US" dirty="0"/>
                  <a:t> on input X</a:t>
                </a:r>
              </a:p>
              <a:p>
                <a:endParaRPr lang="en-US" baseline="-25000" dirty="0"/>
              </a:p>
              <a:p>
                <a:r>
                  <a:rPr lang="en-US" dirty="0"/>
                  <a:t>All states are accepting state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638419F-831C-442D-981B-6143E550B0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82882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CA920-40C0-4CF4-A330-2ED83EA8E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D70C5-DA11-4F0B-B586-C118374C9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E’ </a:t>
            </a:r>
            <a:r>
              <a:rPr lang="en-US" dirty="0">
                <a:sym typeface="Wingdings" panose="05000000000000000000" pitchFamily="2" charset="2"/>
              </a:rPr>
              <a:t> E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4818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41222-8733-6287-19B0-9DA4E7015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9821E-6135-2504-42DA-BC9BB0C8A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31E308-5FB2-7DA4-356D-6F396A88E8ED}"/>
              </a:ext>
            </a:extLst>
          </p:cNvPr>
          <p:cNvSpPr/>
          <p:nvPr/>
        </p:nvSpPr>
        <p:spPr>
          <a:xfrm>
            <a:off x="163284" y="3004461"/>
            <a:ext cx="1240968" cy="642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0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E’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.E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A111D3-F779-E0A9-895E-58C9A23B1EB0}"/>
              </a:ext>
            </a:extLst>
          </p:cNvPr>
          <p:cNvSpPr/>
          <p:nvPr/>
        </p:nvSpPr>
        <p:spPr>
          <a:xfrm>
            <a:off x="1948544" y="1494744"/>
            <a:ext cx="1099454" cy="642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E’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E.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20B3-6CD7-3368-DF2C-26FC273744E0}"/>
              </a:ext>
            </a:extLst>
          </p:cNvPr>
          <p:cNvSpPr/>
          <p:nvPr/>
        </p:nvSpPr>
        <p:spPr>
          <a:xfrm>
            <a:off x="5627907" y="2634345"/>
            <a:ext cx="1132114" cy="5007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9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F.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D650B4-E8AF-09FA-624D-FD0B718F0A2C}"/>
              </a:ext>
            </a:extLst>
          </p:cNvPr>
          <p:cNvSpPr/>
          <p:nvPr/>
        </p:nvSpPr>
        <p:spPr>
          <a:xfrm>
            <a:off x="1752599" y="3973285"/>
            <a:ext cx="1132110" cy="5551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.E + 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C714C88-8D9F-4AFA-7E8E-C195709C795F}"/>
              </a:ext>
            </a:extLst>
          </p:cNvPr>
          <p:cNvSpPr/>
          <p:nvPr/>
        </p:nvSpPr>
        <p:spPr>
          <a:xfrm>
            <a:off x="3712026" y="2144484"/>
            <a:ext cx="1132111" cy="6749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  .T * 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36717FB-C100-1408-0B03-DE85007AF8E0}"/>
              </a:ext>
            </a:extLst>
          </p:cNvPr>
          <p:cNvSpPr/>
          <p:nvPr/>
        </p:nvSpPr>
        <p:spPr>
          <a:xfrm>
            <a:off x="5627907" y="4953001"/>
            <a:ext cx="1143003" cy="620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11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.(E)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BA1CE351-6240-0DBC-3A25-48D020296CBD}"/>
                  </a:ext>
                </a:extLst>
              </p:cNvPr>
              <p:cNvSpPr/>
              <p:nvPr/>
            </p:nvSpPr>
            <p:spPr>
              <a:xfrm>
                <a:off x="5627907" y="1066803"/>
                <a:ext cx="1132114" cy="62048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/>
                    </a:solidFill>
                  </a:rPr>
                  <a:t>I</a:t>
                </a:r>
                <a:r>
                  <a:rPr lang="en-US" b="1" baseline="-25000" dirty="0">
                    <a:solidFill>
                      <a:schemeClr val="tx1"/>
                    </a:solidFill>
                  </a:rPr>
                  <a:t>8</a:t>
                </a:r>
                <a:endParaRPr lang="en-US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 algn="ctr"/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T </a:t>
                </a:r>
                <a14:m>
                  <m:oMath xmlns:m="http://schemas.openxmlformats.org/officeDocument/2006/math">
                    <m:r>
                      <a:rPr lang="en-I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T. * F</a:t>
                </a: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BA1CE351-6240-0DBC-3A25-48D020296C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907" y="1066803"/>
                <a:ext cx="1132114" cy="620483"/>
              </a:xfrm>
              <a:prstGeom prst="rect">
                <a:avLst/>
              </a:prstGeom>
              <a:blipFill>
                <a:blip r:embed="rId3"/>
                <a:stretch>
                  <a:fillRect l="-1064" t="-5769" r="-532" b="-1538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F392551E-E269-F740-C566-99B0BE60DC54}"/>
              </a:ext>
            </a:extLst>
          </p:cNvPr>
          <p:cNvSpPr/>
          <p:nvPr/>
        </p:nvSpPr>
        <p:spPr>
          <a:xfrm>
            <a:off x="7489363" y="3200406"/>
            <a:ext cx="1240968" cy="642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(.E)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A41E310-B19C-AB8B-67CE-FD7615931491}"/>
              </a:ext>
            </a:extLst>
          </p:cNvPr>
          <p:cNvSpPr/>
          <p:nvPr/>
        </p:nvSpPr>
        <p:spPr>
          <a:xfrm>
            <a:off x="7511135" y="4811489"/>
            <a:ext cx="1240968" cy="620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16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id.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ECC5F57-EDAB-E279-BED7-DC5A89762249}"/>
              </a:ext>
            </a:extLst>
          </p:cNvPr>
          <p:cNvSpPr/>
          <p:nvPr/>
        </p:nvSpPr>
        <p:spPr>
          <a:xfrm>
            <a:off x="9198422" y="3701149"/>
            <a:ext cx="1240968" cy="642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18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(E.)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096279-0CE5-037E-A21A-561E000118E5}"/>
              </a:ext>
            </a:extLst>
          </p:cNvPr>
          <p:cNvSpPr/>
          <p:nvPr/>
        </p:nvSpPr>
        <p:spPr>
          <a:xfrm>
            <a:off x="10809511" y="2797632"/>
            <a:ext cx="1240968" cy="642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19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(E).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166EE66-DCAC-6250-C2A0-34F45513B298}"/>
              </a:ext>
            </a:extLst>
          </p:cNvPr>
          <p:cNvSpPr/>
          <p:nvPr/>
        </p:nvSpPr>
        <p:spPr>
          <a:xfrm>
            <a:off x="1796139" y="5725884"/>
            <a:ext cx="1099454" cy="5551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.T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DD42CF5-5323-9226-C0D6-8E0D66AD60B0}"/>
              </a:ext>
            </a:extLst>
          </p:cNvPr>
          <p:cNvSpPr/>
          <p:nvPr/>
        </p:nvSpPr>
        <p:spPr>
          <a:xfrm>
            <a:off x="3701138" y="4844141"/>
            <a:ext cx="1132111" cy="7452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E. + 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EF0A991-4B24-7785-1915-9EA68C1EB852}"/>
              </a:ext>
            </a:extLst>
          </p:cNvPr>
          <p:cNvSpPr/>
          <p:nvPr/>
        </p:nvSpPr>
        <p:spPr>
          <a:xfrm>
            <a:off x="3701139" y="3679371"/>
            <a:ext cx="1132111" cy="6204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  .F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DD8AB33-BD27-1BC6-E608-16F0939DC951}"/>
              </a:ext>
            </a:extLst>
          </p:cNvPr>
          <p:cNvSpPr/>
          <p:nvPr/>
        </p:nvSpPr>
        <p:spPr>
          <a:xfrm>
            <a:off x="5638799" y="3690254"/>
            <a:ext cx="1132111" cy="7452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E +. 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F80B803-14DD-F81E-B232-AB52936E781A}"/>
              </a:ext>
            </a:extLst>
          </p:cNvPr>
          <p:cNvSpPr/>
          <p:nvPr/>
        </p:nvSpPr>
        <p:spPr>
          <a:xfrm>
            <a:off x="5638799" y="5878287"/>
            <a:ext cx="1121222" cy="620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12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.id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8E2EA56-E8F7-0288-5852-BBD61DF19365}"/>
                  </a:ext>
                </a:extLst>
              </p:cNvPr>
              <p:cNvSpPr/>
              <p:nvPr/>
            </p:nvSpPr>
            <p:spPr>
              <a:xfrm>
                <a:off x="7511133" y="772889"/>
                <a:ext cx="1132114" cy="62048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/>
                    </a:solidFill>
                  </a:rPr>
                  <a:t>I</a:t>
                </a:r>
                <a:r>
                  <a:rPr lang="en-US" b="1" baseline="-25000" dirty="0">
                    <a:solidFill>
                      <a:schemeClr val="tx1"/>
                    </a:solidFill>
                  </a:rPr>
                  <a:t>13</a:t>
                </a:r>
                <a:endParaRPr lang="en-US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 algn="ctr"/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T </a:t>
                </a:r>
                <a14:m>
                  <m:oMath xmlns:m="http://schemas.openxmlformats.org/officeDocument/2006/math">
                    <m:r>
                      <a:rPr lang="en-I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T *. F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8E2EA56-E8F7-0288-5852-BBD61DF193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1133" y="772889"/>
                <a:ext cx="1132114" cy="620483"/>
              </a:xfrm>
              <a:prstGeom prst="rect">
                <a:avLst/>
              </a:prstGeom>
              <a:blipFill>
                <a:blip r:embed="rId4"/>
                <a:stretch>
                  <a:fillRect l="-2128" t="-5769" r="-1596" b="-1538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>
            <a:extLst>
              <a:ext uri="{FF2B5EF4-FFF2-40B4-BE49-F238E27FC236}">
                <a16:creationId xmlns:a16="http://schemas.microsoft.com/office/drawing/2014/main" id="{CD41B842-9360-8AB6-AEF2-870EEB2636B6}"/>
              </a:ext>
            </a:extLst>
          </p:cNvPr>
          <p:cNvSpPr/>
          <p:nvPr/>
        </p:nvSpPr>
        <p:spPr>
          <a:xfrm>
            <a:off x="7511133" y="1774369"/>
            <a:ext cx="1132115" cy="7452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14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E + 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289B8E6-9796-15F8-F2B4-F7BD1E0BC0A6}"/>
                  </a:ext>
                </a:extLst>
              </p:cNvPr>
              <p:cNvSpPr/>
              <p:nvPr/>
            </p:nvSpPr>
            <p:spPr>
              <a:xfrm>
                <a:off x="9187536" y="2002976"/>
                <a:ext cx="1132114" cy="62048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/>
                    </a:solidFill>
                  </a:rPr>
                  <a:t>I</a:t>
                </a:r>
                <a:r>
                  <a:rPr lang="en-US" b="1" baseline="-25000" dirty="0">
                    <a:solidFill>
                      <a:schemeClr val="tx1"/>
                    </a:solidFill>
                  </a:rPr>
                  <a:t>17</a:t>
                </a:r>
                <a:endParaRPr lang="en-US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 algn="ctr"/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T </a:t>
                </a:r>
                <a14:m>
                  <m:oMath xmlns:m="http://schemas.openxmlformats.org/officeDocument/2006/math">
                    <m:r>
                      <a:rPr lang="en-I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T * F.</a:t>
                </a: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289B8E6-9796-15F8-F2B4-F7BD1E0BC0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7536" y="2002976"/>
                <a:ext cx="1132114" cy="620483"/>
              </a:xfrm>
              <a:prstGeom prst="rect">
                <a:avLst/>
              </a:prstGeom>
              <a:blipFill>
                <a:blip r:embed="rId5"/>
                <a:stretch>
                  <a:fillRect l="-1064" t="-6796" r="-1064" b="-1650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426FAA0D-3650-28C1-9D73-C4D86A309C43}"/>
              </a:ext>
            </a:extLst>
          </p:cNvPr>
          <p:cNvCxnSpPr>
            <a:stCxn id="4" idx="3"/>
            <a:endCxn id="6" idx="1"/>
          </p:cNvCxnSpPr>
          <p:nvPr/>
        </p:nvCxnSpPr>
        <p:spPr>
          <a:xfrm flipV="1">
            <a:off x="1404252" y="1815872"/>
            <a:ext cx="544292" cy="150971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10E669E9-A6C3-406F-AB46-CBB31B84820C}"/>
              </a:ext>
            </a:extLst>
          </p:cNvPr>
          <p:cNvCxnSpPr>
            <a:stCxn id="4" idx="2"/>
            <a:endCxn id="32" idx="1"/>
          </p:cNvCxnSpPr>
          <p:nvPr/>
        </p:nvCxnSpPr>
        <p:spPr>
          <a:xfrm rot="16200000" flipH="1">
            <a:off x="111576" y="4318908"/>
            <a:ext cx="2356754" cy="10123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E5EF051E-EA58-D479-B708-FA43C2BA7E67}"/>
              </a:ext>
            </a:extLst>
          </p:cNvPr>
          <p:cNvCxnSpPr>
            <a:stCxn id="4" idx="3"/>
            <a:endCxn id="20" idx="1"/>
          </p:cNvCxnSpPr>
          <p:nvPr/>
        </p:nvCxnSpPr>
        <p:spPr>
          <a:xfrm>
            <a:off x="1404252" y="3325589"/>
            <a:ext cx="348347" cy="9252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C48C151-C513-6EF2-AD31-C7E4A17F2C78}"/>
              </a:ext>
            </a:extLst>
          </p:cNvPr>
          <p:cNvCxnSpPr>
            <a:stCxn id="20" idx="2"/>
            <a:endCxn id="32" idx="0"/>
          </p:cNvCxnSpPr>
          <p:nvPr/>
        </p:nvCxnSpPr>
        <p:spPr>
          <a:xfrm>
            <a:off x="2318654" y="4528459"/>
            <a:ext cx="27212" cy="1197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or: Curved 80">
            <a:extLst>
              <a:ext uri="{FF2B5EF4-FFF2-40B4-BE49-F238E27FC236}">
                <a16:creationId xmlns:a16="http://schemas.microsoft.com/office/drawing/2014/main" id="{0B18B52C-6A9A-89B9-67ED-A4BA8F463AFF}"/>
              </a:ext>
            </a:extLst>
          </p:cNvPr>
          <p:cNvCxnSpPr>
            <a:stCxn id="20" idx="3"/>
            <a:endCxn id="20" idx="0"/>
          </p:cNvCxnSpPr>
          <p:nvPr/>
        </p:nvCxnSpPr>
        <p:spPr>
          <a:xfrm flipH="1" flipV="1">
            <a:off x="2318654" y="3973285"/>
            <a:ext cx="566055" cy="277587"/>
          </a:xfrm>
          <a:prstGeom prst="curvedConnector4">
            <a:avLst>
              <a:gd name="adj1" fmla="val -40385"/>
              <a:gd name="adj2" fmla="val 18235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or: Elbow 84">
            <a:extLst>
              <a:ext uri="{FF2B5EF4-FFF2-40B4-BE49-F238E27FC236}">
                <a16:creationId xmlns:a16="http://schemas.microsoft.com/office/drawing/2014/main" id="{BEA23F6B-8548-807E-6CAE-624A4EF136AD}"/>
              </a:ext>
            </a:extLst>
          </p:cNvPr>
          <p:cNvCxnSpPr>
            <a:stCxn id="20" idx="3"/>
            <a:endCxn id="34" idx="1"/>
          </p:cNvCxnSpPr>
          <p:nvPr/>
        </p:nvCxnSpPr>
        <p:spPr>
          <a:xfrm>
            <a:off x="2884709" y="4250872"/>
            <a:ext cx="816429" cy="9658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F9494D39-2895-080E-56EC-C6BD3CB14758}"/>
              </a:ext>
            </a:extLst>
          </p:cNvPr>
          <p:cNvSpPr/>
          <p:nvPr/>
        </p:nvSpPr>
        <p:spPr>
          <a:xfrm>
            <a:off x="3712033" y="5921828"/>
            <a:ext cx="1099454" cy="5551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T.</a:t>
            </a:r>
          </a:p>
        </p:txBody>
      </p: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CA556914-6F5D-1CA9-3D49-39AAABF779D3}"/>
              </a:ext>
            </a:extLst>
          </p:cNvPr>
          <p:cNvCxnSpPr>
            <a:stCxn id="32" idx="3"/>
            <a:endCxn id="87" idx="1"/>
          </p:cNvCxnSpPr>
          <p:nvPr/>
        </p:nvCxnSpPr>
        <p:spPr>
          <a:xfrm>
            <a:off x="2895593" y="6003471"/>
            <a:ext cx="816440" cy="19594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9C16FAD9-A90A-1006-2763-D4316C1D104C}"/>
              </a:ext>
            </a:extLst>
          </p:cNvPr>
          <p:cNvCxnSpPr>
            <a:stCxn id="32" idx="3"/>
            <a:endCxn id="35" idx="1"/>
          </p:cNvCxnSpPr>
          <p:nvPr/>
        </p:nvCxnSpPr>
        <p:spPr>
          <a:xfrm flipV="1">
            <a:off x="2895593" y="3989613"/>
            <a:ext cx="805546" cy="2013858"/>
          </a:xfrm>
          <a:prstGeom prst="bentConnector3">
            <a:avLst>
              <a:gd name="adj1" fmla="val 7027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or: Elbow 98">
            <a:extLst>
              <a:ext uri="{FF2B5EF4-FFF2-40B4-BE49-F238E27FC236}">
                <a16:creationId xmlns:a16="http://schemas.microsoft.com/office/drawing/2014/main" id="{86C84F77-0603-E19D-CC8C-DDFFDB7A1611}"/>
              </a:ext>
            </a:extLst>
          </p:cNvPr>
          <p:cNvCxnSpPr>
            <a:stCxn id="32" idx="3"/>
            <a:endCxn id="21" idx="1"/>
          </p:cNvCxnSpPr>
          <p:nvPr/>
        </p:nvCxnSpPr>
        <p:spPr>
          <a:xfrm flipV="1">
            <a:off x="2895593" y="2481945"/>
            <a:ext cx="816433" cy="3521526"/>
          </a:xfrm>
          <a:prstGeom prst="bentConnector3">
            <a:avLst>
              <a:gd name="adj1" fmla="val 580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FAB163E2-4039-51A6-E466-6A098AA9DEF0}"/>
              </a:ext>
            </a:extLst>
          </p:cNvPr>
          <p:cNvCxnSpPr>
            <a:stCxn id="21" idx="2"/>
            <a:endCxn id="35" idx="0"/>
          </p:cNvCxnSpPr>
          <p:nvPr/>
        </p:nvCxnSpPr>
        <p:spPr>
          <a:xfrm flipH="1">
            <a:off x="4267195" y="2819405"/>
            <a:ext cx="10887" cy="859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or: Curved 106">
            <a:extLst>
              <a:ext uri="{FF2B5EF4-FFF2-40B4-BE49-F238E27FC236}">
                <a16:creationId xmlns:a16="http://schemas.microsoft.com/office/drawing/2014/main" id="{5CD84ED2-C05C-EAAD-E8B8-FEF43E65C7DF}"/>
              </a:ext>
            </a:extLst>
          </p:cNvPr>
          <p:cNvCxnSpPr>
            <a:stCxn id="21" idx="3"/>
            <a:endCxn id="21" idx="0"/>
          </p:cNvCxnSpPr>
          <p:nvPr/>
        </p:nvCxnSpPr>
        <p:spPr>
          <a:xfrm flipH="1" flipV="1">
            <a:off x="4278082" y="2144484"/>
            <a:ext cx="566055" cy="337461"/>
          </a:xfrm>
          <a:prstGeom prst="curvedConnector4">
            <a:avLst>
              <a:gd name="adj1" fmla="val -40385"/>
              <a:gd name="adj2" fmla="val 16774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8ECEF034-7997-3229-2399-3D9077A3CAE5}"/>
              </a:ext>
            </a:extLst>
          </p:cNvPr>
          <p:cNvCxnSpPr>
            <a:stCxn id="21" idx="3"/>
            <a:endCxn id="23" idx="1"/>
          </p:cNvCxnSpPr>
          <p:nvPr/>
        </p:nvCxnSpPr>
        <p:spPr>
          <a:xfrm flipV="1">
            <a:off x="4844137" y="1377045"/>
            <a:ext cx="783770" cy="11049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or: Elbow 110">
            <a:extLst>
              <a:ext uri="{FF2B5EF4-FFF2-40B4-BE49-F238E27FC236}">
                <a16:creationId xmlns:a16="http://schemas.microsoft.com/office/drawing/2014/main" id="{9F4F8EAF-D3D9-8794-5073-BDEE1B3CB2D5}"/>
              </a:ext>
            </a:extLst>
          </p:cNvPr>
          <p:cNvCxnSpPr>
            <a:stCxn id="35" idx="3"/>
            <a:endCxn id="9" idx="1"/>
          </p:cNvCxnSpPr>
          <p:nvPr/>
        </p:nvCxnSpPr>
        <p:spPr>
          <a:xfrm flipV="1">
            <a:off x="4833250" y="2884717"/>
            <a:ext cx="794657" cy="110489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or: Elbow 112">
            <a:extLst>
              <a:ext uri="{FF2B5EF4-FFF2-40B4-BE49-F238E27FC236}">
                <a16:creationId xmlns:a16="http://schemas.microsoft.com/office/drawing/2014/main" id="{C6386EE7-BF37-62DB-C333-0FF23395BFD7}"/>
              </a:ext>
            </a:extLst>
          </p:cNvPr>
          <p:cNvCxnSpPr>
            <a:stCxn id="35" idx="3"/>
            <a:endCxn id="22" idx="1"/>
          </p:cNvCxnSpPr>
          <p:nvPr/>
        </p:nvCxnSpPr>
        <p:spPr>
          <a:xfrm>
            <a:off x="4833250" y="3989613"/>
            <a:ext cx="794657" cy="12736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581D5757-F605-DF64-81BF-4B1338892FA6}"/>
              </a:ext>
            </a:extLst>
          </p:cNvPr>
          <p:cNvCxnSpPr>
            <a:stCxn id="35" idx="3"/>
            <a:endCxn id="38" idx="1"/>
          </p:cNvCxnSpPr>
          <p:nvPr/>
        </p:nvCxnSpPr>
        <p:spPr>
          <a:xfrm>
            <a:off x="4833250" y="3989613"/>
            <a:ext cx="805549" cy="2198916"/>
          </a:xfrm>
          <a:prstGeom prst="bentConnector3">
            <a:avLst>
              <a:gd name="adj1" fmla="val 3378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: Elbow 117">
            <a:extLst>
              <a:ext uri="{FF2B5EF4-FFF2-40B4-BE49-F238E27FC236}">
                <a16:creationId xmlns:a16="http://schemas.microsoft.com/office/drawing/2014/main" id="{A8D8F6B4-E960-D94D-DDDF-28550886D2F2}"/>
              </a:ext>
            </a:extLst>
          </p:cNvPr>
          <p:cNvCxnSpPr>
            <a:stCxn id="34" idx="3"/>
            <a:endCxn id="36" idx="1"/>
          </p:cNvCxnSpPr>
          <p:nvPr/>
        </p:nvCxnSpPr>
        <p:spPr>
          <a:xfrm flipV="1">
            <a:off x="4833249" y="4062865"/>
            <a:ext cx="805550" cy="1153887"/>
          </a:xfrm>
          <a:prstGeom prst="bentConnector3">
            <a:avLst>
              <a:gd name="adj1" fmla="val 662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or: Elbow 121">
            <a:extLst>
              <a:ext uri="{FF2B5EF4-FFF2-40B4-BE49-F238E27FC236}">
                <a16:creationId xmlns:a16="http://schemas.microsoft.com/office/drawing/2014/main" id="{6875C7D0-4123-3659-59D1-46C57A6CE2DE}"/>
              </a:ext>
            </a:extLst>
          </p:cNvPr>
          <p:cNvCxnSpPr>
            <a:stCxn id="23" idx="3"/>
            <a:endCxn id="40" idx="1"/>
          </p:cNvCxnSpPr>
          <p:nvPr/>
        </p:nvCxnSpPr>
        <p:spPr>
          <a:xfrm flipV="1">
            <a:off x="6760021" y="1083131"/>
            <a:ext cx="751112" cy="2939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or: Elbow 146">
            <a:extLst>
              <a:ext uri="{FF2B5EF4-FFF2-40B4-BE49-F238E27FC236}">
                <a16:creationId xmlns:a16="http://schemas.microsoft.com/office/drawing/2014/main" id="{74B3DB8E-BDFE-40F1-E58E-195AAC335C67}"/>
              </a:ext>
            </a:extLst>
          </p:cNvPr>
          <p:cNvCxnSpPr>
            <a:stCxn id="24" idx="1"/>
            <a:endCxn id="20" idx="0"/>
          </p:cNvCxnSpPr>
          <p:nvPr/>
        </p:nvCxnSpPr>
        <p:spPr>
          <a:xfrm rot="10800000" flipV="1">
            <a:off x="2318655" y="3521533"/>
            <a:ext cx="5170709" cy="4517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7CD165-A8E7-F699-E098-37F21ED26C9C}"/>
              </a:ext>
            </a:extLst>
          </p:cNvPr>
          <p:cNvCxnSpPr/>
          <p:nvPr/>
        </p:nvCxnSpPr>
        <p:spPr>
          <a:xfrm>
            <a:off x="6389914" y="4724400"/>
            <a:ext cx="0" cy="228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19CB774-B0BC-815C-F6BE-930A05DB8C94}"/>
              </a:ext>
            </a:extLst>
          </p:cNvPr>
          <p:cNvCxnSpPr/>
          <p:nvPr/>
        </p:nvCxnSpPr>
        <p:spPr>
          <a:xfrm>
            <a:off x="6389914" y="5660574"/>
            <a:ext cx="0" cy="228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28898692-F3A5-B4F7-4E3F-AEDE360B547C}"/>
              </a:ext>
            </a:extLst>
          </p:cNvPr>
          <p:cNvCxnSpPr>
            <a:stCxn id="36" idx="0"/>
          </p:cNvCxnSpPr>
          <p:nvPr/>
        </p:nvCxnSpPr>
        <p:spPr>
          <a:xfrm rot="16200000" flipV="1">
            <a:off x="5053693" y="2539092"/>
            <a:ext cx="364665" cy="193766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5FCFD7E-3C20-535F-4092-EFB992BC075C}"/>
              </a:ext>
            </a:extLst>
          </p:cNvPr>
          <p:cNvCxnSpPr/>
          <p:nvPr/>
        </p:nvCxnSpPr>
        <p:spPr>
          <a:xfrm flipV="1">
            <a:off x="4604657" y="2797632"/>
            <a:ext cx="0" cy="337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D0D40517-E40A-2013-A8C5-D6B6E1FC46DE}"/>
              </a:ext>
            </a:extLst>
          </p:cNvPr>
          <p:cNvCxnSpPr/>
          <p:nvPr/>
        </p:nvCxnSpPr>
        <p:spPr>
          <a:xfrm>
            <a:off x="4604657" y="3135088"/>
            <a:ext cx="1491343" cy="55516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F93AF60-83CD-29A7-9B02-4195ABAB021F}"/>
              </a:ext>
            </a:extLst>
          </p:cNvPr>
          <p:cNvCxnSpPr/>
          <p:nvPr/>
        </p:nvCxnSpPr>
        <p:spPr>
          <a:xfrm>
            <a:off x="6389914" y="47244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38417B0-04F6-B457-4CF2-B3F8F285ED15}"/>
              </a:ext>
            </a:extLst>
          </p:cNvPr>
          <p:cNvCxnSpPr>
            <a:stCxn id="40" idx="2"/>
          </p:cNvCxnSpPr>
          <p:nvPr/>
        </p:nvCxnSpPr>
        <p:spPr>
          <a:xfrm flipH="1">
            <a:off x="8066314" y="1393372"/>
            <a:ext cx="10876" cy="195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00D03AD3-14BB-1BDA-2CB3-8D2AFBA56B57}"/>
              </a:ext>
            </a:extLst>
          </p:cNvPr>
          <p:cNvCxnSpPr/>
          <p:nvPr/>
        </p:nvCxnSpPr>
        <p:spPr>
          <a:xfrm rot="5400000">
            <a:off x="6003471" y="2661557"/>
            <a:ext cx="3135086" cy="990600"/>
          </a:xfrm>
          <a:prstGeom prst="bentConnector3">
            <a:avLst>
              <a:gd name="adj1" fmla="val 10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985815E9-A27A-7B4C-CA8D-C195CBBF6511}"/>
              </a:ext>
            </a:extLst>
          </p:cNvPr>
          <p:cNvCxnSpPr/>
          <p:nvPr/>
        </p:nvCxnSpPr>
        <p:spPr>
          <a:xfrm rot="5400000">
            <a:off x="6232072" y="4882242"/>
            <a:ext cx="1001484" cy="685800"/>
          </a:xfrm>
          <a:prstGeom prst="bentConnector3">
            <a:avLst>
              <a:gd name="adj1" fmla="val 913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68BB740B-7F53-A2BD-0AFC-0205D6EC59A5}"/>
              </a:ext>
            </a:extLst>
          </p:cNvPr>
          <p:cNvCxnSpPr/>
          <p:nvPr/>
        </p:nvCxnSpPr>
        <p:spPr>
          <a:xfrm rot="5400000">
            <a:off x="1796143" y="4071257"/>
            <a:ext cx="1910439" cy="810991"/>
          </a:xfrm>
          <a:prstGeom prst="bentConnector3">
            <a:avLst>
              <a:gd name="adj1" fmla="val 995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785A8A9E-CA71-5A26-9920-18CA42AAE672}"/>
              </a:ext>
            </a:extLst>
          </p:cNvPr>
          <p:cNvCxnSpPr>
            <a:stCxn id="36" idx="3"/>
            <a:endCxn id="47" idx="1"/>
          </p:cNvCxnSpPr>
          <p:nvPr/>
        </p:nvCxnSpPr>
        <p:spPr>
          <a:xfrm flipV="1">
            <a:off x="6770910" y="2146980"/>
            <a:ext cx="740223" cy="1915885"/>
          </a:xfrm>
          <a:prstGeom prst="bentConnector3">
            <a:avLst>
              <a:gd name="adj1" fmla="val 6323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72D691B-90EB-4B4B-8592-973B7CBB8969}"/>
              </a:ext>
            </a:extLst>
          </p:cNvPr>
          <p:cNvCxnSpPr>
            <a:endCxn id="24" idx="2"/>
          </p:cNvCxnSpPr>
          <p:nvPr/>
        </p:nvCxnSpPr>
        <p:spPr>
          <a:xfrm flipV="1">
            <a:off x="8077190" y="3842662"/>
            <a:ext cx="32657" cy="457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CE6AF001-EBB5-3E09-BD06-B72B4899A6FF}"/>
              </a:ext>
            </a:extLst>
          </p:cNvPr>
          <p:cNvCxnSpPr>
            <a:endCxn id="22" idx="3"/>
          </p:cNvCxnSpPr>
          <p:nvPr/>
        </p:nvCxnSpPr>
        <p:spPr>
          <a:xfrm rot="10800000" flipV="1">
            <a:off x="6770910" y="4299855"/>
            <a:ext cx="1306280" cy="963388"/>
          </a:xfrm>
          <a:prstGeom prst="bentConnector3">
            <a:avLst>
              <a:gd name="adj1" fmla="val 6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52F2CE7C-D82C-75AE-099D-13BFF344B47F}"/>
              </a:ext>
            </a:extLst>
          </p:cNvPr>
          <p:cNvCxnSpPr>
            <a:stCxn id="38" idx="3"/>
            <a:endCxn id="26" idx="1"/>
          </p:cNvCxnSpPr>
          <p:nvPr/>
        </p:nvCxnSpPr>
        <p:spPr>
          <a:xfrm flipV="1">
            <a:off x="6760021" y="5121731"/>
            <a:ext cx="751114" cy="1066798"/>
          </a:xfrm>
          <a:prstGeom prst="bentConnector3">
            <a:avLst>
              <a:gd name="adj1" fmla="val 8333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id="{9C587C88-3972-8B64-E15E-723FD9F4B653}"/>
              </a:ext>
            </a:extLst>
          </p:cNvPr>
          <p:cNvCxnSpPr>
            <a:endCxn id="28" idx="1"/>
          </p:cNvCxnSpPr>
          <p:nvPr/>
        </p:nvCxnSpPr>
        <p:spPr>
          <a:xfrm>
            <a:off x="8730331" y="3646716"/>
            <a:ext cx="468091" cy="37556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ECA53BCD-14FD-92B2-7A9B-CE60089C0D93}"/>
              </a:ext>
            </a:extLst>
          </p:cNvPr>
          <p:cNvCxnSpPr>
            <a:stCxn id="40" idx="3"/>
            <a:endCxn id="49" idx="1"/>
          </p:cNvCxnSpPr>
          <p:nvPr/>
        </p:nvCxnSpPr>
        <p:spPr>
          <a:xfrm>
            <a:off x="8643247" y="1083131"/>
            <a:ext cx="544289" cy="12300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or: Elbow 81">
            <a:extLst>
              <a:ext uri="{FF2B5EF4-FFF2-40B4-BE49-F238E27FC236}">
                <a16:creationId xmlns:a16="http://schemas.microsoft.com/office/drawing/2014/main" id="{CEB57846-1B66-4856-677F-511584538E70}"/>
              </a:ext>
            </a:extLst>
          </p:cNvPr>
          <p:cNvCxnSpPr>
            <a:stCxn id="28" idx="3"/>
            <a:endCxn id="30" idx="1"/>
          </p:cNvCxnSpPr>
          <p:nvPr/>
        </p:nvCxnSpPr>
        <p:spPr>
          <a:xfrm flipV="1">
            <a:off x="10439390" y="3118760"/>
            <a:ext cx="370121" cy="90351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E8FA96D8-7E1A-7299-FFA3-B469BE2B32AC}"/>
              </a:ext>
            </a:extLst>
          </p:cNvPr>
          <p:cNvSpPr txBox="1"/>
          <p:nvPr/>
        </p:nvSpPr>
        <p:spPr>
          <a:xfrm>
            <a:off x="1328055" y="1774369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1CA49436-5551-C494-FABD-B443042B1A3E}"/>
                  </a:ext>
                </a:extLst>
              </p:cNvPr>
              <p:cNvSpPr txBox="1"/>
              <p:nvPr/>
            </p:nvSpPr>
            <p:spPr>
              <a:xfrm>
                <a:off x="1219199" y="3973286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1CA49436-5551-C494-FABD-B443042B1A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199" y="3973286"/>
                <a:ext cx="50076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6E5F6197-4190-3CBC-02ED-20B35E45723F}"/>
                  </a:ext>
                </a:extLst>
              </p:cNvPr>
              <p:cNvSpPr txBox="1"/>
              <p:nvPr/>
            </p:nvSpPr>
            <p:spPr>
              <a:xfrm>
                <a:off x="1230085" y="5649687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6E5F6197-4190-3CBC-02ED-20B35E457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085" y="5649687"/>
                <a:ext cx="50076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6EB2DCCE-6053-8DE3-4A10-58141DA4CA19}"/>
                  </a:ext>
                </a:extLst>
              </p:cNvPr>
              <p:cNvSpPr txBox="1"/>
              <p:nvPr/>
            </p:nvSpPr>
            <p:spPr>
              <a:xfrm>
                <a:off x="1915885" y="3614056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6EB2DCCE-6053-8DE3-4A10-58141DA4CA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5" y="3614056"/>
                <a:ext cx="50076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FE600DD7-CA3F-D411-3137-D9A6ED84C7E4}"/>
                  </a:ext>
                </a:extLst>
              </p:cNvPr>
              <p:cNvSpPr txBox="1"/>
              <p:nvPr/>
            </p:nvSpPr>
            <p:spPr>
              <a:xfrm>
                <a:off x="1981199" y="5246913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FE600DD7-CA3F-D411-3137-D9A6ED84C7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199" y="5246913"/>
                <a:ext cx="50076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1DA1B246-A828-C25D-CB15-26F50FC181A4}"/>
                  </a:ext>
                </a:extLst>
              </p:cNvPr>
              <p:cNvSpPr txBox="1"/>
              <p:nvPr/>
            </p:nvSpPr>
            <p:spPr>
              <a:xfrm>
                <a:off x="3211284" y="2122715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1DA1B246-A828-C25D-CB15-26F50FC18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1284" y="2122715"/>
                <a:ext cx="50076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8890DFC3-2F47-16B3-7AFF-F4B39E6ECF33}"/>
                  </a:ext>
                </a:extLst>
              </p:cNvPr>
              <p:cNvSpPr txBox="1"/>
              <p:nvPr/>
            </p:nvSpPr>
            <p:spPr>
              <a:xfrm>
                <a:off x="3287483" y="3646715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8890DFC3-2F47-16B3-7AFF-F4B39E6EC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483" y="3646715"/>
                <a:ext cx="50076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1C51192C-3571-6064-3D46-A39C48F5340A}"/>
                  </a:ext>
                </a:extLst>
              </p:cNvPr>
              <p:cNvSpPr txBox="1"/>
              <p:nvPr/>
            </p:nvSpPr>
            <p:spPr>
              <a:xfrm>
                <a:off x="4158341" y="1654630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1C51192C-3571-6064-3D46-A39C48F534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341" y="1654630"/>
                <a:ext cx="50076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C0ACC5B9-1B41-23BD-7BAD-6D43C4730E9E}"/>
                  </a:ext>
                </a:extLst>
              </p:cNvPr>
              <p:cNvSpPr txBox="1"/>
              <p:nvPr/>
            </p:nvSpPr>
            <p:spPr>
              <a:xfrm>
                <a:off x="3907969" y="2939144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C0ACC5B9-1B41-23BD-7BAD-6D43C4730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969" y="2939144"/>
                <a:ext cx="50076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385AA891-6133-F41D-7A1C-4922C87EFCA1}"/>
                  </a:ext>
                </a:extLst>
              </p:cNvPr>
              <p:cNvSpPr txBox="1"/>
              <p:nvPr/>
            </p:nvSpPr>
            <p:spPr>
              <a:xfrm>
                <a:off x="4256312" y="2797629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385AA891-6133-F41D-7A1C-4922C87EF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312" y="2797629"/>
                <a:ext cx="50076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F8ABA023-5C2A-04CD-32B7-B99AB8BA48A4}"/>
                  </a:ext>
                </a:extLst>
              </p:cNvPr>
              <p:cNvSpPr txBox="1"/>
              <p:nvPr/>
            </p:nvSpPr>
            <p:spPr>
              <a:xfrm>
                <a:off x="5159826" y="5159828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F8ABA023-5C2A-04CD-32B7-B99AB8BA4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826" y="5159828"/>
                <a:ext cx="50076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26540E2-255C-34B3-488A-5FFDC177AA0C}"/>
                  </a:ext>
                </a:extLst>
              </p:cNvPr>
              <p:cNvSpPr txBox="1"/>
              <p:nvPr/>
            </p:nvSpPr>
            <p:spPr>
              <a:xfrm>
                <a:off x="5170712" y="6085114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26540E2-255C-34B3-488A-5FFDC177A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0712" y="6085114"/>
                <a:ext cx="50076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263E625-1777-FB3A-D2B0-839DB69F4DBC}"/>
                  </a:ext>
                </a:extLst>
              </p:cNvPr>
              <p:cNvSpPr txBox="1"/>
              <p:nvPr/>
            </p:nvSpPr>
            <p:spPr>
              <a:xfrm>
                <a:off x="6008913" y="4615540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263E625-1777-FB3A-D2B0-839DB69F4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913" y="4615540"/>
                <a:ext cx="50076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1AEC6299-9109-05A3-2C12-F95D1A4C8F8B}"/>
                  </a:ext>
                </a:extLst>
              </p:cNvPr>
              <p:cNvSpPr txBox="1"/>
              <p:nvPr/>
            </p:nvSpPr>
            <p:spPr>
              <a:xfrm>
                <a:off x="6019799" y="5529941"/>
                <a:ext cx="500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1AEC6299-9109-05A3-2C12-F95D1A4C8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799" y="5529941"/>
                <a:ext cx="50076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TextBox 101">
            <a:extLst>
              <a:ext uri="{FF2B5EF4-FFF2-40B4-BE49-F238E27FC236}">
                <a16:creationId xmlns:a16="http://schemas.microsoft.com/office/drawing/2014/main" id="{FA263685-250D-8855-1604-692FAACBAED2}"/>
              </a:ext>
            </a:extLst>
          </p:cNvPr>
          <p:cNvSpPr txBox="1"/>
          <p:nvPr/>
        </p:nvSpPr>
        <p:spPr>
          <a:xfrm>
            <a:off x="3320143" y="6139543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45139F4-286A-086A-0896-7A747196A477}"/>
              </a:ext>
            </a:extLst>
          </p:cNvPr>
          <p:cNvSpPr txBox="1"/>
          <p:nvPr/>
        </p:nvSpPr>
        <p:spPr>
          <a:xfrm>
            <a:off x="3428999" y="4876799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51CDB02-250F-5220-1520-DD184662335B}"/>
              </a:ext>
            </a:extLst>
          </p:cNvPr>
          <p:cNvSpPr txBox="1"/>
          <p:nvPr/>
        </p:nvSpPr>
        <p:spPr>
          <a:xfrm>
            <a:off x="5323113" y="3766455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+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489360D-9EBE-EA82-F8FA-07DBB4CD2A09}"/>
              </a:ext>
            </a:extLst>
          </p:cNvPr>
          <p:cNvSpPr txBox="1"/>
          <p:nvPr/>
        </p:nvSpPr>
        <p:spPr>
          <a:xfrm>
            <a:off x="5301342" y="2536369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DCB842EF-DC78-1735-7A1A-121C42FC93B5}"/>
              </a:ext>
            </a:extLst>
          </p:cNvPr>
          <p:cNvSpPr txBox="1"/>
          <p:nvPr/>
        </p:nvSpPr>
        <p:spPr>
          <a:xfrm>
            <a:off x="5268684" y="990598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2A16816-52CA-41AA-2199-A83644BBC7F4}"/>
              </a:ext>
            </a:extLst>
          </p:cNvPr>
          <p:cNvSpPr txBox="1"/>
          <p:nvPr/>
        </p:nvSpPr>
        <p:spPr>
          <a:xfrm>
            <a:off x="6945082" y="751112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*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1FD0295-33F9-3316-80FC-50CB0D611E29}"/>
              </a:ext>
            </a:extLst>
          </p:cNvPr>
          <p:cNvSpPr txBox="1"/>
          <p:nvPr/>
        </p:nvSpPr>
        <p:spPr>
          <a:xfrm>
            <a:off x="7173684" y="1828797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74884447-1986-F61A-D90D-CA8EFDF18FF5}"/>
              </a:ext>
            </a:extLst>
          </p:cNvPr>
          <p:cNvSpPr txBox="1"/>
          <p:nvPr/>
        </p:nvSpPr>
        <p:spPr>
          <a:xfrm>
            <a:off x="7826828" y="3897082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(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31C78BD-FAE8-3C2B-0F7A-E0D6B9FFD91F}"/>
              </a:ext>
            </a:extLst>
          </p:cNvPr>
          <p:cNvSpPr txBox="1"/>
          <p:nvPr/>
        </p:nvSpPr>
        <p:spPr>
          <a:xfrm>
            <a:off x="7369626" y="5421083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FB40BFF8-EE0B-F457-05B0-32427C3E4C18}"/>
              </a:ext>
            </a:extLst>
          </p:cNvPr>
          <p:cNvSpPr txBox="1"/>
          <p:nvPr/>
        </p:nvSpPr>
        <p:spPr>
          <a:xfrm>
            <a:off x="8828312" y="4016826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4C8168E-3EB3-20C8-18BA-ECADB51D3226}"/>
              </a:ext>
            </a:extLst>
          </p:cNvPr>
          <p:cNvSpPr txBox="1"/>
          <p:nvPr/>
        </p:nvSpPr>
        <p:spPr>
          <a:xfrm>
            <a:off x="8904511" y="1600199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0522B61-05C5-AF70-8B63-A13DE8896429}"/>
              </a:ext>
            </a:extLst>
          </p:cNvPr>
          <p:cNvSpPr txBox="1"/>
          <p:nvPr/>
        </p:nvSpPr>
        <p:spPr>
          <a:xfrm>
            <a:off x="10352312" y="3178629"/>
            <a:ext cx="50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6873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2CF974-459B-3783-9B9C-C4E205542A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A019C-E179-D879-8CBA-178C8C004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A9C94-AD5C-8626-45A2-0F8716167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3CBC23B-23A6-3162-CFB2-54C26D314D6D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11945913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35E8B-A8C5-4FC8-8C9A-BF2B70A41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6FF848-DFDD-4209-B22C-23B769D320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compute the closure of the set of items I, denoted by CLOSURE(I)</a:t>
                </a:r>
              </a:p>
              <a:p>
                <a:pPr lvl="1"/>
                <a:r>
                  <a:rPr lang="en-US" dirty="0"/>
                  <a:t>add every item in I to CLOSURE(I)</a:t>
                </a:r>
              </a:p>
              <a:p>
                <a:pPr lvl="1"/>
                <a:r>
                  <a:rPr lang="en-US" dirty="0"/>
                  <a:t>if A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dirty="0"/>
                  <a:t> is in CLOSURE(I) and B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dirty="0"/>
                  <a:t> is a production, add B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dirty="0"/>
                  <a:t> to CLOSURE(I) if not already exists	</a:t>
                </a:r>
              </a:p>
              <a:p>
                <a:pPr lvl="1"/>
                <a:r>
                  <a:rPr lang="en-US" dirty="0"/>
                  <a:t>repeat until no more new items can be added to CLOSURE(I)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The closure is essentially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𝑐𝑙𝑜𝑠𝑢𝑟𝑒</m:t>
                    </m:r>
                  </m:oMath>
                </a14:m>
                <a:r>
                  <a:rPr lang="en-US" dirty="0"/>
                  <a:t> of a node in the NFA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6FF848-DFDD-4209-B22C-23B769D320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004491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B2F0-DEBD-45B0-B59F-32A577BF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50B93-EB39-4849-B2BA-08EFF52C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E’ </a:t>
            </a:r>
            <a:r>
              <a:rPr lang="en-US" dirty="0">
                <a:sym typeface="Wingdings" panose="05000000000000000000" pitchFamily="2" charset="2"/>
              </a:rPr>
              <a:t> E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CLOSURE of [E’ </a:t>
            </a:r>
            <a:r>
              <a:rPr lang="en-US" dirty="0">
                <a:sym typeface="Wingdings" panose="05000000000000000000" pitchFamily="2" charset="2"/>
              </a:rPr>
              <a:t> .E]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06818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B71FE7-9783-5DED-340F-DF1FBDCBB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7DC0-EB94-8C8B-7CC2-1F17914C1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8AC5F-7443-0162-A01E-A29D40B9D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E’ </a:t>
            </a:r>
            <a:r>
              <a:rPr lang="en-US" dirty="0">
                <a:sym typeface="Wingdings" panose="05000000000000000000" pitchFamily="2" charset="2"/>
              </a:rPr>
              <a:t> E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CLOSURE of [E’ </a:t>
            </a:r>
            <a:r>
              <a:rPr lang="en-US" dirty="0">
                <a:sym typeface="Wingdings" panose="05000000000000000000" pitchFamily="2" charset="2"/>
              </a:rPr>
              <a:t> .E] = </a:t>
            </a:r>
            <a:r>
              <a:rPr lang="en-US" dirty="0"/>
              <a:t>{[E’ </a:t>
            </a:r>
            <a:r>
              <a:rPr lang="en-US" dirty="0">
                <a:sym typeface="Wingdings" panose="05000000000000000000" pitchFamily="2" charset="2"/>
              </a:rPr>
              <a:t> .E],  [E  .E + T], [</a:t>
            </a: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.T], [T  .T * F],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[T  .F], [F  .(E)], [F  .id]}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804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EB539-C3CF-45AF-A64F-50C97F112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GOTO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133F99-840B-4118-857A-0D41369B261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GOTO(I,X), where I is a set of items and X is a grammar symbol, is:</a:t>
                </a:r>
              </a:p>
              <a:p>
                <a:pPr lvl="1"/>
                <a:r>
                  <a:rPr lang="en-US" dirty="0"/>
                  <a:t>Closure of set of all items [A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dirty="0"/>
                  <a:t>] such that [A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dirty="0"/>
                  <a:t>] is in I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GOTO(I</a:t>
                </a:r>
                <a:r>
                  <a:rPr lang="en-US" baseline="-25000" dirty="0"/>
                  <a:t>i</a:t>
                </a:r>
                <a:r>
                  <a:rPr lang="en-US" dirty="0"/>
                  <a:t>, X) is a transition table entry for state I</a:t>
                </a:r>
                <a:r>
                  <a:rPr lang="en-US" baseline="-25000" dirty="0"/>
                  <a:t>i</a:t>
                </a:r>
                <a:r>
                  <a:rPr lang="en-US" dirty="0"/>
                  <a:t> of DFA on input X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133F99-840B-4118-857A-0D41369B26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10985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9C730-FB6F-48FA-81BA-54C4DCEA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76EE9-4E47-45DA-8312-D0EA5C906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E’ </a:t>
            </a:r>
            <a:r>
              <a:rPr lang="en-US" dirty="0">
                <a:sym typeface="Wingdings" panose="05000000000000000000" pitchFamily="2" charset="2"/>
              </a:rPr>
              <a:t> E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=  {[E’ </a:t>
            </a:r>
            <a:r>
              <a:rPr lang="en-US" dirty="0">
                <a:sym typeface="Wingdings" panose="05000000000000000000" pitchFamily="2" charset="2"/>
              </a:rPr>
              <a:t> .E],  [E  E. + T]}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GOTO(I,+)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8787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A8DB9B-1E10-F414-7EF8-4DBF5CD961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3DF1E-F0D6-7130-E116-2155DF759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2BF22-58F2-9C0C-C698-919DF8608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E’ </a:t>
            </a:r>
            <a:r>
              <a:rPr lang="en-US" dirty="0">
                <a:sym typeface="Wingdings" panose="05000000000000000000" pitchFamily="2" charset="2"/>
              </a:rPr>
              <a:t> E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=  {[E’ </a:t>
            </a:r>
            <a:r>
              <a:rPr lang="en-US" dirty="0">
                <a:sym typeface="Wingdings" panose="05000000000000000000" pitchFamily="2" charset="2"/>
              </a:rPr>
              <a:t> .E],  [E  E. + T]}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GOTO(I,+) = </a:t>
            </a:r>
            <a:r>
              <a:rPr lang="en-US" dirty="0"/>
              <a:t>{[E </a:t>
            </a:r>
            <a:r>
              <a:rPr lang="en-US" dirty="0">
                <a:sym typeface="Wingdings" panose="05000000000000000000" pitchFamily="2" charset="2"/>
              </a:rPr>
              <a:t> E +. T],  [T  .T * F], [T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.F], [F  .(E)], [F  .id]}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0260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2D8A1-795D-40BF-9199-6FF65FAF0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LR(0) automaton (DFA)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38828-7F00-466B-9261-82B67DBB5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CLOSURE([S’</a:t>
            </a:r>
            <a:r>
              <a:rPr lang="en-US" dirty="0">
                <a:sym typeface="Wingdings" panose="05000000000000000000" pitchFamily="2" charset="2"/>
              </a:rPr>
              <a:t>.S</a:t>
            </a:r>
            <a:r>
              <a:rPr lang="en-US" dirty="0"/>
              <a:t>]) is the start state</a:t>
            </a:r>
          </a:p>
          <a:p>
            <a:endParaRPr lang="en-US" dirty="0"/>
          </a:p>
          <a:p>
            <a:r>
              <a:rPr lang="en-US" dirty="0"/>
              <a:t>GOTO[I</a:t>
            </a:r>
            <a:r>
              <a:rPr lang="en-US" baseline="-25000" dirty="0"/>
              <a:t>i</a:t>
            </a:r>
            <a:r>
              <a:rPr lang="en-US" dirty="0"/>
              <a:t>, X] is the new state after accepting input X in the state I</a:t>
            </a:r>
            <a:r>
              <a:rPr lang="en-US" baseline="-25000" dirty="0"/>
              <a:t>i</a:t>
            </a:r>
            <a:r>
              <a:rPr lang="en-US" dirty="0"/>
              <a:t>, where I is a set of LR(0) items and X is a grammar symbol</a:t>
            </a:r>
          </a:p>
          <a:p>
            <a:endParaRPr lang="en-US" dirty="0"/>
          </a:p>
          <a:p>
            <a:r>
              <a:rPr lang="en-US" dirty="0"/>
              <a:t>All states are accepting states</a:t>
            </a:r>
          </a:p>
        </p:txBody>
      </p:sp>
    </p:spTree>
    <p:extLst>
      <p:ext uri="{BB962C8B-B14F-4D97-AF65-F5344CB8AC3E}">
        <p14:creationId xmlns:p14="http://schemas.microsoft.com/office/powerpoint/2010/main" val="25212978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D4955E-93F3-EF8A-734D-2D61DA8FD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B7E1B-D220-E45C-5A70-94FCDA143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LR(0) automaton (DFA)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88383-6BFD-91DC-98AB-8EAE31D8A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void DFA(G’) {</a:t>
            </a:r>
          </a:p>
          <a:p>
            <a:pPr marL="0" indent="0">
              <a:buNone/>
            </a:pPr>
            <a:r>
              <a:rPr lang="en-US" dirty="0"/>
              <a:t>    C = {CLOSURE({[S’ -&gt; .S]})};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repeat</a:t>
            </a:r>
          </a:p>
          <a:p>
            <a:pPr marL="0" indent="0">
              <a:buNone/>
            </a:pPr>
            <a:r>
              <a:rPr lang="en-US" dirty="0"/>
              <a:t>        changed = False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b="1" dirty="0"/>
              <a:t>for</a:t>
            </a:r>
            <a:r>
              <a:rPr lang="en-US" dirty="0"/>
              <a:t> (each set of items I in C)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b="1" dirty="0"/>
              <a:t>for</a:t>
            </a:r>
            <a:r>
              <a:rPr lang="en-US" dirty="0"/>
              <a:t> (each grammar symbol X)</a:t>
            </a:r>
          </a:p>
          <a:p>
            <a:pPr marL="0" indent="0">
              <a:buNone/>
            </a:pPr>
            <a:r>
              <a:rPr lang="en-US" dirty="0"/>
              <a:t>                  </a:t>
            </a:r>
            <a:r>
              <a:rPr lang="en-US" b="1" dirty="0"/>
              <a:t>if</a:t>
            </a:r>
            <a:r>
              <a:rPr lang="en-US" dirty="0"/>
              <a:t> (GOTO(I, X) is not empty and not in C) {</a:t>
            </a:r>
          </a:p>
          <a:p>
            <a:pPr marL="0" indent="0">
              <a:buNone/>
            </a:pPr>
            <a:r>
              <a:rPr lang="en-US" dirty="0"/>
              <a:t>                      add GOTO(I, X) to C;</a:t>
            </a:r>
          </a:p>
          <a:p>
            <a:pPr marL="0" indent="0">
              <a:buNone/>
            </a:pPr>
            <a:r>
              <a:rPr lang="en-US" dirty="0"/>
              <a:t>                      changed = True;</a:t>
            </a:r>
          </a:p>
          <a:p>
            <a:pPr marL="0" indent="0">
              <a:buNone/>
            </a:pPr>
            <a:r>
              <a:rPr lang="en-US" dirty="0"/>
              <a:t>                  }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until</a:t>
            </a:r>
            <a:r>
              <a:rPr lang="en-US" dirty="0"/>
              <a:t> changed != False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8876142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22424-7D4C-4562-99E7-C91E38FE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LR(0) automaton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2502D-76F0-41B3-8434-2FD86CD55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E’ </a:t>
            </a:r>
            <a:r>
              <a:rPr lang="en-US" dirty="0">
                <a:sym typeface="Wingdings" panose="05000000000000000000" pitchFamily="2" charset="2"/>
              </a:rPr>
              <a:t> E</a:t>
            </a:r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338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52DAC-8F08-4042-B975-46B4C2FFA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B69822-C10E-4539-ABA1-B6D5FA97D45E}"/>
              </a:ext>
            </a:extLst>
          </p:cNvPr>
          <p:cNvSpPr/>
          <p:nvPr/>
        </p:nvSpPr>
        <p:spPr>
          <a:xfrm>
            <a:off x="696687" y="1480457"/>
            <a:ext cx="1240968" cy="244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0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E’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.E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.E + T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.T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  .T * F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  .F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.(E)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.id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7785F8-BC1F-4247-B264-D33565923ABF}"/>
              </a:ext>
            </a:extLst>
          </p:cNvPr>
          <p:cNvSpPr/>
          <p:nvPr/>
        </p:nvSpPr>
        <p:spPr>
          <a:xfrm>
            <a:off x="2906487" y="3679372"/>
            <a:ext cx="1164768" cy="2285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F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(.E)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.E + T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.T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  .T * F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  .F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.(E)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.id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4EF639-0174-4EE2-8E1E-4D38DD4F00D5}"/>
              </a:ext>
            </a:extLst>
          </p:cNvPr>
          <p:cNvSpPr/>
          <p:nvPr/>
        </p:nvSpPr>
        <p:spPr>
          <a:xfrm>
            <a:off x="2830284" y="874258"/>
            <a:ext cx="1371600" cy="816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E’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E.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E. + T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EE9C0-AB15-461E-B59C-6C52AB0A9791}"/>
              </a:ext>
            </a:extLst>
          </p:cNvPr>
          <p:cNvSpPr/>
          <p:nvPr/>
        </p:nvSpPr>
        <p:spPr>
          <a:xfrm>
            <a:off x="2971801" y="1810431"/>
            <a:ext cx="1099454" cy="816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E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T.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  T. * F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C00E59-6346-4A04-A1A3-9E8CE2967A0A}"/>
              </a:ext>
            </a:extLst>
          </p:cNvPr>
          <p:cNvSpPr/>
          <p:nvPr/>
        </p:nvSpPr>
        <p:spPr>
          <a:xfrm>
            <a:off x="2960915" y="2920776"/>
            <a:ext cx="1001486" cy="4429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T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F.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8A1E79-CFF1-49B7-A0A2-086D75F6DD6B}"/>
              </a:ext>
            </a:extLst>
          </p:cNvPr>
          <p:cNvSpPr/>
          <p:nvPr/>
        </p:nvSpPr>
        <p:spPr>
          <a:xfrm>
            <a:off x="2906483" y="6259287"/>
            <a:ext cx="1132114" cy="5007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F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id.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704AAB-5152-424C-8DCE-EFC83DF01D79}"/>
              </a:ext>
            </a:extLst>
          </p:cNvPr>
          <p:cNvSpPr/>
          <p:nvPr/>
        </p:nvSpPr>
        <p:spPr>
          <a:xfrm>
            <a:off x="6128654" y="707572"/>
            <a:ext cx="1186545" cy="17124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sym typeface="Wingdings" panose="05000000000000000000" pitchFamily="2" charset="2"/>
              </a:rPr>
              <a:t>I</a:t>
            </a:r>
            <a:r>
              <a:rPr lang="en-US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6</a:t>
            </a:r>
            <a:endParaRPr lang="en-US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E  E + .T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  .T * F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  .F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.(E)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.id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D71BC-665F-4EAD-A5F2-EAE43783778A}"/>
              </a:ext>
            </a:extLst>
          </p:cNvPr>
          <p:cNvSpPr/>
          <p:nvPr/>
        </p:nvSpPr>
        <p:spPr>
          <a:xfrm>
            <a:off x="6095998" y="2939145"/>
            <a:ext cx="1295403" cy="11103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sym typeface="Wingdings" panose="05000000000000000000" pitchFamily="2" charset="2"/>
              </a:rPr>
              <a:t>I</a:t>
            </a:r>
            <a:r>
              <a:rPr lang="en-US" b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7</a:t>
            </a:r>
            <a:endParaRPr lang="en-US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  T *. F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.(E)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.id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D1CDF1-E6FC-4818-8815-3C676F33BEB2}"/>
              </a:ext>
            </a:extLst>
          </p:cNvPr>
          <p:cNvSpPr/>
          <p:nvPr/>
        </p:nvSpPr>
        <p:spPr>
          <a:xfrm>
            <a:off x="6128658" y="4553632"/>
            <a:ext cx="1328060" cy="7878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8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E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E. + T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  (E.)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E3B52E-7014-442D-804A-784D22E3A284}"/>
              </a:ext>
            </a:extLst>
          </p:cNvPr>
          <p:cNvSpPr/>
          <p:nvPr/>
        </p:nvSpPr>
        <p:spPr>
          <a:xfrm>
            <a:off x="8980713" y="983119"/>
            <a:ext cx="1469572" cy="827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9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E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E + T.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T  T .* F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C5B886-0100-42FC-B53A-D895556CDCDE}"/>
              </a:ext>
            </a:extLst>
          </p:cNvPr>
          <p:cNvSpPr/>
          <p:nvPr/>
        </p:nvSpPr>
        <p:spPr>
          <a:xfrm>
            <a:off x="8991598" y="3029636"/>
            <a:ext cx="1426031" cy="5735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10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T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T * F.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1D7D34-C04C-47A3-8C0B-52525CA545DC}"/>
              </a:ext>
            </a:extLst>
          </p:cNvPr>
          <p:cNvSpPr/>
          <p:nvPr/>
        </p:nvSpPr>
        <p:spPr>
          <a:xfrm>
            <a:off x="8980712" y="4564520"/>
            <a:ext cx="1469572" cy="5735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baseline="-25000" dirty="0">
                <a:solidFill>
                  <a:schemeClr val="tx1"/>
                </a:solidFill>
              </a:rPr>
              <a:t>11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F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( E ).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F2A4112-2F17-46AE-987D-2D143F20494B}"/>
              </a:ext>
            </a:extLst>
          </p:cNvPr>
          <p:cNvCxnSpPr/>
          <p:nvPr/>
        </p:nvCxnSpPr>
        <p:spPr>
          <a:xfrm>
            <a:off x="1937655" y="1480457"/>
            <a:ext cx="8926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1A74EF7-CE6B-47EB-A7C3-7C1758640A66}"/>
              </a:ext>
            </a:extLst>
          </p:cNvPr>
          <p:cNvCxnSpPr/>
          <p:nvPr/>
        </p:nvCxnSpPr>
        <p:spPr>
          <a:xfrm>
            <a:off x="1937655" y="2296886"/>
            <a:ext cx="10341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C2D1941-B0DC-4A6C-B356-03C1CDDDCCE1}"/>
              </a:ext>
            </a:extLst>
          </p:cNvPr>
          <p:cNvCxnSpPr>
            <a:endCxn id="8" idx="1"/>
          </p:cNvCxnSpPr>
          <p:nvPr/>
        </p:nvCxnSpPr>
        <p:spPr>
          <a:xfrm flipV="1">
            <a:off x="1937655" y="3142231"/>
            <a:ext cx="1023260" cy="36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34F6E337-B116-4920-93D0-E9AFF4004964}"/>
              </a:ext>
            </a:extLst>
          </p:cNvPr>
          <p:cNvCxnSpPr>
            <a:cxnSpLocks/>
            <a:stCxn id="4" idx="2"/>
            <a:endCxn id="5" idx="1"/>
          </p:cNvCxnSpPr>
          <p:nvPr/>
        </p:nvCxnSpPr>
        <p:spPr>
          <a:xfrm rot="16200000" flipH="1">
            <a:off x="1665515" y="3581400"/>
            <a:ext cx="892628" cy="15893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5BB9B4B9-41DB-42C2-987C-3CD242A6E681}"/>
              </a:ext>
            </a:extLst>
          </p:cNvPr>
          <p:cNvCxnSpPr>
            <a:endCxn id="9" idx="1"/>
          </p:cNvCxnSpPr>
          <p:nvPr/>
        </p:nvCxnSpPr>
        <p:spPr>
          <a:xfrm rot="16200000" flipH="1">
            <a:off x="698554" y="4301730"/>
            <a:ext cx="2543518" cy="187234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2050473-D2A5-4EDA-B442-E85BB6E4E239}"/>
              </a:ext>
            </a:extLst>
          </p:cNvPr>
          <p:cNvCxnSpPr>
            <a:stCxn id="10" idx="3"/>
          </p:cNvCxnSpPr>
          <p:nvPr/>
        </p:nvCxnSpPr>
        <p:spPr>
          <a:xfrm flipV="1">
            <a:off x="7315199" y="1563801"/>
            <a:ext cx="16655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11EAD46-52F9-4F29-B890-D00F6B59825F}"/>
              </a:ext>
            </a:extLst>
          </p:cNvPr>
          <p:cNvCxnSpPr>
            <a:stCxn id="11" idx="3"/>
          </p:cNvCxnSpPr>
          <p:nvPr/>
        </p:nvCxnSpPr>
        <p:spPr>
          <a:xfrm>
            <a:off x="7391401" y="3494316"/>
            <a:ext cx="15893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9EF438E-5F77-441C-BF53-37B46726A8B2}"/>
              </a:ext>
            </a:extLst>
          </p:cNvPr>
          <p:cNvCxnSpPr>
            <a:stCxn id="12" idx="3"/>
          </p:cNvCxnSpPr>
          <p:nvPr/>
        </p:nvCxnSpPr>
        <p:spPr>
          <a:xfrm flipV="1">
            <a:off x="7456718" y="4947558"/>
            <a:ext cx="153488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2496B41E-AA7D-40B3-909F-8BD77C680229}"/>
              </a:ext>
            </a:extLst>
          </p:cNvPr>
          <p:cNvCxnSpPr>
            <a:stCxn id="7" idx="3"/>
            <a:endCxn id="11" idx="1"/>
          </p:cNvCxnSpPr>
          <p:nvPr/>
        </p:nvCxnSpPr>
        <p:spPr>
          <a:xfrm>
            <a:off x="4071255" y="2218646"/>
            <a:ext cx="2024743" cy="1275670"/>
          </a:xfrm>
          <a:prstGeom prst="bentConnector3">
            <a:avLst>
              <a:gd name="adj1" fmla="val 8225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D29B0BE-1410-44F5-9826-9E088D135028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4071255" y="4822372"/>
            <a:ext cx="2057399" cy="28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87C8CC4-7809-47AF-9DAE-17CA3758D7CD}"/>
              </a:ext>
            </a:extLst>
          </p:cNvPr>
          <p:cNvCxnSpPr/>
          <p:nvPr/>
        </p:nvCxnSpPr>
        <p:spPr>
          <a:xfrm>
            <a:off x="4201884" y="983119"/>
            <a:ext cx="19267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CC2155F1-DCA1-4241-A534-585C71FA23A7}"/>
              </a:ext>
            </a:extLst>
          </p:cNvPr>
          <p:cNvCxnSpPr>
            <a:endCxn id="8" idx="3"/>
          </p:cNvCxnSpPr>
          <p:nvPr/>
        </p:nvCxnSpPr>
        <p:spPr>
          <a:xfrm rot="10800000" flipV="1">
            <a:off x="3962402" y="1396773"/>
            <a:ext cx="2166253" cy="1745457"/>
          </a:xfrm>
          <a:prstGeom prst="bentConnector3">
            <a:avLst>
              <a:gd name="adj1" fmla="val 726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388D579D-8433-4497-905F-D68962E0D631}"/>
              </a:ext>
            </a:extLst>
          </p:cNvPr>
          <p:cNvCxnSpPr/>
          <p:nvPr/>
        </p:nvCxnSpPr>
        <p:spPr>
          <a:xfrm rot="10800000" flipV="1">
            <a:off x="3929739" y="1843940"/>
            <a:ext cx="2198914" cy="2143634"/>
          </a:xfrm>
          <a:prstGeom prst="bentConnector3">
            <a:avLst>
              <a:gd name="adj1" fmla="val 6237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A994BA4-848B-44D3-B1E7-B954DC4D153C}"/>
              </a:ext>
            </a:extLst>
          </p:cNvPr>
          <p:cNvCxnSpPr>
            <a:endCxn id="9" idx="3"/>
          </p:cNvCxnSpPr>
          <p:nvPr/>
        </p:nvCxnSpPr>
        <p:spPr>
          <a:xfrm flipH="1">
            <a:off x="4038597" y="6509658"/>
            <a:ext cx="104502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66FD4FC6-CF07-4F4C-B038-B30EDFDECBF1}"/>
              </a:ext>
            </a:extLst>
          </p:cNvPr>
          <p:cNvCxnSpPr>
            <a:endCxn id="10" idx="2"/>
          </p:cNvCxnSpPr>
          <p:nvPr/>
        </p:nvCxnSpPr>
        <p:spPr>
          <a:xfrm rot="5400000" flipH="1" flipV="1">
            <a:off x="3838914" y="3626646"/>
            <a:ext cx="4089627" cy="1676399"/>
          </a:xfrm>
          <a:prstGeom prst="bentConnector3">
            <a:avLst>
              <a:gd name="adj1" fmla="val 936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306645AA-7766-4891-B985-AD3D7BBE0BCF}"/>
              </a:ext>
            </a:extLst>
          </p:cNvPr>
          <p:cNvCxnSpPr/>
          <p:nvPr/>
        </p:nvCxnSpPr>
        <p:spPr>
          <a:xfrm>
            <a:off x="7456718" y="4713514"/>
            <a:ext cx="511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713349C8-073E-439C-B4DA-CDAE317FED2D}"/>
              </a:ext>
            </a:extLst>
          </p:cNvPr>
          <p:cNvCxnSpPr/>
          <p:nvPr/>
        </p:nvCxnSpPr>
        <p:spPr>
          <a:xfrm rot="16200000" flipV="1">
            <a:off x="6337187" y="3104130"/>
            <a:ext cx="2293483" cy="925285"/>
          </a:xfrm>
          <a:prstGeom prst="bentConnector3">
            <a:avLst>
              <a:gd name="adj1" fmla="val 8417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id="{97E86C4B-E83F-4E6D-9936-5E01C756A4AF}"/>
              </a:ext>
            </a:extLst>
          </p:cNvPr>
          <p:cNvCxnSpPr>
            <a:stCxn id="13" idx="2"/>
          </p:cNvCxnSpPr>
          <p:nvPr/>
        </p:nvCxnSpPr>
        <p:spPr>
          <a:xfrm rot="5400000">
            <a:off x="7989093" y="1212738"/>
            <a:ext cx="1128715" cy="232409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DA7FE3DD-9C37-4AA2-8B72-6C31E01AF9E7}"/>
              </a:ext>
            </a:extLst>
          </p:cNvPr>
          <p:cNvCxnSpPr/>
          <p:nvPr/>
        </p:nvCxnSpPr>
        <p:spPr>
          <a:xfrm flipH="1">
            <a:off x="4005943" y="3831771"/>
            <a:ext cx="20900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E238F95F-FE5C-4B96-A7C0-898FC37A57CD}"/>
              </a:ext>
            </a:extLst>
          </p:cNvPr>
          <p:cNvCxnSpPr/>
          <p:nvPr/>
        </p:nvCxnSpPr>
        <p:spPr>
          <a:xfrm flipH="1">
            <a:off x="4005943" y="6760030"/>
            <a:ext cx="16655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or: Elbow 99">
            <a:extLst>
              <a:ext uri="{FF2B5EF4-FFF2-40B4-BE49-F238E27FC236}">
                <a16:creationId xmlns:a16="http://schemas.microsoft.com/office/drawing/2014/main" id="{2F467963-8A5E-4192-9996-0E50F4FFA8AF}"/>
              </a:ext>
            </a:extLst>
          </p:cNvPr>
          <p:cNvCxnSpPr/>
          <p:nvPr/>
        </p:nvCxnSpPr>
        <p:spPr>
          <a:xfrm rot="5400000">
            <a:off x="4486784" y="5150815"/>
            <a:ext cx="2793889" cy="424541"/>
          </a:xfrm>
          <a:prstGeom prst="bentConnector3">
            <a:avLst>
              <a:gd name="adj1" fmla="val -10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43699F1B-1462-450B-B7DD-D0292D0C2AB9}"/>
              </a:ext>
            </a:extLst>
          </p:cNvPr>
          <p:cNvCxnSpPr/>
          <p:nvPr/>
        </p:nvCxnSpPr>
        <p:spPr>
          <a:xfrm>
            <a:off x="2525486" y="3987575"/>
            <a:ext cx="3809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or: Elbow 122">
            <a:extLst>
              <a:ext uri="{FF2B5EF4-FFF2-40B4-BE49-F238E27FC236}">
                <a16:creationId xmlns:a16="http://schemas.microsoft.com/office/drawing/2014/main" id="{DC718554-2B6A-41E1-9F22-784B21C13EC2}"/>
              </a:ext>
            </a:extLst>
          </p:cNvPr>
          <p:cNvCxnSpPr>
            <a:endCxn id="7" idx="1"/>
          </p:cNvCxnSpPr>
          <p:nvPr/>
        </p:nvCxnSpPr>
        <p:spPr>
          <a:xfrm rot="5400000" flipH="1" flipV="1">
            <a:off x="1864179" y="2879954"/>
            <a:ext cx="1768929" cy="4463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Curved 128">
            <a:extLst>
              <a:ext uri="{FF2B5EF4-FFF2-40B4-BE49-F238E27FC236}">
                <a16:creationId xmlns:a16="http://schemas.microsoft.com/office/drawing/2014/main" id="{5E7B7BDC-6568-43EC-9DB3-BE7CCF7ED46B}"/>
              </a:ext>
            </a:extLst>
          </p:cNvPr>
          <p:cNvCxnSpPr/>
          <p:nvPr/>
        </p:nvCxnSpPr>
        <p:spPr>
          <a:xfrm rot="16200000" flipV="1">
            <a:off x="2596242" y="5513615"/>
            <a:ext cx="315686" cy="304797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or: Curved 130">
            <a:extLst>
              <a:ext uri="{FF2B5EF4-FFF2-40B4-BE49-F238E27FC236}">
                <a16:creationId xmlns:a16="http://schemas.microsoft.com/office/drawing/2014/main" id="{28EB70D8-DA51-4CC7-A07B-63C86EF0BDA3}"/>
              </a:ext>
            </a:extLst>
          </p:cNvPr>
          <p:cNvCxnSpPr/>
          <p:nvPr/>
        </p:nvCxnSpPr>
        <p:spPr>
          <a:xfrm flipV="1">
            <a:off x="2601686" y="5237900"/>
            <a:ext cx="304797" cy="27027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9DEBFFF-CB6B-42DF-B3CB-B51C21D043B9}"/>
              </a:ext>
            </a:extLst>
          </p:cNvPr>
          <p:cNvSpPr txBox="1"/>
          <p:nvPr/>
        </p:nvSpPr>
        <p:spPr>
          <a:xfrm>
            <a:off x="2079167" y="1168174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2DEB7F-DE63-4176-8DE3-97E73F866BAB}"/>
              </a:ext>
            </a:extLst>
          </p:cNvPr>
          <p:cNvSpPr txBox="1"/>
          <p:nvPr/>
        </p:nvSpPr>
        <p:spPr>
          <a:xfrm>
            <a:off x="2035627" y="1984603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15E09DF-1879-4645-92FF-2A9659258EFB}"/>
              </a:ext>
            </a:extLst>
          </p:cNvPr>
          <p:cNvSpPr txBox="1"/>
          <p:nvPr/>
        </p:nvSpPr>
        <p:spPr>
          <a:xfrm>
            <a:off x="2035625" y="2855463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7AB38CD-15D3-44D9-ABB6-4838097153D0}"/>
              </a:ext>
            </a:extLst>
          </p:cNvPr>
          <p:cNvSpPr txBox="1"/>
          <p:nvPr/>
        </p:nvSpPr>
        <p:spPr>
          <a:xfrm>
            <a:off x="2438395" y="3922259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5D3783C-173C-4BD4-B6D6-396C4C88AA64}"/>
              </a:ext>
            </a:extLst>
          </p:cNvPr>
          <p:cNvSpPr txBox="1"/>
          <p:nvPr/>
        </p:nvSpPr>
        <p:spPr>
          <a:xfrm>
            <a:off x="2340424" y="5457145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06F3239-92B1-4D0E-8B8A-A6B25EC604E1}"/>
              </a:ext>
            </a:extLst>
          </p:cNvPr>
          <p:cNvSpPr txBox="1"/>
          <p:nvPr/>
        </p:nvSpPr>
        <p:spPr>
          <a:xfrm>
            <a:off x="1611081" y="6164717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EAC4FBE-2337-45BC-8606-E691208A3E91}"/>
              </a:ext>
            </a:extLst>
          </p:cNvPr>
          <p:cNvSpPr txBox="1"/>
          <p:nvPr/>
        </p:nvSpPr>
        <p:spPr>
          <a:xfrm>
            <a:off x="5736761" y="6110289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86C3F4-9250-477D-B3D6-9916DE60AFFC}"/>
              </a:ext>
            </a:extLst>
          </p:cNvPr>
          <p:cNvSpPr txBox="1"/>
          <p:nvPr/>
        </p:nvSpPr>
        <p:spPr>
          <a:xfrm>
            <a:off x="4321619" y="6121175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B7E27E8-A0D1-4FC4-89CD-241BDC50CF02}"/>
              </a:ext>
            </a:extLst>
          </p:cNvPr>
          <p:cNvSpPr txBox="1"/>
          <p:nvPr/>
        </p:nvSpPr>
        <p:spPr>
          <a:xfrm>
            <a:off x="7946559" y="4945513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042B658-6DE6-4475-877F-6A4168B9FE3D}"/>
              </a:ext>
            </a:extLst>
          </p:cNvPr>
          <p:cNvSpPr txBox="1"/>
          <p:nvPr/>
        </p:nvSpPr>
        <p:spPr>
          <a:xfrm>
            <a:off x="8512618" y="3443281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874C053-6B00-4DD5-96FB-A83EFB74C77B}"/>
              </a:ext>
            </a:extLst>
          </p:cNvPr>
          <p:cNvSpPr txBox="1"/>
          <p:nvPr/>
        </p:nvSpPr>
        <p:spPr>
          <a:xfrm>
            <a:off x="7913903" y="4052882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17AF65D-0DAB-48AB-ABE6-4D47F2764FCE}"/>
              </a:ext>
            </a:extLst>
          </p:cNvPr>
          <p:cNvSpPr txBox="1"/>
          <p:nvPr/>
        </p:nvSpPr>
        <p:spPr>
          <a:xfrm>
            <a:off x="9405246" y="2136997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3CD090E-935B-4119-9791-D31A9B415709}"/>
              </a:ext>
            </a:extLst>
          </p:cNvPr>
          <p:cNvSpPr txBox="1"/>
          <p:nvPr/>
        </p:nvSpPr>
        <p:spPr>
          <a:xfrm>
            <a:off x="7924789" y="1255251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7FED718-42E4-44E7-80BD-C5569D5C2020}"/>
              </a:ext>
            </a:extLst>
          </p:cNvPr>
          <p:cNvSpPr txBox="1"/>
          <p:nvPr/>
        </p:nvSpPr>
        <p:spPr>
          <a:xfrm>
            <a:off x="4626420" y="656536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F2C5F8-24C8-4771-AC18-A5AD6EEDA4C8}"/>
              </a:ext>
            </a:extLst>
          </p:cNvPr>
          <p:cNvSpPr txBox="1"/>
          <p:nvPr/>
        </p:nvSpPr>
        <p:spPr>
          <a:xfrm>
            <a:off x="5638791" y="1505620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1E93F54-1118-42E5-8617-0CF022B2B39C}"/>
              </a:ext>
            </a:extLst>
          </p:cNvPr>
          <p:cNvSpPr txBox="1"/>
          <p:nvPr/>
        </p:nvSpPr>
        <p:spPr>
          <a:xfrm>
            <a:off x="4865905" y="1059305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DCBD12D-421C-4E71-8139-486CC08186B0}"/>
              </a:ext>
            </a:extLst>
          </p:cNvPr>
          <p:cNvSpPr txBox="1"/>
          <p:nvPr/>
        </p:nvSpPr>
        <p:spPr>
          <a:xfrm>
            <a:off x="5040077" y="2169649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41711E2-4674-4262-810B-4DE4A0FC6C64}"/>
              </a:ext>
            </a:extLst>
          </p:cNvPr>
          <p:cNvSpPr txBox="1"/>
          <p:nvPr/>
        </p:nvSpPr>
        <p:spPr>
          <a:xfrm>
            <a:off x="5181591" y="3486821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FC435A8-09EA-40E4-BDE6-D0C7BCBB8C7E}"/>
              </a:ext>
            </a:extLst>
          </p:cNvPr>
          <p:cNvSpPr txBox="1"/>
          <p:nvPr/>
        </p:nvSpPr>
        <p:spPr>
          <a:xfrm>
            <a:off x="1491337" y="4804001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ECB8E08-94E0-4FB5-AA95-8C0201C9F3BF}"/>
              </a:ext>
            </a:extLst>
          </p:cNvPr>
          <p:cNvSpPr txBox="1"/>
          <p:nvPr/>
        </p:nvSpPr>
        <p:spPr>
          <a:xfrm>
            <a:off x="4321619" y="4488307"/>
            <a:ext cx="48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653037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3243D-1344-7176-D1CE-C26F257FF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4074B-56A6-5069-7332-8CD5CD0F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C7E2D-4D7D-5A99-FD4A-CB3B9257C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EA33B52-FAD5-575E-F494-417BDB2BEEAD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AB2CCCE-5961-A6F7-DB48-CB8C668A603F}"/>
              </a:ext>
            </a:extLst>
          </p:cNvPr>
          <p:cNvSpPr/>
          <p:nvPr/>
        </p:nvSpPr>
        <p:spPr>
          <a:xfrm>
            <a:off x="8239760" y="98964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C494127-B455-CDE6-5A51-A778F2A3AEA4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8539480" y="72866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96887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3DA7-4093-4AF2-A6E2-AA35BCFBE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0A1116-1C18-453D-AD7B-C9007BA488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DFA (LR(0) automaton) is also called the canonical LR(0) collection</a:t>
                </a:r>
              </a:p>
              <a:p>
                <a:endParaRPr lang="en-US" dirty="0"/>
              </a:p>
              <a:p>
                <a:r>
                  <a:rPr lang="en-US" dirty="0"/>
                  <a:t>The DFA can be used to make the shift-reduce decisions</a:t>
                </a:r>
              </a:p>
              <a:p>
                <a:endParaRPr lang="en-US" dirty="0"/>
              </a:p>
              <a:p>
                <a:r>
                  <a:rPr lang="en-US" dirty="0"/>
                  <a:t>A reduction is possible in a DFA state if an item [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] exists in the set of items corresponding to the DFA state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0A1116-1C18-453D-AD7B-C9007BA488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 r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95929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78D8A-27E2-41B4-91E7-3E6592792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Conflicts in LR(0) automaton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4896A-1A97-44E5-A2AD-88B8EAE18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LR(0) automaton can have two kinds of conflicts</a:t>
            </a:r>
          </a:p>
          <a:p>
            <a:pPr lvl="1"/>
            <a:r>
              <a:rPr lang="en-US" dirty="0"/>
              <a:t>shift-reduce conflict</a:t>
            </a:r>
          </a:p>
          <a:p>
            <a:pPr lvl="2"/>
            <a:r>
              <a:rPr lang="en-US" dirty="0"/>
              <a:t>when both shift and reduce moves are possible in a DFA state </a:t>
            </a:r>
          </a:p>
          <a:p>
            <a:pPr lvl="1"/>
            <a:r>
              <a:rPr lang="en-US" dirty="0"/>
              <a:t>reduce-reduce conflict</a:t>
            </a:r>
          </a:p>
          <a:p>
            <a:pPr lvl="2"/>
            <a:r>
              <a:rPr lang="en-US" dirty="0"/>
              <a:t>when multiple items are eligible for reductions in a DFA state</a:t>
            </a:r>
          </a:p>
        </p:txBody>
      </p:sp>
    </p:spTree>
    <p:extLst>
      <p:ext uri="{BB962C8B-B14F-4D97-AF65-F5344CB8AC3E}">
        <p14:creationId xmlns:p14="http://schemas.microsoft.com/office/powerpoint/2010/main" val="132067289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D17DE-29F6-44D8-B272-9C4A95FBE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Conflicts in the example DFA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9E328A-DCB4-4DE4-A44C-861007A42B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example DFA has conflicts in state I</a:t>
                </a:r>
                <a:r>
                  <a:rPr lang="en-US" baseline="-25000" dirty="0"/>
                  <a:t>1</a:t>
                </a:r>
                <a:r>
                  <a:rPr lang="en-US" dirty="0"/>
                  <a:t>, I</a:t>
                </a:r>
                <a:r>
                  <a:rPr lang="en-US" baseline="-25000" dirty="0"/>
                  <a:t>2</a:t>
                </a:r>
                <a:r>
                  <a:rPr lang="en-US" dirty="0"/>
                  <a:t>, and I</a:t>
                </a:r>
                <a:r>
                  <a:rPr lang="en-US" baseline="-25000" dirty="0"/>
                  <a:t>9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SLR(1) parser resolves the conflict by allowing a reduction 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.” only if the next symbol belongs to FOLLOW(A)</a:t>
                </a:r>
              </a:p>
              <a:p>
                <a:pPr lvl="1"/>
                <a:r>
                  <a:rPr lang="en-US" dirty="0"/>
                  <a:t>If the conflict persists even after applying the above rule, the corresponding grammar is not in SLR(1)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9E328A-DCB4-4DE4-A44C-861007A42B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7863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3755-3F9C-9CD1-1DA0-64AA854A85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C71CF-931A-FD2E-EF88-B56656FC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Rightmost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85D9D-A723-7C3C-5F97-7752350B5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(id + id) * 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 </a:t>
            </a:r>
            <a:r>
              <a:rPr lang="en-US" dirty="0">
                <a:sym typeface="Wingdings" panose="05000000000000000000" pitchFamily="2" charset="2"/>
              </a:rPr>
              <a:t> E + T | 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  T * F | F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F  (E) | id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6A80349-7F24-6CE2-C905-CAED92629E23}"/>
              </a:ext>
            </a:extLst>
          </p:cNvPr>
          <p:cNvSpPr/>
          <p:nvPr/>
        </p:nvSpPr>
        <p:spPr>
          <a:xfrm>
            <a:off x="8249920" y="390208"/>
            <a:ext cx="589280" cy="33845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09689A6-122A-B623-A99E-C9CD33569163}"/>
              </a:ext>
            </a:extLst>
          </p:cNvPr>
          <p:cNvSpPr/>
          <p:nvPr/>
        </p:nvSpPr>
        <p:spPr>
          <a:xfrm>
            <a:off x="8239760" y="989648"/>
            <a:ext cx="599440" cy="33528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7E4B9EA-6EAD-052A-4CD0-AA6F2689834E}"/>
              </a:ext>
            </a:extLst>
          </p:cNvPr>
          <p:cNvSpPr/>
          <p:nvPr/>
        </p:nvSpPr>
        <p:spPr>
          <a:xfrm>
            <a:off x="7528560" y="179228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7E3F25D-5D63-5984-5D0A-3AC6E95E01E4}"/>
              </a:ext>
            </a:extLst>
          </p:cNvPr>
          <p:cNvSpPr/>
          <p:nvPr/>
        </p:nvSpPr>
        <p:spPr>
          <a:xfrm>
            <a:off x="9377680" y="171100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B8140DE-F974-FAC5-4CFD-4E2EFE971B63}"/>
              </a:ext>
            </a:extLst>
          </p:cNvPr>
          <p:cNvCxnSpPr>
            <a:stCxn id="4" idx="4"/>
            <a:endCxn id="5" idx="0"/>
          </p:cNvCxnSpPr>
          <p:nvPr/>
        </p:nvCxnSpPr>
        <p:spPr>
          <a:xfrm flipH="1">
            <a:off x="8539480" y="728662"/>
            <a:ext cx="5080" cy="260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BFD44C7-A366-7759-BD9E-77C43C5DE500}"/>
              </a:ext>
            </a:extLst>
          </p:cNvPr>
          <p:cNvCxnSpPr>
            <a:stCxn id="5" idx="4"/>
            <a:endCxn id="6" idx="0"/>
          </p:cNvCxnSpPr>
          <p:nvPr/>
        </p:nvCxnSpPr>
        <p:spPr>
          <a:xfrm flipH="1">
            <a:off x="7833360" y="1324928"/>
            <a:ext cx="706120" cy="46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051FC83-4F33-1325-FE7B-3805D1E13263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8539480" y="1324928"/>
            <a:ext cx="1143000" cy="386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12A02BC5-CC5A-E37D-20D0-55CBEC9E65A3}"/>
              </a:ext>
            </a:extLst>
          </p:cNvPr>
          <p:cNvSpPr/>
          <p:nvPr/>
        </p:nvSpPr>
        <p:spPr>
          <a:xfrm>
            <a:off x="8361680" y="1782128"/>
            <a:ext cx="609600" cy="37560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*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2EAC4AF-1184-60A6-3939-DCDE09FD3503}"/>
              </a:ext>
            </a:extLst>
          </p:cNvPr>
          <p:cNvCxnSpPr>
            <a:endCxn id="8" idx="0"/>
          </p:cNvCxnSpPr>
          <p:nvPr/>
        </p:nvCxnSpPr>
        <p:spPr>
          <a:xfrm>
            <a:off x="8539480" y="1324928"/>
            <a:ext cx="1270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152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6236</TotalTime>
  <Words>4762</Words>
  <Application>Microsoft Office PowerPoint</Application>
  <PresentationFormat>Widescreen</PresentationFormat>
  <Paragraphs>1167</Paragraphs>
  <Slides>82</Slides>
  <Notes>82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8" baseType="lpstr">
      <vt:lpstr>Arial</vt:lpstr>
      <vt:lpstr>Calibri</vt:lpstr>
      <vt:lpstr>Calibri Light</vt:lpstr>
      <vt:lpstr>Cambria Math</vt:lpstr>
      <vt:lpstr>Wingdings</vt:lpstr>
      <vt:lpstr>Office Theme</vt:lpstr>
      <vt:lpstr>Compilers</vt:lpstr>
      <vt:lpstr>Today’s lecture</vt:lpstr>
      <vt:lpstr>Bottom-up parsing</vt:lpstr>
      <vt:lpstr>Bottom-up parsing</vt:lpstr>
      <vt:lpstr>Bottom-up parsing</vt:lpstr>
      <vt:lpstr>Bottom-up parsing</vt:lpstr>
      <vt:lpstr>Rightmost derivation</vt:lpstr>
      <vt:lpstr>Rightmost derivation</vt:lpstr>
      <vt:lpstr>Rightmost derivation</vt:lpstr>
      <vt:lpstr>Rightmost derivation</vt:lpstr>
      <vt:lpstr>Rightmost derivation</vt:lpstr>
      <vt:lpstr>Rightmost derivation</vt:lpstr>
      <vt:lpstr>Rightmost derivation</vt:lpstr>
      <vt:lpstr>Rightmost derivation</vt:lpstr>
      <vt:lpstr>Rightmost derivation</vt:lpstr>
      <vt:lpstr>Rightmost derivation</vt:lpstr>
      <vt:lpstr>Rightmost derivation</vt:lpstr>
      <vt:lpstr>Rightmost derivation</vt:lpstr>
      <vt:lpstr>Bottom-up parser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Rightmost derivation (reverse)</vt:lpstr>
      <vt:lpstr>Shift-reduce parsing</vt:lpstr>
      <vt:lpstr>Shift-reduce parsing</vt:lpstr>
      <vt:lpstr>Shift-reduce parsing</vt:lpstr>
      <vt:lpstr>Shift-reduce parsing</vt:lpstr>
      <vt:lpstr>Handle</vt:lpstr>
      <vt:lpstr>Handle</vt:lpstr>
      <vt:lpstr>Handle</vt:lpstr>
      <vt:lpstr>Handle</vt:lpstr>
      <vt:lpstr>Handle</vt:lpstr>
      <vt:lpstr>Handle</vt:lpstr>
      <vt:lpstr>Handle</vt:lpstr>
      <vt:lpstr>Recognizing handle</vt:lpstr>
      <vt:lpstr>Recognizing handle</vt:lpstr>
      <vt:lpstr>Recognizing handle</vt:lpstr>
      <vt:lpstr>Recognizing handle</vt:lpstr>
      <vt:lpstr>Recognizing handle</vt:lpstr>
      <vt:lpstr>Recognizing handle</vt:lpstr>
      <vt:lpstr>Shift-reduce parser</vt:lpstr>
      <vt:lpstr>Shift-reduce parsing</vt:lpstr>
      <vt:lpstr>Actions in shift-reduce parser</vt:lpstr>
      <vt:lpstr>Shift-reduce parsing</vt:lpstr>
      <vt:lpstr>LR(k) vs. LL(k)</vt:lpstr>
      <vt:lpstr>LR(0) items</vt:lpstr>
      <vt:lpstr>LR(0) items</vt:lpstr>
      <vt:lpstr>Item</vt:lpstr>
      <vt:lpstr>Viable prefixes</vt:lpstr>
      <vt:lpstr>Viable prefixes</vt:lpstr>
      <vt:lpstr>NFA for recognizing viable prefixes </vt:lpstr>
      <vt:lpstr>NFA for recognizing viable prefixes </vt:lpstr>
      <vt:lpstr>NFA</vt:lpstr>
      <vt:lpstr>NFA</vt:lpstr>
      <vt:lpstr>Closure</vt:lpstr>
      <vt:lpstr>CLOSURE</vt:lpstr>
      <vt:lpstr>CLOSURE</vt:lpstr>
      <vt:lpstr>GOTO</vt:lpstr>
      <vt:lpstr>GOTO</vt:lpstr>
      <vt:lpstr>GOTO</vt:lpstr>
      <vt:lpstr>LR(0) automaton (DFA)</vt:lpstr>
      <vt:lpstr>LR(0) automaton (DFA)</vt:lpstr>
      <vt:lpstr>LR(0) automaton</vt:lpstr>
      <vt:lpstr>DFA</vt:lpstr>
      <vt:lpstr>DFA</vt:lpstr>
      <vt:lpstr>Conflicts in LR(0) automaton</vt:lpstr>
      <vt:lpstr>Conflicts in the example DFA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PIYUS KEDIA</dc:creator>
  <cp:lastModifiedBy>Piyus Kedia</cp:lastModifiedBy>
  <cp:revision>861</cp:revision>
  <cp:lastPrinted>2025-04-02T05:46:50Z</cp:lastPrinted>
  <dcterms:created xsi:type="dcterms:W3CDTF">2020-08-23T12:23:07Z</dcterms:created>
  <dcterms:modified xsi:type="dcterms:W3CDTF">2025-04-02T05:46:55Z</dcterms:modified>
</cp:coreProperties>
</file>