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314" r:id="rId6"/>
    <p:sldId id="259" r:id="rId7"/>
    <p:sldId id="274" r:id="rId8"/>
    <p:sldId id="261" r:id="rId9"/>
    <p:sldId id="262" r:id="rId10"/>
    <p:sldId id="263" r:id="rId11"/>
    <p:sldId id="264" r:id="rId12"/>
    <p:sldId id="272" r:id="rId13"/>
    <p:sldId id="273" r:id="rId14"/>
    <p:sldId id="265" r:id="rId15"/>
    <p:sldId id="266" r:id="rId16"/>
    <p:sldId id="268" r:id="rId17"/>
    <p:sldId id="269" r:id="rId18"/>
    <p:sldId id="270" r:id="rId19"/>
    <p:sldId id="271" r:id="rId20"/>
    <p:sldId id="267" r:id="rId21"/>
    <p:sldId id="315" r:id="rId22"/>
    <p:sldId id="302" r:id="rId23"/>
    <p:sldId id="305" r:id="rId24"/>
    <p:sldId id="301" r:id="rId25"/>
    <p:sldId id="304" r:id="rId26"/>
    <p:sldId id="303" r:id="rId27"/>
    <p:sldId id="310" r:id="rId28"/>
    <p:sldId id="306" r:id="rId29"/>
    <p:sldId id="307" r:id="rId30"/>
    <p:sldId id="308" r:id="rId31"/>
    <p:sldId id="309" r:id="rId32"/>
    <p:sldId id="311" r:id="rId33"/>
    <p:sldId id="316" r:id="rId34"/>
    <p:sldId id="312" r:id="rId35"/>
    <p:sldId id="313" r:id="rId36"/>
    <p:sldId id="275" r:id="rId37"/>
    <p:sldId id="276" r:id="rId38"/>
    <p:sldId id="277" r:id="rId39"/>
    <p:sldId id="317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F0FE-2478-7E3A-FB69-5A8AFF7E9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586DE-AB2D-C286-E58D-96F4CC1CC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F925E-D339-07C3-ECC7-6AF10584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0EAD3-1039-4EC2-93CC-1647D2D7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564F8-7BC6-A846-7C88-A7048DA7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965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7635-CC0B-7D5B-EB94-69A02538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BD503-6ACD-7256-901A-284FA9478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525B5-3F7A-EB90-B4AA-0C923BDE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B5F17-C621-D75F-E71C-422434F97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5B977-222C-183C-1BA7-48B8D01F1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55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9C41E0-AE77-308B-390D-43B039161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674CD-8D29-24CF-BF47-638A07F92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73716-64C2-EA85-0D29-CFD4966F9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C1F60-F5EA-C649-C1DE-A6052C34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43E4-4704-84C5-C515-545CDDEA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85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161D-BDC5-7AF0-E157-FF27195B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1F350-EB2B-F7EC-2088-2A4DDD97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078F1-079D-91BC-21B7-21DB8DB4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2583E-35DF-89C6-572F-10DA2C88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4616A-E563-854B-361A-6F41F698F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87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D78C6-5102-8B09-1F59-14B3E4662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F0DD5-4C0A-AF09-ACD0-A76CDFF19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5865F-B5D1-DA98-817D-79EA4001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FE929-BD27-46EF-D1BD-5A93FBE4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C4271-553A-48E9-CEDF-57AA0BB2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394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B2A5-2539-58E5-A21E-0A63DE5E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D98EA-A262-BA67-7000-ABACB630F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EEA64-505A-D438-7CD9-E8FFF54CD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A1E86-59D7-1FF8-31C1-724FDAE3C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4D8AD-B241-3169-BE66-D141A84F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108CC-E3FE-DA12-CD77-A8EC5183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92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ABD5-B7F8-E395-3A6E-EA7B1B1B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173A2-018E-59BD-CF54-04F0D95FF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8FEFB-B003-7BD0-38B9-74FBFD6E4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38853-75CF-82DF-28D4-8ED3B69CC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A7358-8723-784B-2123-29AAD1556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674516-03C1-9808-802A-8D692AF0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D838E4-915E-48D9-0045-EF53CD34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4F47B-5CEA-9A74-516D-C511A599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26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A01E-54F1-1EA2-E97C-7C50FDA2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C3938-12A3-8C38-71E1-18AB22E4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0FE66-46DA-BE0D-514A-9E126F5A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D74B0-5517-A473-0D43-B1AAFA8F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462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5F83C5-A2F3-8BF6-5627-8F04518D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0C6856-4C9C-0A99-A360-B19EF795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D6EFD-5832-0EE1-3CE7-7A602302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69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E5BA-9D0C-4A45-A240-3C959C54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C15C8-65A3-D2FE-A4CF-90724873C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545C7-68FD-1BCC-CE64-7AE8CC734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197CC-79C1-95BC-6454-D5A67EDC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ADFEF-B861-A663-57B6-F2047547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D26DE-7538-697A-F026-5325CCD5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13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4A5F-F9CC-E98A-C48D-1EEC8BD8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1ED6FE-F356-A00A-31C7-CA753C5C7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AB91F-F69A-B0F2-3F02-74EDECEBC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E7F07-D850-D9ED-F6A3-3451ECA6F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F8011-1F6F-E4DE-DFC8-A7D15628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659FF-4868-37E4-3C6C-1FA43E55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08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9630F-8F23-B8E8-BC14-F45AB96D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EC0DA-0D97-E549-8C8D-DFF5AFD1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B8EBB-C07C-FDE3-2224-5F8D7473B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84037-9989-4ED8-904C-CCDD27C84568}" type="datetimeFigureOut">
              <a:rPr lang="en-IN" smtClean="0"/>
              <a:t>25-04-2024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3AABE-9CEA-E1C0-60FF-8B5E2F305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17206-34B6-2B37-1C42-6E1BD01D63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F230-63FB-43B7-BD10-88523E4DB4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76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3636-DEBA-DFBB-A384-48B1B52EE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B928A-9B40-6D99-6361-818D7DDCCF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117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4F465-35A9-7DB6-DD7C-F9FFEE714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 of 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8961-CB79-ECAA-47A8-89C68CBD3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1148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A is a n x m matrix</a:t>
            </a:r>
          </a:p>
          <a:p>
            <a:pPr marL="0" indent="0">
              <a:buNone/>
            </a:pPr>
            <a:r>
              <a:rPr lang="en-IN" dirty="0"/>
              <a:t>B = </a:t>
            </a:r>
            <a:r>
              <a:rPr lang="en-IN" dirty="0" err="1"/>
              <a:t>numpy.sum</a:t>
            </a:r>
            <a:r>
              <a:rPr lang="en-IN" dirty="0"/>
              <a:t>(A, axis=1)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for (y = 0; y &lt; n; y++) {</a:t>
            </a:r>
          </a:p>
          <a:p>
            <a:pPr marL="0" indent="0">
              <a:buNone/>
            </a:pPr>
            <a:r>
              <a:rPr lang="en-IN" dirty="0"/>
              <a:t>   B[y] = 0;</a:t>
            </a:r>
          </a:p>
          <a:p>
            <a:pPr marL="0" indent="0">
              <a:buNone/>
            </a:pPr>
            <a:r>
              <a:rPr lang="en-IN" dirty="0"/>
              <a:t>   for (x = 0; x &lt; m; x++) {</a:t>
            </a:r>
          </a:p>
          <a:p>
            <a:pPr marL="0" indent="0">
              <a:buNone/>
            </a:pPr>
            <a:r>
              <a:rPr lang="en-IN" dirty="0"/>
              <a:t>        B[y] += A[y][x];</a:t>
            </a:r>
          </a:p>
          <a:p>
            <a:pPr marL="0" indent="0">
              <a:buNone/>
            </a:pPr>
            <a:r>
              <a:rPr lang="en-IN" dirty="0"/>
              <a:t>   }</a:t>
            </a:r>
          </a:p>
          <a:p>
            <a:pPr marL="0" indent="0">
              <a:buNone/>
            </a:pPr>
            <a:r>
              <a:rPr lang="en-IN" dirty="0"/>
              <a:t>}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99F1A8-1EBB-0B78-5295-7345A9AA0E9A}"/>
              </a:ext>
            </a:extLst>
          </p:cNvPr>
          <p:cNvSpPr txBox="1">
            <a:spLocks/>
          </p:cNvSpPr>
          <p:nvPr/>
        </p:nvSpPr>
        <p:spPr>
          <a:xfrm>
            <a:off x="5279570" y="1607910"/>
            <a:ext cx="66402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/>
              <a:t>n = </a:t>
            </a:r>
            <a:r>
              <a:rPr lang="en-IN" dirty="0" err="1"/>
              <a:t>te.var</a:t>
            </a:r>
            <a:r>
              <a:rPr lang="en-IN" dirty="0"/>
              <a:t>(“n”)</a:t>
            </a:r>
          </a:p>
          <a:p>
            <a:pPr marL="0" indent="0">
              <a:buNone/>
            </a:pPr>
            <a:r>
              <a:rPr lang="en-IN" dirty="0"/>
              <a:t>m = </a:t>
            </a:r>
            <a:r>
              <a:rPr lang="en-IN" dirty="0" err="1"/>
              <a:t>te.var</a:t>
            </a:r>
            <a:r>
              <a:rPr lang="en-IN" dirty="0"/>
              <a:t>(“m”)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A = </a:t>
            </a:r>
            <a:r>
              <a:rPr lang="en-IN" dirty="0" err="1"/>
              <a:t>te.placeholder</a:t>
            </a:r>
            <a:r>
              <a:rPr lang="en-IN" dirty="0"/>
              <a:t>((n, m), name = “A”)</a:t>
            </a:r>
          </a:p>
          <a:p>
            <a:pPr marL="0" indent="0">
              <a:buNone/>
            </a:pPr>
            <a:r>
              <a:rPr lang="en-IN" dirty="0"/>
              <a:t>k = </a:t>
            </a:r>
            <a:r>
              <a:rPr lang="en-IN" dirty="0" err="1"/>
              <a:t>te.reduce_axis</a:t>
            </a:r>
            <a:r>
              <a:rPr lang="en-IN" dirty="0"/>
              <a:t>((0, m), name = “k”)</a:t>
            </a:r>
          </a:p>
          <a:p>
            <a:pPr marL="0" indent="0">
              <a:buNone/>
            </a:pPr>
            <a:r>
              <a:rPr lang="en-IN" dirty="0"/>
              <a:t>B = </a:t>
            </a:r>
            <a:r>
              <a:rPr lang="en-IN" dirty="0" err="1"/>
              <a:t>te.compute</a:t>
            </a:r>
            <a:r>
              <a:rPr lang="en-IN" dirty="0"/>
              <a:t>((n,), lambda i: </a:t>
            </a:r>
            <a:r>
              <a:rPr lang="en-IN" dirty="0" err="1"/>
              <a:t>te.sum</a:t>
            </a:r>
            <a:r>
              <a:rPr lang="en-IN" dirty="0"/>
              <a:t>(A[</a:t>
            </a:r>
            <a:r>
              <a:rPr lang="en-IN" dirty="0" err="1"/>
              <a:t>i</a:t>
            </a:r>
            <a:r>
              <a:rPr lang="en-IN" dirty="0"/>
              <a:t>, k], axis=k), name=“B”)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334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3EA2-96D0-AFC1-6676-AABA70C9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 of 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0FFAE-9383-2D22-4CE5-E9726AE20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89DE4B-4F83-B060-99CB-4913A748B811}"/>
              </a:ext>
            </a:extLst>
          </p:cNvPr>
          <p:cNvSpPr txBox="1"/>
          <p:nvPr/>
        </p:nvSpPr>
        <p:spPr>
          <a:xfrm>
            <a:off x="261257" y="2122714"/>
            <a:ext cx="63028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n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te.var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(“n”)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te.var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(“m”)</a:t>
            </a:r>
          </a:p>
          <a:p>
            <a:pPr marL="0" indent="0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te.placeholder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((n, m), name = “A”)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k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te.reduce_axis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((0, m), name = “k”)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B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te.compute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((n,), lambda i: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te.sum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(A[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k], axis=k), name=“B”)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te.create_schedule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B.op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ko, ki = s[B].split(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B.op.reduce_axis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[0], factor=16)</a:t>
            </a:r>
          </a:p>
          <a:p>
            <a:pPr marL="0" indent="0">
              <a:buNone/>
            </a:pP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= s[B].split(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B.op.axis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[0], factor=32)  </a:t>
            </a:r>
          </a:p>
          <a:p>
            <a:pPr marL="0" indent="0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15B496-4B5A-6571-B45A-568FD4D07D80}"/>
              </a:ext>
            </a:extLst>
          </p:cNvPr>
          <p:cNvSpPr txBox="1"/>
          <p:nvPr/>
        </p:nvSpPr>
        <p:spPr>
          <a:xfrm>
            <a:off x="6313714" y="2024743"/>
            <a:ext cx="579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for 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= 0;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&lt; (n + 31)/32;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++)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for 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= 0;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&lt; 32;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++)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if 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* 32 +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&lt; n)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B[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*32+yi] = 0;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for (ko = 0; ko &lt; (m+15)/16; ko++)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for (ki = 0; ki &lt; 16; ki++)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if (ko * 16 + ki &lt; m) {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B[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*32+yi] += A[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*32+yi][ko*16+ki];   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}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}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}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}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} </a:t>
            </a:r>
          </a:p>
          <a:p>
            <a:pPr marL="0" indent="0"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94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BC2C-1540-12D2-1449-4963F45A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Optimizations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CCB68-9D3B-1D72-79A1-178F9DF76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158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D59D-E685-5D60-3A0F-C1113B58D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Optimizations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151A-940E-0623-196E-CE24FDCC5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Constant folding: pre-compute graph parts that can be determined statically</a:t>
            </a:r>
          </a:p>
          <a:p>
            <a:endParaRPr lang="en-IN" dirty="0"/>
          </a:p>
          <a:p>
            <a:r>
              <a:rPr lang="en-IN" dirty="0"/>
              <a:t>Operator fusion</a:t>
            </a:r>
          </a:p>
          <a:p>
            <a:endParaRPr lang="en-IN" dirty="0"/>
          </a:p>
          <a:p>
            <a:r>
              <a:rPr lang="en-IN" dirty="0"/>
              <a:t>Data layout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85116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1AE2-A052-B8AB-7111-03E5B7FF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Operator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78FF0-1375-5723-89DC-F06EE302C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Injective (one-to-one map): e.g., add</a:t>
            </a:r>
          </a:p>
          <a:p>
            <a:r>
              <a:rPr lang="en-IN" dirty="0"/>
              <a:t>Reduction: e.g., sum</a:t>
            </a:r>
          </a:p>
          <a:p>
            <a:r>
              <a:rPr lang="en-IN" dirty="0"/>
              <a:t>Complex-Out-</a:t>
            </a:r>
            <a:r>
              <a:rPr lang="en-IN" dirty="0" err="1"/>
              <a:t>Fusable</a:t>
            </a:r>
            <a:r>
              <a:rPr lang="en-IN" dirty="0"/>
              <a:t> (can fuse element-wise map to output): e.g., conv2d</a:t>
            </a:r>
          </a:p>
          <a:p>
            <a:r>
              <a:rPr lang="en-IN" dirty="0"/>
              <a:t>Opaque (can’t be fused): e.g., sort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6527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C7E9-4C54-4357-D9BA-75FD29CD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Operator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E2B7A-CBB5-9A8E-17EF-7B714148D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Multiple injective operators can be fused into another injective operator</a:t>
            </a:r>
          </a:p>
          <a:p>
            <a:endParaRPr lang="en-IN" dirty="0"/>
          </a:p>
          <a:p>
            <a:r>
              <a:rPr lang="en-IN" dirty="0"/>
              <a:t>A reduction operator can be fused with an input injective operator (e.g., fuse scale and sum)</a:t>
            </a:r>
          </a:p>
          <a:p>
            <a:endParaRPr lang="en-IN" dirty="0"/>
          </a:p>
          <a:p>
            <a:r>
              <a:rPr lang="en-IN" dirty="0"/>
              <a:t>The output of complex-out-</a:t>
            </a:r>
            <a:r>
              <a:rPr lang="en-IN" dirty="0" err="1"/>
              <a:t>fusable</a:t>
            </a:r>
            <a:r>
              <a:rPr lang="en-IN" dirty="0"/>
              <a:t> operators such as conv2d can be fused with element-wise operators</a:t>
            </a:r>
          </a:p>
        </p:txBody>
      </p:sp>
    </p:spTree>
    <p:extLst>
      <p:ext uri="{BB962C8B-B14F-4D97-AF65-F5344CB8AC3E}">
        <p14:creationId xmlns:p14="http://schemas.microsoft.com/office/powerpoint/2010/main" val="2164193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3E94E-6D15-97A3-E20A-013F4CF12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3CFA5-ECD3-60C1-AF89-7EDCA0046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conv-bn-</a:t>
            </a:r>
            <a:r>
              <a:rPr lang="en-IN" dirty="0" err="1"/>
              <a:t>relu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9400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D292E-F027-0E45-F7F1-1D31AB4C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Convolution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6FF0B03-315F-CD7C-E306-D5192D2296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    2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4    5</m:t>
                                  </m:r>
                                </m:e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7    8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e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IN" dirty="0"/>
                  <a:t>  *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</m:mr>
                          <m:m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No padding</a:t>
                </a:r>
              </a:p>
              <a:p>
                <a:pPr marL="0" indent="0">
                  <a:buNone/>
                </a:pPr>
                <a:r>
                  <a:rPr lang="en-IN" dirty="0"/>
                  <a:t>Stride = 1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Output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.7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4.7</m:t>
                              </m:r>
                            </m:e>
                          </m:mr>
                          <m:mr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6.7</m:t>
                              </m:r>
                            </m:e>
                            <m:e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7.7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6FF0B03-315F-CD7C-E306-D5192D2296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294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033E9-1E7D-4A44-0783-C3F633A9E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Normalized 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CFA437-3EC5-616F-E815-4137E9D1FB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IN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.7</m:t>
                                </m:r>
                              </m:e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4.7</m:t>
                                </m:r>
                              </m:e>
                            </m:mr>
                            <m:mr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6.7</m:t>
                                </m:r>
                              </m:e>
                              <m:e>
                                <m:r>
                                  <a:rPr lang="en-IN" b="0" i="1" smtClean="0">
                                    <a:latin typeface="Cambria Math" panose="02040503050406030204" pitchFamily="18" charset="0"/>
                                  </a:rPr>
                                  <m:t>7.7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Mean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3.7+4.7+6.7+7.7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=5.7</m:t>
                    </m:r>
                  </m:oMath>
                </a14:m>
                <a:endParaRPr lang="en-IN" b="0" dirty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Variance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3.7−5.7</m:t>
                            </m:r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4.7−5.7</m:t>
                            </m:r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6.7−5.7</m:t>
                            </m:r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7.7−5.7</m:t>
                            </m:r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400" dirty="0"/>
                  <a:t> = 2.5</a:t>
                </a:r>
              </a:p>
              <a:p>
                <a:pPr marL="0" indent="0">
                  <a:buNone/>
                </a:pPr>
                <a:endParaRPr lang="en-IN" sz="2400" dirty="0"/>
              </a:p>
              <a:p>
                <a:pPr marL="0" indent="0">
                  <a:buNone/>
                </a:pPr>
                <a:r>
                  <a:rPr lang="en-IN" sz="2400" dirty="0"/>
                  <a:t>Gamma = 1.2      Scaling factor = 0.8    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2400" dirty="0"/>
                  <a:t> = 0</a:t>
                </a:r>
              </a:p>
              <a:p>
                <a:pPr marL="0" indent="0">
                  <a:buNone/>
                </a:pPr>
                <a:r>
                  <a:rPr lang="en-IN" sz="2400" dirty="0"/>
                  <a:t>Normalized value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𝑔𝑎𝑚𝑚𝑎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∗(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𝑚𝑒𝑎𝑛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𝑣𝑎𝑟𝑖𝑎𝑛𝑐𝑒</m:t>
                            </m:r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rad>
                      </m:den>
                    </m:f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𝑠𝑐𝑎𝑙𝑖𝑛𝑔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𝑓𝑎𝑐𝑡𝑜𝑟</m:t>
                    </m:r>
                  </m:oMath>
                </a14:m>
                <a:r>
                  <a:rPr lang="en-IN" sz="2400" b="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0.71</m:t>
                              </m:r>
                            </m:e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0.04</m:t>
                              </m:r>
                            </m:e>
                          </m:mr>
                          <m:m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1.55</m:t>
                              </m:r>
                            </m:e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2.31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IN" sz="2400" b="0" dirty="0"/>
              </a:p>
              <a:p>
                <a:pPr marL="0" indent="0">
                  <a:buNone/>
                </a:pPr>
                <a:endParaRPr lang="en-IN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CFA437-3EC5-616F-E815-4137E9D1FB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b="-7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601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7A091-EF92-CBF1-B4D1-0E85765D3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Relu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6463CC-4268-1995-8E8A-219AE10FED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Relu(x) = max(0, x)</a:t>
                </a:r>
              </a:p>
              <a:p>
                <a:endParaRPr lang="en-IN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0.71</m:t>
                              </m:r>
                            </m:e>
                            <m:e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0.04</m:t>
                              </m:r>
                            </m:e>
                          </m:mr>
                          <m:mr>
                            <m:e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1.55</m:t>
                              </m:r>
                            </m:e>
                            <m:e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2.31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0.04</m:t>
                              </m:r>
                            </m:e>
                          </m:mr>
                          <m:mr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1.55</m:t>
                              </m:r>
                            </m:e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2.31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6463CC-4268-1995-8E8A-219AE10FED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794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B99D0-8BE0-8EDA-1183-12F898F5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0A8FE-0A5F-DB8A-772B-BD9AFAC82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TVM: An automated end-to-end optimizing compiler for deep learning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0339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74FBB-F371-1A67-EADD-958DB791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Operator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426EB-7CDF-757A-B4D5-1B027ED5F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Operator fusion can handle diamond shapes</a:t>
            </a:r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0F4F5-B87B-6D9B-537F-52BFE702CAB3}"/>
              </a:ext>
            </a:extLst>
          </p:cNvPr>
          <p:cNvSpPr txBox="1"/>
          <p:nvPr/>
        </p:nvSpPr>
        <p:spPr>
          <a:xfrm>
            <a:off x="4114800" y="249282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conv2d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B5C25-C7FD-6CF7-D0FD-4F88A23D4D81}"/>
              </a:ext>
            </a:extLst>
          </p:cNvPr>
          <p:cNvSpPr txBox="1"/>
          <p:nvPr/>
        </p:nvSpPr>
        <p:spPr>
          <a:xfrm>
            <a:off x="2786743" y="3341915"/>
            <a:ext cx="90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E189C0-2D6B-809A-B0BD-954346EE9EA0}"/>
              </a:ext>
            </a:extLst>
          </p:cNvPr>
          <p:cNvSpPr txBox="1"/>
          <p:nvPr/>
        </p:nvSpPr>
        <p:spPr>
          <a:xfrm>
            <a:off x="4288972" y="3309258"/>
            <a:ext cx="90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B329C0-39E3-C594-3942-CB8FDF691544}"/>
              </a:ext>
            </a:extLst>
          </p:cNvPr>
          <p:cNvSpPr txBox="1"/>
          <p:nvPr/>
        </p:nvSpPr>
        <p:spPr>
          <a:xfrm>
            <a:off x="6030686" y="3222173"/>
            <a:ext cx="90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4CFB10-7886-CBDF-87B7-6E29C4D1848C}"/>
              </a:ext>
            </a:extLst>
          </p:cNvPr>
          <p:cNvSpPr txBox="1"/>
          <p:nvPr/>
        </p:nvSpPr>
        <p:spPr>
          <a:xfrm>
            <a:off x="3820885" y="4474031"/>
            <a:ext cx="2133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elementwise add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EBB925-36E2-EA81-736B-69AA12F8446E}"/>
              </a:ext>
            </a:extLst>
          </p:cNvPr>
          <p:cNvCxnSpPr/>
          <p:nvPr/>
        </p:nvCxnSpPr>
        <p:spPr>
          <a:xfrm flipH="1">
            <a:off x="3080657" y="2862161"/>
            <a:ext cx="1436914" cy="566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A100B-2155-65B5-F3CC-C426D12547FC}"/>
              </a:ext>
            </a:extLst>
          </p:cNvPr>
          <p:cNvCxnSpPr/>
          <p:nvPr/>
        </p:nvCxnSpPr>
        <p:spPr>
          <a:xfrm>
            <a:off x="4528457" y="2862161"/>
            <a:ext cx="0" cy="44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BC4C92E-A210-FC8A-A097-77B8D409066B}"/>
              </a:ext>
            </a:extLst>
          </p:cNvPr>
          <p:cNvCxnSpPr/>
          <p:nvPr/>
        </p:nvCxnSpPr>
        <p:spPr>
          <a:xfrm>
            <a:off x="4517571" y="2862161"/>
            <a:ext cx="1578429" cy="44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A50CBB9-C8DA-7B4F-EC14-85963FF5678A}"/>
              </a:ext>
            </a:extLst>
          </p:cNvPr>
          <p:cNvCxnSpPr/>
          <p:nvPr/>
        </p:nvCxnSpPr>
        <p:spPr>
          <a:xfrm>
            <a:off x="3069771" y="3678590"/>
            <a:ext cx="1458686" cy="795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C41E9C-C0F3-5544-D4F5-DE8E999DE9BC}"/>
              </a:ext>
            </a:extLst>
          </p:cNvPr>
          <p:cNvCxnSpPr/>
          <p:nvPr/>
        </p:nvCxnSpPr>
        <p:spPr>
          <a:xfrm>
            <a:off x="4506685" y="3678590"/>
            <a:ext cx="0" cy="795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1E099AA-CB52-26CD-C09E-17A2E47CA946}"/>
              </a:ext>
            </a:extLst>
          </p:cNvPr>
          <p:cNvCxnSpPr/>
          <p:nvPr/>
        </p:nvCxnSpPr>
        <p:spPr>
          <a:xfrm flipH="1">
            <a:off x="4517571" y="3591505"/>
            <a:ext cx="1687286" cy="882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35B21D-BF8F-BDDC-01C1-5D383B99ACC9}"/>
              </a:ext>
            </a:extLst>
          </p:cNvPr>
          <p:cNvCxnSpPr/>
          <p:nvPr/>
        </p:nvCxnSpPr>
        <p:spPr>
          <a:xfrm>
            <a:off x="4528457" y="4843363"/>
            <a:ext cx="0" cy="272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069A620-9B87-F632-C220-23596E775F1F}"/>
              </a:ext>
            </a:extLst>
          </p:cNvPr>
          <p:cNvSpPr txBox="1"/>
          <p:nvPr/>
        </p:nvSpPr>
        <p:spPr>
          <a:xfrm>
            <a:off x="1328057" y="5573486"/>
            <a:ext cx="9633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we fuse conv2d and elementwise add?</a:t>
            </a:r>
          </a:p>
          <a:p>
            <a:r>
              <a:rPr lang="en-US" dirty="0"/>
              <a:t>If all paths originating from </a:t>
            </a:r>
            <a:r>
              <a:rPr lang="en-US" dirty="0" err="1"/>
              <a:t>convd</a:t>
            </a:r>
            <a:r>
              <a:rPr lang="en-US" dirty="0"/>
              <a:t> are also passing through elementwise add, and all intermediate nodes between convd2 and elementwise add satisfy the fuse condition, then we can fuse all of them</a:t>
            </a:r>
          </a:p>
        </p:txBody>
      </p:sp>
    </p:spTree>
    <p:extLst>
      <p:ext uri="{BB962C8B-B14F-4D97-AF65-F5344CB8AC3E}">
        <p14:creationId xmlns:p14="http://schemas.microsoft.com/office/powerpoint/2010/main" val="1249836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90B4-35F0-801E-9951-AA0FBA307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Operator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6FB33-FD44-3410-738F-A034303A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Operator fusion is not possible if the operators are implemented in different languages</a:t>
            </a:r>
          </a:p>
          <a:p>
            <a:endParaRPr lang="en-IN" dirty="0"/>
          </a:p>
          <a:p>
            <a:r>
              <a:rPr lang="en-IN" dirty="0"/>
              <a:t>The existing DL frameworks that support operator fusion require library developers to implement fused operators</a:t>
            </a:r>
          </a:p>
          <a:p>
            <a:endParaRPr lang="en-IN" dirty="0"/>
          </a:p>
          <a:p>
            <a:r>
              <a:rPr lang="en-IN" dirty="0"/>
              <a:t>However, this requires a lot of human effort. The number of fused operators can grow dramatically with the number of operators and hardware backends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7409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619E-C5C7-ECE3-0B98-F5C52A47B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Nested parallelism with cooperation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9E620-6D27-2385-AF91-68510316E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929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3BEF-3ABB-A8EB-BBEB-AA09C106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Code generation for CUDA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881A6-C0B5-D376-73DF-9B597CC0D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code generation for CUDA is easier for completely data-parallel applications that share nothing</a:t>
            </a:r>
          </a:p>
          <a:p>
            <a:endParaRPr lang="en-IN" dirty="0"/>
          </a:p>
          <a:p>
            <a:r>
              <a:rPr lang="en-IN" dirty="0"/>
              <a:t>Each thread accesses global/local memory to do its job without worrying about the other threads</a:t>
            </a:r>
          </a:p>
          <a:p>
            <a:endParaRPr lang="en-IN" dirty="0"/>
          </a:p>
          <a:p>
            <a:r>
              <a:rPr lang="en-IN" dirty="0"/>
              <a:t>However, the GPU applications can improve their performance by cooperatively fetching the data in the shared memory, which is an order of magnitude faster than global memory access  </a:t>
            </a:r>
          </a:p>
        </p:txBody>
      </p:sp>
    </p:spTree>
    <p:extLst>
      <p:ext uri="{BB962C8B-B14F-4D97-AF65-F5344CB8AC3E}">
        <p14:creationId xmlns:p14="http://schemas.microsoft.com/office/powerpoint/2010/main" val="1574055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499-BCED-116F-F99E-AFE88238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Matrix multiplication on CUDA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0C73D-55BE-58CE-2DC8-C713A2FF0E25}"/>
              </a:ext>
            </a:extLst>
          </p:cNvPr>
          <p:cNvSpPr txBox="1"/>
          <p:nvPr/>
        </p:nvSpPr>
        <p:spPr>
          <a:xfrm>
            <a:off x="261255" y="1654627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/* Device code */</a:t>
            </a:r>
          </a:p>
          <a:p>
            <a:r>
              <a:rPr lang="en-IN" dirty="0"/>
              <a:t>__global__ void </a:t>
            </a:r>
            <a:r>
              <a:rPr lang="en-IN" dirty="0" err="1"/>
              <a:t>MatrixMul</a:t>
            </a:r>
            <a:r>
              <a:rPr lang="en-IN" dirty="0"/>
              <a:t>( float* A, float* B, float* R, int </a:t>
            </a:r>
            <a:r>
              <a:rPr lang="en-IN" dirty="0" err="1"/>
              <a:t>num_R_rows</a:t>
            </a:r>
            <a:r>
              <a:rPr lang="en-IN" dirty="0"/>
              <a:t>, int </a:t>
            </a:r>
            <a:r>
              <a:rPr lang="en-IN" dirty="0" err="1"/>
              <a:t>num_R_cols</a:t>
            </a:r>
            <a:r>
              <a:rPr lang="en-IN" dirty="0"/>
              <a:t>, int </a:t>
            </a:r>
            <a:r>
              <a:rPr lang="en-IN" dirty="0" err="1"/>
              <a:t>num_A_cols</a:t>
            </a:r>
            <a:r>
              <a:rPr lang="en-IN" dirty="0"/>
              <a:t>) {  </a:t>
            </a:r>
          </a:p>
          <a:p>
            <a:r>
              <a:rPr lang="en-IN" dirty="0"/>
              <a:t>// </a:t>
            </a:r>
            <a:r>
              <a:rPr lang="en-IN" dirty="0" err="1"/>
              <a:t>blockDim.x</a:t>
            </a:r>
            <a:r>
              <a:rPr lang="en-IN" dirty="0"/>
              <a:t> = total number of columns in a block</a:t>
            </a:r>
          </a:p>
          <a:p>
            <a:r>
              <a:rPr lang="en-IN" dirty="0"/>
              <a:t>// </a:t>
            </a:r>
            <a:r>
              <a:rPr lang="en-IN" dirty="0" err="1"/>
              <a:t>blockIdx.x</a:t>
            </a:r>
            <a:r>
              <a:rPr lang="en-IN" dirty="0"/>
              <a:t> = the column id of the current block</a:t>
            </a:r>
          </a:p>
          <a:p>
            <a:r>
              <a:rPr lang="en-IN" dirty="0"/>
              <a:t>// </a:t>
            </a:r>
            <a:r>
              <a:rPr lang="en-IN" dirty="0" err="1"/>
              <a:t>threadIdx.x</a:t>
            </a:r>
            <a:r>
              <a:rPr lang="en-IN" dirty="0"/>
              <a:t> = the column id of the current thread in the current block  </a:t>
            </a:r>
          </a:p>
          <a:p>
            <a:endParaRPr lang="en-IN" dirty="0"/>
          </a:p>
          <a:p>
            <a:r>
              <a:rPr lang="en-IN" dirty="0"/>
              <a:t>  int col = </a:t>
            </a:r>
            <a:r>
              <a:rPr lang="en-IN" dirty="0" err="1"/>
              <a:t>blockIdx.x</a:t>
            </a:r>
            <a:r>
              <a:rPr lang="en-IN" dirty="0"/>
              <a:t> * </a:t>
            </a:r>
            <a:r>
              <a:rPr lang="en-IN" dirty="0" err="1"/>
              <a:t>blockDim.x</a:t>
            </a:r>
            <a:r>
              <a:rPr lang="en-IN" dirty="0"/>
              <a:t> + </a:t>
            </a:r>
            <a:r>
              <a:rPr lang="en-IN" dirty="0" err="1"/>
              <a:t>threadIdx.x</a:t>
            </a:r>
            <a:r>
              <a:rPr lang="en-IN" dirty="0"/>
              <a:t>;  </a:t>
            </a:r>
          </a:p>
          <a:p>
            <a:r>
              <a:rPr lang="en-IN" dirty="0"/>
              <a:t>  int row = </a:t>
            </a:r>
            <a:r>
              <a:rPr lang="en-IN" dirty="0" err="1"/>
              <a:t>blockIdx.y</a:t>
            </a:r>
            <a:r>
              <a:rPr lang="en-IN" dirty="0"/>
              <a:t> * </a:t>
            </a:r>
            <a:r>
              <a:rPr lang="en-IN" dirty="0" err="1"/>
              <a:t>blockDim.y</a:t>
            </a:r>
            <a:r>
              <a:rPr lang="en-IN" dirty="0"/>
              <a:t> + </a:t>
            </a:r>
            <a:r>
              <a:rPr lang="en-IN" dirty="0" err="1"/>
              <a:t>threadIdx.y</a:t>
            </a:r>
            <a:r>
              <a:rPr lang="en-IN" dirty="0"/>
              <a:t>;</a:t>
            </a:r>
          </a:p>
          <a:p>
            <a:endParaRPr lang="en-IN" dirty="0"/>
          </a:p>
          <a:p>
            <a:r>
              <a:rPr lang="en-IN" dirty="0"/>
              <a:t>  float </a:t>
            </a:r>
            <a:r>
              <a:rPr lang="en-IN" dirty="0" err="1"/>
              <a:t>R_value</a:t>
            </a:r>
            <a:r>
              <a:rPr lang="en-IN" dirty="0"/>
              <a:t> = 0;</a:t>
            </a:r>
          </a:p>
          <a:p>
            <a:endParaRPr lang="en-IN" dirty="0"/>
          </a:p>
          <a:p>
            <a:r>
              <a:rPr lang="en-IN" dirty="0"/>
              <a:t>  if (row &lt; </a:t>
            </a:r>
            <a:r>
              <a:rPr lang="en-IN" dirty="0" err="1"/>
              <a:t>num_R_rows</a:t>
            </a:r>
            <a:r>
              <a:rPr lang="en-IN" dirty="0"/>
              <a:t> &amp;&amp; col &lt; </a:t>
            </a:r>
            <a:r>
              <a:rPr lang="en-IN" dirty="0" err="1"/>
              <a:t>num_R_cols</a:t>
            </a:r>
            <a:r>
              <a:rPr lang="en-IN" dirty="0"/>
              <a:t>) {</a:t>
            </a:r>
          </a:p>
          <a:p>
            <a:r>
              <a:rPr lang="en-IN" dirty="0"/>
              <a:t>    for (int 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</a:t>
            </a:r>
            <a:r>
              <a:rPr lang="en-IN" dirty="0" err="1"/>
              <a:t>num_A_cols</a:t>
            </a:r>
            <a:r>
              <a:rPr lang="en-IN" dirty="0"/>
              <a:t>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r>
              <a:rPr lang="en-IN" dirty="0"/>
              <a:t>      </a:t>
            </a:r>
            <a:r>
              <a:rPr lang="en-IN" dirty="0" err="1"/>
              <a:t>R_value</a:t>
            </a:r>
            <a:r>
              <a:rPr lang="en-IN" dirty="0"/>
              <a:t> += A[(row * </a:t>
            </a:r>
            <a:r>
              <a:rPr lang="en-IN" dirty="0" err="1"/>
              <a:t>num_A_cols</a:t>
            </a:r>
            <a:r>
              <a:rPr lang="en-IN" dirty="0"/>
              <a:t>) + </a:t>
            </a:r>
            <a:r>
              <a:rPr lang="en-IN" dirty="0" err="1"/>
              <a:t>i</a:t>
            </a:r>
            <a:r>
              <a:rPr lang="en-IN" dirty="0"/>
              <a:t>] * B[(</a:t>
            </a:r>
            <a:r>
              <a:rPr lang="en-IN" dirty="0" err="1"/>
              <a:t>i</a:t>
            </a:r>
            <a:r>
              <a:rPr lang="en-IN" dirty="0"/>
              <a:t> * </a:t>
            </a:r>
            <a:r>
              <a:rPr lang="en-IN" dirty="0" err="1"/>
              <a:t>num_R_cols</a:t>
            </a:r>
            <a:r>
              <a:rPr lang="en-IN" dirty="0"/>
              <a:t>) + col];  // A[row][</a:t>
            </a:r>
            <a:r>
              <a:rPr lang="en-IN" dirty="0" err="1"/>
              <a:t>i</a:t>
            </a:r>
            <a:r>
              <a:rPr lang="en-IN" dirty="0"/>
              <a:t>] * B[</a:t>
            </a:r>
            <a:r>
              <a:rPr lang="en-IN" dirty="0" err="1"/>
              <a:t>i</a:t>
            </a:r>
            <a:r>
              <a:rPr lang="en-IN" dirty="0"/>
              <a:t>][col]</a:t>
            </a:r>
          </a:p>
          <a:p>
            <a:r>
              <a:rPr lang="en-IN" dirty="0"/>
              <a:t>    }</a:t>
            </a:r>
          </a:p>
          <a:p>
            <a:r>
              <a:rPr lang="en-IN" dirty="0"/>
              <a:t>    R[(row * </a:t>
            </a:r>
            <a:r>
              <a:rPr lang="en-IN" dirty="0" err="1"/>
              <a:t>num_R_cols</a:t>
            </a:r>
            <a:r>
              <a:rPr lang="en-IN" dirty="0"/>
              <a:t>) + col] = </a:t>
            </a:r>
            <a:r>
              <a:rPr lang="en-IN" dirty="0" err="1"/>
              <a:t>R_value</a:t>
            </a:r>
            <a:r>
              <a:rPr lang="en-IN" dirty="0"/>
              <a:t>;</a:t>
            </a:r>
          </a:p>
          <a:p>
            <a:r>
              <a:rPr lang="en-IN" dirty="0"/>
              <a:t>  }</a:t>
            </a:r>
          </a:p>
          <a:p>
            <a:r>
              <a:rPr lang="en-IN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2608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4D2C-943B-7F46-D478-127461DF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Memory hierarchy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A53F3C-232C-B548-7EC4-DD166F130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947" y="1368426"/>
            <a:ext cx="8057223" cy="4907150"/>
          </a:xfrm>
        </p:spPr>
      </p:pic>
    </p:spTree>
    <p:extLst>
      <p:ext uri="{BB962C8B-B14F-4D97-AF65-F5344CB8AC3E}">
        <p14:creationId xmlns:p14="http://schemas.microsoft.com/office/powerpoint/2010/main" val="4092349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499-BCED-116F-F99E-AFE88238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Matrix multiplication using shared memory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0C73D-55BE-58CE-2DC8-C713A2FF0E25}"/>
              </a:ext>
            </a:extLst>
          </p:cNvPr>
          <p:cNvSpPr txBox="1"/>
          <p:nvPr/>
        </p:nvSpPr>
        <p:spPr>
          <a:xfrm>
            <a:off x="261255" y="1371597"/>
            <a:ext cx="115715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cs typeface="Arial" panose="020B0604020202020204" pitchFamily="34" charset="0"/>
              </a:rPr>
              <a:t>#define TILE_SIZE 16   // BLOCK_SIZE = (TILE_SIZE, TILE_SIZE)</a:t>
            </a:r>
          </a:p>
          <a:p>
            <a:r>
              <a:rPr lang="en-IN" sz="1600" dirty="0">
                <a:cs typeface="Arial" panose="020B0604020202020204" pitchFamily="34" charset="0"/>
              </a:rPr>
              <a:t>// A and B are N x N matrices, N is a multiple of TILE_SIZE</a:t>
            </a:r>
          </a:p>
          <a:p>
            <a:r>
              <a:rPr lang="en-IN" sz="1600" dirty="0">
                <a:cs typeface="Arial" panose="020B0604020202020204" pitchFamily="34" charset="0"/>
              </a:rPr>
              <a:t>__global__ void </a:t>
            </a:r>
            <a:r>
              <a:rPr lang="en-IN" sz="1600" dirty="0" err="1">
                <a:cs typeface="Arial" panose="020B0604020202020204" pitchFamily="34" charset="0"/>
              </a:rPr>
              <a:t>MatrixMul</a:t>
            </a:r>
            <a:r>
              <a:rPr lang="en-IN" sz="1600" dirty="0">
                <a:cs typeface="Arial" panose="020B0604020202020204" pitchFamily="34" charset="0"/>
              </a:rPr>
              <a:t>( float* A, float* B, float* R, int N) {  </a:t>
            </a:r>
          </a:p>
          <a:p>
            <a:r>
              <a:rPr lang="en-IN" sz="1600" dirty="0">
                <a:cs typeface="Arial" panose="020B0604020202020204" pitchFamily="34" charset="0"/>
              </a:rPr>
              <a:t>  __shared__ float As[TILE_SIZE][TILE_SIZE];       // allocate a block in shared memory to fetch a block of A  </a:t>
            </a:r>
          </a:p>
          <a:p>
            <a:r>
              <a:rPr lang="en-IN" sz="1600" dirty="0">
                <a:cs typeface="Arial" panose="020B0604020202020204" pitchFamily="34" charset="0"/>
              </a:rPr>
              <a:t>  __shared__ float Bs[TILE_SIZE][TILE_SIZE];       // allocate a block in shared memory to fetch a block of B</a:t>
            </a:r>
          </a:p>
          <a:p>
            <a:r>
              <a:rPr lang="en-IN" sz="1600" dirty="0">
                <a:cs typeface="Arial" panose="020B0604020202020204" pitchFamily="34" charset="0"/>
              </a:rPr>
              <a:t>  int </a:t>
            </a:r>
            <a:r>
              <a:rPr lang="en-IN" sz="1600" dirty="0" err="1">
                <a:cs typeface="Arial" panose="020B0604020202020204" pitchFamily="34" charset="0"/>
              </a:rPr>
              <a:t>bx</a:t>
            </a:r>
            <a:r>
              <a:rPr lang="en-IN" sz="1600" dirty="0">
                <a:cs typeface="Arial" panose="020B0604020202020204" pitchFamily="34" charset="0"/>
              </a:rPr>
              <a:t> = </a:t>
            </a:r>
            <a:r>
              <a:rPr lang="en-IN" sz="1600" dirty="0" err="1">
                <a:cs typeface="Arial" panose="020B0604020202020204" pitchFamily="34" charset="0"/>
              </a:rPr>
              <a:t>blockIdx.x</a:t>
            </a:r>
            <a:r>
              <a:rPr lang="en-IN" sz="1600" dirty="0">
                <a:cs typeface="Arial" panose="020B0604020202020204" pitchFamily="34" charset="0"/>
              </a:rPr>
              <a:t>, by = </a:t>
            </a:r>
            <a:r>
              <a:rPr lang="en-IN" sz="1600" dirty="0" err="1">
                <a:cs typeface="Arial" panose="020B0604020202020204" pitchFamily="34" charset="0"/>
              </a:rPr>
              <a:t>blockIdx.y</a:t>
            </a:r>
            <a:r>
              <a:rPr lang="en-IN" sz="1600" dirty="0">
                <a:cs typeface="Arial" panose="020B0604020202020204" pitchFamily="34" charset="0"/>
              </a:rPr>
              <a:t>;  </a:t>
            </a:r>
          </a:p>
          <a:p>
            <a:r>
              <a:rPr lang="en-IN" sz="1600" dirty="0">
                <a:cs typeface="Arial" panose="020B0604020202020204" pitchFamily="34" charset="0"/>
              </a:rPr>
              <a:t>  int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 = </a:t>
            </a:r>
            <a:r>
              <a:rPr lang="en-IN" sz="1600" dirty="0" err="1">
                <a:cs typeface="Arial" panose="020B0604020202020204" pitchFamily="34" charset="0"/>
              </a:rPr>
              <a:t>threadIdx.x</a:t>
            </a:r>
            <a:r>
              <a:rPr lang="en-IN" sz="1600" dirty="0">
                <a:cs typeface="Arial" panose="020B0604020202020204" pitchFamily="34" charset="0"/>
              </a:rPr>
              <a:t>, ty = </a:t>
            </a:r>
            <a:r>
              <a:rPr lang="en-IN" sz="1600" dirty="0" err="1">
                <a:cs typeface="Arial" panose="020B0604020202020204" pitchFamily="34" charset="0"/>
              </a:rPr>
              <a:t>threadIdx.y</a:t>
            </a:r>
            <a:r>
              <a:rPr lang="en-IN" sz="1600" dirty="0">
                <a:cs typeface="Arial" panose="020B0604020202020204" pitchFamily="34" charset="0"/>
              </a:rPr>
              <a:t>;</a:t>
            </a:r>
          </a:p>
          <a:p>
            <a:endParaRPr lang="en-IN" sz="1600" dirty="0">
              <a:cs typeface="Arial" panose="020B0604020202020204" pitchFamily="34" charset="0"/>
            </a:endParaRPr>
          </a:p>
          <a:p>
            <a:r>
              <a:rPr lang="en-IN" sz="1600" dirty="0">
                <a:cs typeface="Arial" panose="020B0604020202020204" pitchFamily="34" charset="0"/>
              </a:rPr>
              <a:t>  int row = by * TILE_SIZE + ty;</a:t>
            </a:r>
          </a:p>
          <a:p>
            <a:r>
              <a:rPr lang="en-IN" sz="1600" dirty="0">
                <a:cs typeface="Arial" panose="020B0604020202020204" pitchFamily="34" charset="0"/>
              </a:rPr>
              <a:t>  int col = </a:t>
            </a:r>
            <a:r>
              <a:rPr lang="en-IN" sz="1600" dirty="0" err="1">
                <a:cs typeface="Arial" panose="020B0604020202020204" pitchFamily="34" charset="0"/>
              </a:rPr>
              <a:t>bx</a:t>
            </a:r>
            <a:r>
              <a:rPr lang="en-IN" sz="1600" dirty="0">
                <a:cs typeface="Arial" panose="020B0604020202020204" pitchFamily="34" charset="0"/>
              </a:rPr>
              <a:t> * TILE_SIZE +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;</a:t>
            </a:r>
          </a:p>
          <a:p>
            <a:r>
              <a:rPr lang="en-IN" sz="1600" dirty="0">
                <a:cs typeface="Arial" panose="020B0604020202020204" pitchFamily="34" charset="0"/>
              </a:rPr>
              <a:t>  float </a:t>
            </a:r>
            <a:r>
              <a:rPr lang="en-IN" sz="1600" dirty="0" err="1">
                <a:cs typeface="Arial" panose="020B0604020202020204" pitchFamily="34" charset="0"/>
              </a:rPr>
              <a:t>CVal</a:t>
            </a:r>
            <a:r>
              <a:rPr lang="en-IN" sz="1600" dirty="0">
                <a:cs typeface="Arial" panose="020B0604020202020204" pitchFamily="34" charset="0"/>
              </a:rPr>
              <a:t> = 0;</a:t>
            </a:r>
          </a:p>
          <a:p>
            <a:endParaRPr lang="en-IN" sz="1600" dirty="0">
              <a:cs typeface="Arial" panose="020B0604020202020204" pitchFamily="34" charset="0"/>
            </a:endParaRPr>
          </a:p>
          <a:p>
            <a:r>
              <a:rPr lang="en-IN" sz="1600" dirty="0">
                <a:cs typeface="Arial" panose="020B0604020202020204" pitchFamily="34" charset="0"/>
              </a:rPr>
              <a:t>  for (int t = 0; t &lt; N / TILE_SIZE; t++) {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As[ty][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] = A[row * N + t * TILE_SIZE +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];   // load ty,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 value from the </a:t>
            </a:r>
            <a:r>
              <a:rPr lang="en-IN" sz="1600" dirty="0" err="1">
                <a:cs typeface="Arial" panose="020B0604020202020204" pitchFamily="34" charset="0"/>
              </a:rPr>
              <a:t>t</a:t>
            </a:r>
            <a:r>
              <a:rPr lang="en-IN" sz="1600" baseline="30000" dirty="0" err="1">
                <a:cs typeface="Arial" panose="020B0604020202020204" pitchFamily="34" charset="0"/>
              </a:rPr>
              <a:t>th</a:t>
            </a:r>
            <a:r>
              <a:rPr lang="en-IN" sz="1600" dirty="0">
                <a:cs typeface="Arial" panose="020B0604020202020204" pitchFamily="34" charset="0"/>
              </a:rPr>
              <a:t> block (horizontal) that contains row (row) form A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Bs[ty][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] = B[t * N + ty * N + col];       // load ty,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 value from the </a:t>
            </a:r>
            <a:r>
              <a:rPr lang="en-IN" sz="1600" dirty="0" err="1">
                <a:cs typeface="Arial" panose="020B0604020202020204" pitchFamily="34" charset="0"/>
              </a:rPr>
              <a:t>t</a:t>
            </a:r>
            <a:r>
              <a:rPr lang="en-IN" sz="1600" baseline="30000" dirty="0" err="1">
                <a:cs typeface="Arial" panose="020B0604020202020204" pitchFamily="34" charset="0"/>
              </a:rPr>
              <a:t>th</a:t>
            </a:r>
            <a:r>
              <a:rPr lang="en-IN" sz="1600" dirty="0">
                <a:cs typeface="Arial" panose="020B0604020202020204" pitchFamily="34" charset="0"/>
              </a:rPr>
              <a:t> block (vertical) that contains column (col) from B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__</a:t>
            </a:r>
            <a:r>
              <a:rPr lang="en-IN" sz="1600" dirty="0" err="1">
                <a:cs typeface="Arial" panose="020B0604020202020204" pitchFamily="34" charset="0"/>
              </a:rPr>
              <a:t>syncthreads</a:t>
            </a:r>
            <a:r>
              <a:rPr lang="en-IN" sz="1600" dirty="0">
                <a:cs typeface="Arial" panose="020B0604020202020204" pitchFamily="34" charset="0"/>
              </a:rPr>
              <a:t>();               // wait for copy to finish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for (int k = 0; k &lt; TILE_SIZE; k++)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    </a:t>
            </a:r>
            <a:r>
              <a:rPr lang="en-IN" sz="1600" dirty="0" err="1">
                <a:cs typeface="Arial" panose="020B0604020202020204" pitchFamily="34" charset="0"/>
              </a:rPr>
              <a:t>CVal</a:t>
            </a:r>
            <a:r>
              <a:rPr lang="en-IN" sz="1600" dirty="0">
                <a:cs typeface="Arial" panose="020B0604020202020204" pitchFamily="34" charset="0"/>
              </a:rPr>
              <a:t> += As[ty][k] * Bs[k][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dirty="0">
                <a:cs typeface="Arial" panose="020B0604020202020204" pitchFamily="34" charset="0"/>
              </a:rPr>
              <a:t>];            // multiply </a:t>
            </a:r>
            <a:r>
              <a:rPr lang="en-IN" sz="1600" dirty="0" err="1">
                <a:cs typeface="Arial" panose="020B0604020202020204" pitchFamily="34" charset="0"/>
              </a:rPr>
              <a:t>ty</a:t>
            </a:r>
            <a:r>
              <a:rPr lang="en-IN" sz="1600" baseline="30000" dirty="0" err="1">
                <a:cs typeface="Arial" panose="020B0604020202020204" pitchFamily="34" charset="0"/>
              </a:rPr>
              <a:t>th</a:t>
            </a:r>
            <a:r>
              <a:rPr lang="en-IN" sz="1600" dirty="0">
                <a:cs typeface="Arial" panose="020B0604020202020204" pitchFamily="34" charset="0"/>
              </a:rPr>
              <a:t> row in As and </a:t>
            </a:r>
            <a:r>
              <a:rPr lang="en-IN" sz="1600" dirty="0" err="1">
                <a:cs typeface="Arial" panose="020B0604020202020204" pitchFamily="34" charset="0"/>
              </a:rPr>
              <a:t>tx</a:t>
            </a:r>
            <a:r>
              <a:rPr lang="en-IN" sz="1600" baseline="30000" dirty="0" err="1">
                <a:cs typeface="Arial" panose="020B0604020202020204" pitchFamily="34" charset="0"/>
              </a:rPr>
              <a:t>th</a:t>
            </a:r>
            <a:r>
              <a:rPr lang="en-IN" sz="1600" dirty="0">
                <a:cs typeface="Arial" panose="020B0604020202020204" pitchFamily="34" charset="0"/>
              </a:rPr>
              <a:t> column in Bs </a:t>
            </a:r>
          </a:p>
          <a:p>
            <a:r>
              <a:rPr lang="en-IN" sz="1600" dirty="0">
                <a:cs typeface="Arial" panose="020B0604020202020204" pitchFamily="34" charset="0"/>
              </a:rPr>
              <a:t>       __</a:t>
            </a:r>
            <a:r>
              <a:rPr lang="en-IN" sz="1600" dirty="0" err="1">
                <a:cs typeface="Arial" panose="020B0604020202020204" pitchFamily="34" charset="0"/>
              </a:rPr>
              <a:t>syncthreads</a:t>
            </a:r>
            <a:r>
              <a:rPr lang="en-IN" sz="1600" dirty="0">
                <a:cs typeface="Arial" panose="020B0604020202020204" pitchFamily="34" charset="0"/>
              </a:rPr>
              <a:t>();             // wait until As, Bs is not needed</a:t>
            </a:r>
          </a:p>
          <a:p>
            <a:r>
              <a:rPr lang="en-IN" sz="1600" dirty="0">
                <a:cs typeface="Arial" panose="020B0604020202020204" pitchFamily="34" charset="0"/>
              </a:rPr>
              <a:t>  } </a:t>
            </a:r>
          </a:p>
          <a:p>
            <a:r>
              <a:rPr lang="en-IN" sz="1600" dirty="0">
                <a:cs typeface="Arial" panose="020B0604020202020204" pitchFamily="34" charset="0"/>
              </a:rPr>
              <a:t>   C[row * N + col] = </a:t>
            </a:r>
            <a:r>
              <a:rPr lang="en-IN" sz="1600" dirty="0" err="1">
                <a:cs typeface="Arial" panose="020B0604020202020204" pitchFamily="34" charset="0"/>
              </a:rPr>
              <a:t>CVal</a:t>
            </a:r>
            <a:r>
              <a:rPr lang="en-IN" sz="1600" dirty="0">
                <a:cs typeface="Arial" panose="020B0604020202020204" pitchFamily="34" charset="0"/>
              </a:rPr>
              <a:t>;</a:t>
            </a:r>
          </a:p>
          <a:p>
            <a:r>
              <a:rPr lang="en-IN" sz="1600" dirty="0">
                <a:cs typeface="Arial" panose="020B0604020202020204" pitchFamily="34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514572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499-BCED-116F-F99E-AFE88238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90C73D-55BE-58CE-2DC8-C713A2FF0E25}"/>
              </a:ext>
            </a:extLst>
          </p:cNvPr>
          <p:cNvSpPr txBox="1"/>
          <p:nvPr/>
        </p:nvSpPr>
        <p:spPr>
          <a:xfrm>
            <a:off x="261255" y="1654627"/>
            <a:ext cx="1051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/* Device code */</a:t>
            </a:r>
          </a:p>
          <a:p>
            <a:r>
              <a:rPr lang="en-IN" dirty="0"/>
              <a:t>__global__ void </a:t>
            </a:r>
            <a:r>
              <a:rPr lang="en-IN" dirty="0" err="1"/>
              <a:t>MatrixMul</a:t>
            </a:r>
            <a:r>
              <a:rPr lang="en-IN" dirty="0"/>
              <a:t>( float* A, float* B, float* R, int </a:t>
            </a:r>
            <a:r>
              <a:rPr lang="en-IN" dirty="0" err="1"/>
              <a:t>num_R_rows</a:t>
            </a:r>
            <a:r>
              <a:rPr lang="en-IN" dirty="0"/>
              <a:t>, int </a:t>
            </a:r>
            <a:r>
              <a:rPr lang="en-IN" dirty="0" err="1"/>
              <a:t>num_R_cols</a:t>
            </a:r>
            <a:r>
              <a:rPr lang="en-IN" dirty="0"/>
              <a:t>, int </a:t>
            </a:r>
            <a:r>
              <a:rPr lang="en-IN" dirty="0" err="1"/>
              <a:t>num_A_cols</a:t>
            </a:r>
            <a:r>
              <a:rPr lang="en-IN" dirty="0"/>
              <a:t>) {  </a:t>
            </a:r>
          </a:p>
          <a:p>
            <a:r>
              <a:rPr lang="en-IN" dirty="0"/>
              <a:t>// </a:t>
            </a:r>
            <a:r>
              <a:rPr lang="en-IN" dirty="0" err="1"/>
              <a:t>blockDim.x</a:t>
            </a:r>
            <a:r>
              <a:rPr lang="en-IN" dirty="0"/>
              <a:t> = total number of columns in a block</a:t>
            </a:r>
          </a:p>
          <a:p>
            <a:r>
              <a:rPr lang="en-IN" dirty="0"/>
              <a:t>// </a:t>
            </a:r>
            <a:r>
              <a:rPr lang="en-IN" dirty="0" err="1"/>
              <a:t>blockIdx.x</a:t>
            </a:r>
            <a:r>
              <a:rPr lang="en-IN" dirty="0"/>
              <a:t> = the column id of the current block</a:t>
            </a:r>
          </a:p>
          <a:p>
            <a:r>
              <a:rPr lang="en-IN" dirty="0"/>
              <a:t>// </a:t>
            </a:r>
            <a:r>
              <a:rPr lang="en-IN" dirty="0" err="1"/>
              <a:t>threadIdx.x</a:t>
            </a:r>
            <a:r>
              <a:rPr lang="en-IN" dirty="0"/>
              <a:t> = the column id of the current thread in the current block  </a:t>
            </a:r>
          </a:p>
          <a:p>
            <a:endParaRPr lang="en-IN" dirty="0"/>
          </a:p>
          <a:p>
            <a:r>
              <a:rPr lang="en-IN" dirty="0"/>
              <a:t>  int col = </a:t>
            </a:r>
            <a:r>
              <a:rPr lang="en-IN" dirty="0" err="1"/>
              <a:t>blockIdx.x</a:t>
            </a:r>
            <a:r>
              <a:rPr lang="en-IN" dirty="0"/>
              <a:t> * </a:t>
            </a:r>
            <a:r>
              <a:rPr lang="en-IN" dirty="0" err="1"/>
              <a:t>blockDim.x</a:t>
            </a:r>
            <a:r>
              <a:rPr lang="en-IN" dirty="0"/>
              <a:t> + </a:t>
            </a:r>
            <a:r>
              <a:rPr lang="en-IN" dirty="0" err="1"/>
              <a:t>threadIdx.x</a:t>
            </a:r>
            <a:r>
              <a:rPr lang="en-IN" dirty="0"/>
              <a:t>;  </a:t>
            </a:r>
          </a:p>
          <a:p>
            <a:r>
              <a:rPr lang="en-IN" dirty="0"/>
              <a:t>  int row = </a:t>
            </a:r>
            <a:r>
              <a:rPr lang="en-IN" dirty="0" err="1"/>
              <a:t>blockIdx.y</a:t>
            </a:r>
            <a:r>
              <a:rPr lang="en-IN" dirty="0"/>
              <a:t> * </a:t>
            </a:r>
            <a:r>
              <a:rPr lang="en-IN" dirty="0" err="1"/>
              <a:t>blockDim.y</a:t>
            </a:r>
            <a:r>
              <a:rPr lang="en-IN" dirty="0"/>
              <a:t> + </a:t>
            </a:r>
            <a:r>
              <a:rPr lang="en-IN" dirty="0" err="1"/>
              <a:t>threadIdx.y</a:t>
            </a:r>
            <a:r>
              <a:rPr lang="en-IN" dirty="0"/>
              <a:t>;</a:t>
            </a:r>
          </a:p>
          <a:p>
            <a:endParaRPr lang="en-IN" dirty="0"/>
          </a:p>
          <a:p>
            <a:r>
              <a:rPr lang="en-IN" dirty="0"/>
              <a:t>  float </a:t>
            </a:r>
            <a:r>
              <a:rPr lang="en-IN" dirty="0" err="1"/>
              <a:t>R_value</a:t>
            </a:r>
            <a:r>
              <a:rPr lang="en-IN" dirty="0"/>
              <a:t> = 0;</a:t>
            </a:r>
          </a:p>
          <a:p>
            <a:endParaRPr lang="en-IN" dirty="0"/>
          </a:p>
          <a:p>
            <a:r>
              <a:rPr lang="en-IN" dirty="0"/>
              <a:t>  if (row &lt; </a:t>
            </a:r>
            <a:r>
              <a:rPr lang="en-IN" dirty="0" err="1"/>
              <a:t>num_R_rows</a:t>
            </a:r>
            <a:r>
              <a:rPr lang="en-IN" dirty="0"/>
              <a:t> &amp;&amp; col &lt; </a:t>
            </a:r>
            <a:r>
              <a:rPr lang="en-IN" dirty="0" err="1"/>
              <a:t>num_R_cols</a:t>
            </a:r>
            <a:r>
              <a:rPr lang="en-IN" dirty="0"/>
              <a:t>) {</a:t>
            </a:r>
          </a:p>
          <a:p>
            <a:r>
              <a:rPr lang="en-IN" dirty="0"/>
              <a:t>    for (int 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</a:t>
            </a:r>
            <a:r>
              <a:rPr lang="en-IN" dirty="0" err="1"/>
              <a:t>num_A_cols</a:t>
            </a:r>
            <a:r>
              <a:rPr lang="en-IN" dirty="0"/>
              <a:t>; </a:t>
            </a:r>
            <a:r>
              <a:rPr lang="en-IN" dirty="0" err="1"/>
              <a:t>i</a:t>
            </a:r>
            <a:r>
              <a:rPr lang="en-IN" dirty="0"/>
              <a:t>++) {</a:t>
            </a:r>
          </a:p>
          <a:p>
            <a:r>
              <a:rPr lang="en-IN" dirty="0"/>
              <a:t>      </a:t>
            </a:r>
            <a:r>
              <a:rPr lang="en-IN" dirty="0" err="1"/>
              <a:t>R_value</a:t>
            </a:r>
            <a:r>
              <a:rPr lang="en-IN" dirty="0"/>
              <a:t> += A[(row * </a:t>
            </a:r>
            <a:r>
              <a:rPr lang="en-IN" dirty="0" err="1"/>
              <a:t>num_A_cols</a:t>
            </a:r>
            <a:r>
              <a:rPr lang="en-IN" dirty="0"/>
              <a:t>) + </a:t>
            </a:r>
            <a:r>
              <a:rPr lang="en-IN" dirty="0" err="1"/>
              <a:t>i</a:t>
            </a:r>
            <a:r>
              <a:rPr lang="en-IN" dirty="0"/>
              <a:t>] * B[(</a:t>
            </a:r>
            <a:r>
              <a:rPr lang="en-IN" dirty="0" err="1"/>
              <a:t>i</a:t>
            </a:r>
            <a:r>
              <a:rPr lang="en-IN" dirty="0"/>
              <a:t> * </a:t>
            </a:r>
            <a:r>
              <a:rPr lang="en-IN" dirty="0" err="1"/>
              <a:t>num_R_cols</a:t>
            </a:r>
            <a:r>
              <a:rPr lang="en-IN" dirty="0"/>
              <a:t>) + col];  // A[row][</a:t>
            </a:r>
            <a:r>
              <a:rPr lang="en-IN" dirty="0" err="1"/>
              <a:t>i</a:t>
            </a:r>
            <a:r>
              <a:rPr lang="en-IN" dirty="0"/>
              <a:t>] * B[</a:t>
            </a:r>
            <a:r>
              <a:rPr lang="en-IN" dirty="0" err="1"/>
              <a:t>i</a:t>
            </a:r>
            <a:r>
              <a:rPr lang="en-IN" dirty="0"/>
              <a:t>][col]</a:t>
            </a:r>
          </a:p>
          <a:p>
            <a:r>
              <a:rPr lang="en-IN" dirty="0"/>
              <a:t>    }</a:t>
            </a:r>
          </a:p>
          <a:p>
            <a:r>
              <a:rPr lang="en-IN" dirty="0"/>
              <a:t>    R[(row * </a:t>
            </a:r>
            <a:r>
              <a:rPr lang="en-IN" dirty="0" err="1"/>
              <a:t>num_R_cols</a:t>
            </a:r>
            <a:r>
              <a:rPr lang="en-IN" dirty="0"/>
              <a:t>) + col] = </a:t>
            </a:r>
            <a:r>
              <a:rPr lang="en-IN" dirty="0" err="1"/>
              <a:t>R_value</a:t>
            </a:r>
            <a:r>
              <a:rPr lang="en-IN" dirty="0"/>
              <a:t>;</a:t>
            </a:r>
          </a:p>
          <a:p>
            <a:r>
              <a:rPr lang="en-IN" dirty="0"/>
              <a:t>  }</a:t>
            </a:r>
          </a:p>
          <a:p>
            <a:r>
              <a:rPr lang="en-IN" dirty="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D7B95E-35EB-50FC-FA6C-454EF215D7E2}"/>
              </a:ext>
            </a:extLst>
          </p:cNvPr>
          <p:cNvSpPr txBox="1"/>
          <p:nvPr/>
        </p:nvSpPr>
        <p:spPr>
          <a:xfrm>
            <a:off x="6596743" y="3352800"/>
            <a:ext cx="47570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Why __</a:t>
            </a:r>
            <a:r>
              <a:rPr lang="en-IN" sz="2400" dirty="0" err="1"/>
              <a:t>syncthreads</a:t>
            </a:r>
            <a:r>
              <a:rPr lang="en-IN" sz="2400" dirty="0"/>
              <a:t>() is not needed when matrix multiplication is implemented without the shared memory?  </a:t>
            </a:r>
          </a:p>
        </p:txBody>
      </p:sp>
    </p:spTree>
    <p:extLst>
      <p:ext uri="{BB962C8B-B14F-4D97-AF65-F5344CB8AC3E}">
        <p14:creationId xmlns:p14="http://schemas.microsoft.com/office/powerpoint/2010/main" val="466148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6D0E-65A1-A1E7-7797-58409DD8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369EF-E8A7-8560-A59F-B586D61A3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TVM tensor expression language introduced the concept of memory scopes in the schedule space, which enforces TVM to use shared memory and insert barriers for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481349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4F79-BF12-5B75-14FB-C6363A00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31D4A-81C6-E82D-3D58-81FB75E5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Due to the high use of tensor expressions in DL workloads, new hardware platforms, such as TPU, etc., are emerging.</a:t>
            </a:r>
          </a:p>
          <a:p>
            <a:endParaRPr lang="en-IN" dirty="0"/>
          </a:p>
          <a:p>
            <a:r>
              <a:rPr lang="en-IN" dirty="0"/>
              <a:t>The instructions in the emerging architectures take multidimensional tensors of fixed or variable length as input</a:t>
            </a:r>
          </a:p>
          <a:p>
            <a:endParaRPr lang="en-IN" dirty="0"/>
          </a:p>
          <a:p>
            <a:r>
              <a:rPr lang="en-IN" dirty="0"/>
              <a:t>The fixed set of primitive operations supported by TVM can’t handle new hardware</a:t>
            </a:r>
          </a:p>
        </p:txBody>
      </p:sp>
    </p:spTree>
    <p:extLst>
      <p:ext uri="{BB962C8B-B14F-4D97-AF65-F5344CB8AC3E}">
        <p14:creationId xmlns:p14="http://schemas.microsoft.com/office/powerpoint/2010/main" val="414968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E402D-1379-B49D-2355-710914F29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Problems with current DL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0CA99-D269-100D-52FD-FB5AC8393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deep-learning libraries provide implementations of operators</a:t>
            </a:r>
          </a:p>
          <a:p>
            <a:endParaRPr lang="en-IN" dirty="0"/>
          </a:p>
          <a:p>
            <a:r>
              <a:rPr lang="en-IN" dirty="0"/>
              <a:t>Different implementations for different target-device</a:t>
            </a:r>
          </a:p>
          <a:p>
            <a:pPr lvl="1"/>
            <a:r>
              <a:rPr lang="en-IN" dirty="0"/>
              <a:t>e.g., CPU, GPU, TPU, IoT, new accelerators</a:t>
            </a:r>
          </a:p>
          <a:p>
            <a:pPr lvl="1"/>
            <a:r>
              <a:rPr lang="en-IN" dirty="0"/>
              <a:t>A lot of engineering effort is needed for the fine-tuned implementation of an operator</a:t>
            </a:r>
          </a:p>
          <a:p>
            <a:pPr lvl="1"/>
            <a:endParaRPr lang="en-IN" dirty="0"/>
          </a:p>
          <a:p>
            <a:r>
              <a:rPr lang="en-IN" dirty="0"/>
              <a:t>An operator can run on a target device if the library has an implementation of the operator for that device</a:t>
            </a:r>
          </a:p>
        </p:txBody>
      </p:sp>
    </p:spTree>
    <p:extLst>
      <p:ext uri="{BB962C8B-B14F-4D97-AF65-F5344CB8AC3E}">
        <p14:creationId xmlns:p14="http://schemas.microsoft.com/office/powerpoint/2010/main" val="1455462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0BBD-BA6F-5454-0141-8E6F4DE2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538A6-929B-B861-62AA-CB2550A0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enable new hardware to take advantage of the automatic code generation of TVM, TVM allows users to declare a pattern using the TVM existing primitives and a lowering rule that can use advantage of the new hardware to speedup the computation of the given pattern</a:t>
            </a:r>
          </a:p>
          <a:p>
            <a:endParaRPr lang="en-IN" dirty="0"/>
          </a:p>
          <a:p>
            <a:r>
              <a:rPr lang="en-US" dirty="0"/>
              <a:t>TVM introduced a schedule named tensorize that matches the pattern declared for the hardware and lowers the pattern using the lowering rule as specified by the users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2378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C2AE-D65C-FAEF-2738-8FD1787E5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21B9B-4164-689B-28CB-C89B7AB8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dirty="0"/>
              <a:t>w, x = </a:t>
            </a:r>
            <a:r>
              <a:rPr lang="en-IN" dirty="0" err="1"/>
              <a:t>t.placeholder</a:t>
            </a:r>
            <a:r>
              <a:rPr lang="en-IN" dirty="0"/>
              <a:t>((8, 8)), </a:t>
            </a:r>
            <a:r>
              <a:rPr lang="en-IN" dirty="0" err="1"/>
              <a:t>t.placeholder</a:t>
            </a:r>
            <a:r>
              <a:rPr lang="en-IN" dirty="0"/>
              <a:t>((8,8))</a:t>
            </a:r>
          </a:p>
          <a:p>
            <a:pPr marL="0" indent="0">
              <a:buNone/>
            </a:pPr>
            <a:r>
              <a:rPr lang="en-IN" dirty="0"/>
              <a:t>k = </a:t>
            </a:r>
            <a:r>
              <a:rPr lang="en-IN" dirty="0" err="1"/>
              <a:t>t.reduce_axis</a:t>
            </a:r>
            <a:r>
              <a:rPr lang="en-IN" dirty="0"/>
              <a:t>(0, 8)</a:t>
            </a:r>
          </a:p>
          <a:p>
            <a:pPr marL="0" indent="0">
              <a:buNone/>
            </a:pPr>
            <a:r>
              <a:rPr lang="en-IN" dirty="0"/>
              <a:t>y = </a:t>
            </a:r>
            <a:r>
              <a:rPr lang="en-IN" dirty="0" err="1"/>
              <a:t>t.compute</a:t>
            </a:r>
            <a:r>
              <a:rPr lang="en-IN" dirty="0"/>
              <a:t>((8, 8), lambda </a:t>
            </a:r>
            <a:r>
              <a:rPr lang="en-IN" dirty="0" err="1"/>
              <a:t>i</a:t>
            </a:r>
            <a:r>
              <a:rPr lang="en-IN" dirty="0"/>
              <a:t>, j: </a:t>
            </a:r>
            <a:r>
              <a:rPr lang="en-IN" dirty="0" err="1"/>
              <a:t>t.sum</a:t>
            </a:r>
            <a:r>
              <a:rPr lang="en-IN" dirty="0"/>
              <a:t>(w[</a:t>
            </a:r>
            <a:r>
              <a:rPr lang="en-IN" dirty="0" err="1"/>
              <a:t>i</a:t>
            </a:r>
            <a:r>
              <a:rPr lang="en-IN" dirty="0"/>
              <a:t>, k] * x[j, k], axis = k))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def </a:t>
            </a:r>
            <a:r>
              <a:rPr lang="en-IN" dirty="0" err="1"/>
              <a:t>gemm_intrin_lower</a:t>
            </a:r>
            <a:r>
              <a:rPr lang="en-IN" dirty="0"/>
              <a:t>(inputs, outputs):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dirty="0" err="1"/>
              <a:t>ww_ptr</a:t>
            </a:r>
            <a:r>
              <a:rPr lang="en-IN" dirty="0"/>
              <a:t> = inputs[0].</a:t>
            </a:r>
            <a:r>
              <a:rPr lang="en-IN" dirty="0" err="1"/>
              <a:t>access_ptr</a:t>
            </a:r>
            <a:r>
              <a:rPr lang="en-IN" dirty="0"/>
              <a:t>(“r”)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dirty="0" err="1"/>
              <a:t>xx_ptr</a:t>
            </a:r>
            <a:r>
              <a:rPr lang="en-IN" dirty="0"/>
              <a:t> = inputs[1].</a:t>
            </a:r>
            <a:r>
              <a:rPr lang="en-IN" dirty="0" err="1"/>
              <a:t>access_ptr</a:t>
            </a:r>
            <a:r>
              <a:rPr lang="en-IN" dirty="0"/>
              <a:t>(“r”)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dirty="0" err="1"/>
              <a:t>zz_ptr</a:t>
            </a:r>
            <a:r>
              <a:rPr lang="en-IN" dirty="0"/>
              <a:t> = outputs[0].</a:t>
            </a:r>
            <a:r>
              <a:rPr lang="en-IN" dirty="0" err="1"/>
              <a:t>access_ptr</a:t>
            </a:r>
            <a:r>
              <a:rPr lang="en-IN" dirty="0"/>
              <a:t>(“w”)</a:t>
            </a:r>
          </a:p>
          <a:p>
            <a:pPr marL="0" indent="0">
              <a:buNone/>
            </a:pPr>
            <a:r>
              <a:rPr lang="en-IN" dirty="0"/>
              <a:t>    compute = </a:t>
            </a:r>
            <a:r>
              <a:rPr lang="en-IN" dirty="0" err="1"/>
              <a:t>t.hardware_intrin</a:t>
            </a:r>
            <a:r>
              <a:rPr lang="en-IN" dirty="0"/>
              <a:t>(“gem8x8”, </a:t>
            </a:r>
            <a:r>
              <a:rPr lang="en-IN" dirty="0" err="1"/>
              <a:t>ww_ptr</a:t>
            </a:r>
            <a:r>
              <a:rPr lang="en-IN" dirty="0"/>
              <a:t>, </a:t>
            </a:r>
            <a:r>
              <a:rPr lang="en-IN" dirty="0" err="1"/>
              <a:t>xx_ptr</a:t>
            </a:r>
            <a:r>
              <a:rPr lang="en-IN" dirty="0"/>
              <a:t>, </a:t>
            </a:r>
            <a:r>
              <a:rPr lang="en-IN" dirty="0" err="1"/>
              <a:t>zz_ptr</a:t>
            </a:r>
            <a:r>
              <a:rPr lang="en-IN" dirty="0"/>
              <a:t>)</a:t>
            </a:r>
          </a:p>
          <a:p>
            <a:pPr marL="0" indent="0">
              <a:buNone/>
            </a:pPr>
            <a:r>
              <a:rPr lang="en-IN" dirty="0"/>
              <a:t>    return compute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gemm8x8 = </a:t>
            </a:r>
            <a:r>
              <a:rPr lang="en-IN" dirty="0" err="1"/>
              <a:t>t.decl_tensor_intrin</a:t>
            </a:r>
            <a:r>
              <a:rPr lang="en-IN" dirty="0"/>
              <a:t>(</a:t>
            </a:r>
            <a:r>
              <a:rPr lang="en-IN" dirty="0" err="1"/>
              <a:t>y.op</a:t>
            </a:r>
            <a:r>
              <a:rPr lang="en-IN" dirty="0"/>
              <a:t>, </a:t>
            </a:r>
            <a:r>
              <a:rPr lang="en-IN" dirty="0" err="1"/>
              <a:t>gemm_intrin_lower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419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84BC-BF40-D687-442F-8B1E605F6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Latency hiding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7F2B4-0931-F39C-24A3-23D32B58E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paper discusses latency hiding for decoupled access-execute (DAE) architecture</a:t>
            </a:r>
          </a:p>
          <a:p>
            <a:pPr lvl="1"/>
            <a:r>
              <a:rPr lang="en-US" dirty="0"/>
              <a:t>DAE decouples the access layer from the execute layer</a:t>
            </a:r>
            <a:endParaRPr lang="en-IN" dirty="0"/>
          </a:p>
          <a:p>
            <a:endParaRPr lang="en-IN" dirty="0"/>
          </a:p>
          <a:p>
            <a:r>
              <a:rPr lang="en-IN" dirty="0"/>
              <a:t>Some DAE architectures require low-level explicit synchronization operation to reduce the memory latency and improve the compute performance</a:t>
            </a:r>
          </a:p>
          <a:p>
            <a:endParaRPr lang="en-IN" dirty="0"/>
          </a:p>
          <a:p>
            <a:r>
              <a:rPr lang="en-IN" dirty="0"/>
              <a:t>We’ll skip DAE architectures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411585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006A-03A2-93F1-28A7-000BA6B3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A55E9-DF42-A1A4-EDF0-4137F4E4C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Halide</a:t>
            </a:r>
          </a:p>
          <a:p>
            <a:pPr lvl="1"/>
            <a:r>
              <a:rPr lang="en-IN" dirty="0"/>
              <a:t>Loop transformations</a:t>
            </a:r>
          </a:p>
          <a:p>
            <a:pPr lvl="1"/>
            <a:r>
              <a:rPr lang="en-IN" dirty="0"/>
              <a:t>Thread bindings</a:t>
            </a:r>
          </a:p>
          <a:p>
            <a:pPr lvl="1"/>
            <a:r>
              <a:rPr lang="en-IN" dirty="0"/>
              <a:t>Cache locality</a:t>
            </a:r>
          </a:p>
          <a:p>
            <a:endParaRPr lang="en-IN" dirty="0"/>
          </a:p>
          <a:p>
            <a:r>
              <a:rPr lang="en-IN" dirty="0"/>
              <a:t>TVM additionally support</a:t>
            </a:r>
          </a:p>
          <a:p>
            <a:pPr lvl="1"/>
            <a:r>
              <a:rPr lang="en-IN" dirty="0"/>
              <a:t>Thread cooperation</a:t>
            </a:r>
          </a:p>
          <a:p>
            <a:pPr lvl="1"/>
            <a:r>
              <a:rPr lang="en-IN" dirty="0"/>
              <a:t>Tensorization</a:t>
            </a:r>
          </a:p>
          <a:p>
            <a:pPr lvl="1"/>
            <a:r>
              <a:rPr lang="en-IN" dirty="0"/>
              <a:t>Latency hiding</a:t>
            </a:r>
          </a:p>
        </p:txBody>
      </p:sp>
    </p:spTree>
    <p:extLst>
      <p:ext uri="{BB962C8B-B14F-4D97-AF65-F5344CB8AC3E}">
        <p14:creationId xmlns:p14="http://schemas.microsoft.com/office/powerpoint/2010/main" val="1487926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CB39-3427-A2E3-772B-071F33AD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Automatic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C0526-FA51-E543-C95F-F4BBDA7E2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number of all possible schedules for a given operator is very high</a:t>
            </a:r>
          </a:p>
          <a:p>
            <a:endParaRPr lang="en-IN" dirty="0"/>
          </a:p>
          <a:p>
            <a:r>
              <a:rPr lang="en-IN" dirty="0"/>
              <a:t>To minimize the number of possible schedules, TVM requires the programmers to provide a template based on their knowledge of the target hardware</a:t>
            </a:r>
          </a:p>
          <a:p>
            <a:endParaRPr lang="en-IN" dirty="0"/>
          </a:p>
          <a:p>
            <a:r>
              <a:rPr lang="en-IN" dirty="0"/>
              <a:t>TVM also provides generic templates for each hardware back-end</a:t>
            </a:r>
          </a:p>
          <a:p>
            <a:endParaRPr lang="en-IN" dirty="0"/>
          </a:p>
          <a:p>
            <a:r>
              <a:rPr lang="en-IN" dirty="0"/>
              <a:t>Despite the template-based annotations, the search space is still very large, in order of billions </a:t>
            </a:r>
          </a:p>
        </p:txBody>
      </p:sp>
    </p:spTree>
    <p:extLst>
      <p:ext uri="{BB962C8B-B14F-4D97-AF65-F5344CB8AC3E}">
        <p14:creationId xmlns:p14="http://schemas.microsoft.com/office/powerpoint/2010/main" val="3599119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9F5D-5106-1E9B-F913-E5A86C16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Template for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8210A-6BC3-922A-F696-E87DA9003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for </a:t>
            </a:r>
            <a:r>
              <a:rPr lang="en-IN" dirty="0" err="1"/>
              <a:t>yo</a:t>
            </a:r>
            <a:r>
              <a:rPr lang="en-IN" dirty="0"/>
              <a:t> in range(?):</a:t>
            </a:r>
          </a:p>
          <a:p>
            <a:pPr marL="0" indent="0">
              <a:buNone/>
            </a:pPr>
            <a:r>
              <a:rPr lang="en-IN" dirty="0"/>
              <a:t>   for xo in range(?):</a:t>
            </a:r>
          </a:p>
          <a:p>
            <a:pPr marL="0" indent="0">
              <a:buNone/>
            </a:pPr>
            <a:r>
              <a:rPr lang="en-IN" dirty="0"/>
              <a:t>       C[...][...] = 0</a:t>
            </a:r>
          </a:p>
          <a:p>
            <a:pPr marL="0" indent="0">
              <a:buNone/>
            </a:pPr>
            <a:r>
              <a:rPr lang="en-IN" dirty="0"/>
              <a:t>       for ko in range(?):</a:t>
            </a:r>
          </a:p>
          <a:p>
            <a:pPr marL="0" indent="0">
              <a:buNone/>
            </a:pPr>
            <a:r>
              <a:rPr lang="en-IN" dirty="0"/>
              <a:t>           for </a:t>
            </a:r>
            <a:r>
              <a:rPr lang="en-IN" dirty="0" err="1"/>
              <a:t>yi</a:t>
            </a:r>
            <a:r>
              <a:rPr lang="en-IN" dirty="0"/>
              <a:t> in range(?):</a:t>
            </a:r>
          </a:p>
          <a:p>
            <a:pPr marL="0" indent="0">
              <a:buNone/>
            </a:pPr>
            <a:r>
              <a:rPr lang="en-IN" dirty="0"/>
              <a:t>               for xi in range(?):</a:t>
            </a:r>
          </a:p>
          <a:p>
            <a:pPr marL="0" indent="0">
              <a:buNone/>
            </a:pPr>
            <a:r>
              <a:rPr lang="en-IN" dirty="0"/>
              <a:t>                   for ki in range(?):</a:t>
            </a:r>
          </a:p>
          <a:p>
            <a:pPr marL="0" indent="0">
              <a:buNone/>
            </a:pPr>
            <a:r>
              <a:rPr lang="en-IN" dirty="0"/>
              <a:t>                       C[...][...] = A[...][...] * B[...][...] </a:t>
            </a:r>
          </a:p>
        </p:txBody>
      </p:sp>
    </p:spTree>
    <p:extLst>
      <p:ext uri="{BB962C8B-B14F-4D97-AF65-F5344CB8AC3E}">
        <p14:creationId xmlns:p14="http://schemas.microsoft.com/office/powerpoint/2010/main" val="33440835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CB39-3427-A2E3-772B-071F33AD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Automatic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C0526-FA51-E543-C95F-F4BBDA7E2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Despite templates, the number of all possible schedules for a given operator is very high</a:t>
            </a:r>
          </a:p>
          <a:p>
            <a:endParaRPr lang="en-IN" dirty="0"/>
          </a:p>
          <a:p>
            <a:r>
              <a:rPr lang="en-IN" dirty="0"/>
              <a:t>One approach is to run all possible schedules on real hardware and measure the runtime of each of these schedules</a:t>
            </a:r>
          </a:p>
          <a:p>
            <a:pPr lvl="1"/>
            <a:r>
              <a:rPr lang="en-IN" dirty="0"/>
              <a:t>This approach may not be feasible due to the large search space, and each schedule may take seconds to finish</a:t>
            </a:r>
          </a:p>
          <a:p>
            <a:pPr lvl="1"/>
            <a:endParaRPr lang="en-IN" dirty="0"/>
          </a:p>
          <a:p>
            <a:r>
              <a:rPr lang="en-IN" dirty="0"/>
              <a:t>Another approach is to predefine a cost model for a given hardware</a:t>
            </a:r>
          </a:p>
          <a:p>
            <a:pPr lvl="1"/>
            <a:r>
              <a:rPr lang="en-IN" dirty="0"/>
              <a:t>The cost model needs to consider memory access patterns, data reuse, pipeline dependencies, threading patterns, etc.</a:t>
            </a:r>
          </a:p>
          <a:p>
            <a:pPr lvl="1"/>
            <a:r>
              <a:rPr lang="en-IN" dirty="0"/>
              <a:t>However, finding a cost model is hard due to the increasing complexity of modern hardware</a:t>
            </a:r>
          </a:p>
        </p:txBody>
      </p:sp>
    </p:spTree>
    <p:extLst>
      <p:ext uri="{BB962C8B-B14F-4D97-AF65-F5344CB8AC3E}">
        <p14:creationId xmlns:p14="http://schemas.microsoft.com/office/powerpoint/2010/main" val="29617843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9BB2-DCA1-D861-686D-6C4290E7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TVM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6D777-EB0D-F57C-CD51-48554DB8C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TVM uses an ML model to predict the performance of a schedule</a:t>
            </a:r>
          </a:p>
          <a:p>
            <a:endParaRPr lang="en-IN" dirty="0"/>
          </a:p>
          <a:p>
            <a:r>
              <a:rPr lang="en-IN" dirty="0"/>
              <a:t>The model takes the generated loop program as input</a:t>
            </a:r>
          </a:p>
          <a:p>
            <a:endParaRPr lang="en-IN" dirty="0"/>
          </a:p>
          <a:p>
            <a:r>
              <a:rPr lang="en-IN" dirty="0"/>
              <a:t>The model is trained by measuring the runtime of a schedule on real hardware</a:t>
            </a:r>
          </a:p>
          <a:p>
            <a:endParaRPr lang="en-IN" dirty="0"/>
          </a:p>
          <a:p>
            <a:r>
              <a:rPr lang="en-IN" dirty="0"/>
              <a:t>The model automatically learns the features of a given hardware and doesn’t require detailed hardware specification</a:t>
            </a:r>
          </a:p>
          <a:p>
            <a:endParaRPr lang="en-IN" dirty="0"/>
          </a:p>
          <a:p>
            <a:r>
              <a:rPr lang="en-IN" dirty="0"/>
              <a:t>The model can make very fast predictions (0.67 </a:t>
            </a:r>
            <a:r>
              <a:rPr lang="en-IN" dirty="0" err="1"/>
              <a:t>ms</a:t>
            </a:r>
            <a:r>
              <a:rPr lang="en-IN" dirty="0"/>
              <a:t>), which is thousands of times faster than the real measurement </a:t>
            </a:r>
          </a:p>
        </p:txBody>
      </p:sp>
    </p:spTree>
    <p:extLst>
      <p:ext uri="{BB962C8B-B14F-4D97-AF65-F5344CB8AC3E}">
        <p14:creationId xmlns:p14="http://schemas.microsoft.com/office/powerpoint/2010/main" val="559822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5BAD-98D3-3180-8E88-3293BB67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TVM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1379-A417-81EF-294E-600686B4A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each iteration, during the exploration of a better schedule, the ML model ranks the candidates based on their expected performance</a:t>
            </a:r>
          </a:p>
          <a:p>
            <a:endParaRPr lang="en-IN" dirty="0"/>
          </a:p>
          <a:p>
            <a:r>
              <a:rPr lang="en-US" dirty="0"/>
              <a:t>The explorer picks a batch of candidates from the out of the ML model, executes them on the real hardware, and uses the runtimes to train the model</a:t>
            </a:r>
          </a:p>
          <a:p>
            <a:endParaRPr lang="en-IN" dirty="0"/>
          </a:p>
          <a:p>
            <a:r>
              <a:rPr lang="en-US" dirty="0"/>
              <a:t>If no initial training data is present, the explorer picks random candidates to measure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6924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470D-A40F-ED68-1C67-FD3E0F54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Experiments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DD364-4727-6201-A356-24292DAC8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experiments show that TVM could outperform </a:t>
            </a:r>
            <a:r>
              <a:rPr lang="en-IN" dirty="0" err="1"/>
              <a:t>cuDNN</a:t>
            </a:r>
            <a:r>
              <a:rPr lang="en-IN" dirty="0"/>
              <a:t>, which </a:t>
            </a:r>
            <a:r>
              <a:rPr lang="en-IN"/>
              <a:t>is an </a:t>
            </a:r>
            <a:r>
              <a:rPr lang="en-IN" dirty="0"/>
              <a:t>operator library implemented by highly </a:t>
            </a:r>
            <a:r>
              <a:rPr lang="en-IN"/>
              <a:t>skilled Nvidia </a:t>
            </a:r>
            <a:r>
              <a:rPr lang="en-IN" dirty="0"/>
              <a:t>developers</a:t>
            </a:r>
          </a:p>
        </p:txBody>
      </p:sp>
    </p:spTree>
    <p:extLst>
      <p:ext uri="{BB962C8B-B14F-4D97-AF65-F5344CB8AC3E}">
        <p14:creationId xmlns:p14="http://schemas.microsoft.com/office/powerpoint/2010/main" val="25629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0ED8D-B4BE-B03D-C25A-FC77C35E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Large schedule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1A13-6D30-FDEC-503C-A9C64DABA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performance of an operator also depends on the target hardware specification, e.g., memory hierarchy, cache size, etc.</a:t>
            </a:r>
          </a:p>
          <a:p>
            <a:endParaRPr lang="en-IN" dirty="0"/>
          </a:p>
          <a:p>
            <a:r>
              <a:rPr lang="en-IN" dirty="0"/>
              <a:t>Manually finding the right set of optimizations, e.g., tiling, reordering, unrolling, caching, etc. is challenging</a:t>
            </a:r>
          </a:p>
        </p:txBody>
      </p:sp>
    </p:spTree>
    <p:extLst>
      <p:ext uri="{BB962C8B-B14F-4D97-AF65-F5344CB8AC3E}">
        <p14:creationId xmlns:p14="http://schemas.microsoft.com/office/powerpoint/2010/main" val="48211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77154-E1F2-676F-98F4-30818F36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CEC3-1419-FFC9-E0DF-0034F5993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TVM introduces a domain-specific language called tensor expression language for tensor expressions</a:t>
            </a:r>
          </a:p>
          <a:p>
            <a:pPr lvl="1"/>
            <a:r>
              <a:rPr lang="en-IN" dirty="0"/>
              <a:t>An extended version of Halide</a:t>
            </a:r>
          </a:p>
          <a:p>
            <a:pPr lvl="2"/>
            <a:r>
              <a:rPr lang="en-IN" dirty="0"/>
              <a:t>Better code generation for GPU</a:t>
            </a:r>
          </a:p>
          <a:p>
            <a:pPr lvl="2"/>
            <a:r>
              <a:rPr lang="en-IN" dirty="0"/>
              <a:t>additional support for new accelerators</a:t>
            </a:r>
          </a:p>
          <a:p>
            <a:pPr lvl="2"/>
            <a:endParaRPr lang="en-IN" dirty="0"/>
          </a:p>
          <a:p>
            <a:r>
              <a:rPr lang="en-IN" dirty="0"/>
              <a:t>Main idea: Operators are implemented in tensor expression language</a:t>
            </a:r>
          </a:p>
          <a:p>
            <a:pPr lvl="1"/>
            <a:r>
              <a:rPr lang="en-IN" dirty="0"/>
              <a:t>Operators are atomically compiled to low-level assembly for multiple backends such as CPU, GPU, TPU, new accelerators</a:t>
            </a:r>
          </a:p>
        </p:txBody>
      </p:sp>
    </p:spTree>
    <p:extLst>
      <p:ext uri="{BB962C8B-B14F-4D97-AF65-F5344CB8AC3E}">
        <p14:creationId xmlns:p14="http://schemas.microsoft.com/office/powerpoint/2010/main" val="291571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77325-5D7D-4D0D-F3B5-21663FE6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DE92A-5DC8-42CB-13F3-797E3F8E6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TVM is a compiler that takes a high level specification of a deep learning program from existing frameworks such as TensorFlow, </a:t>
            </a:r>
            <a:r>
              <a:rPr lang="en-IN" dirty="0" err="1"/>
              <a:t>PyTorch</a:t>
            </a:r>
            <a:r>
              <a:rPr lang="en-IN" dirty="0"/>
              <a:t>, </a:t>
            </a:r>
            <a:r>
              <a:rPr lang="en-IN" dirty="0" err="1"/>
              <a:t>MxNet</a:t>
            </a:r>
            <a:r>
              <a:rPr lang="en-IN" dirty="0"/>
              <a:t>, and generates low-level optimized code for a diverse set of hardware back-ends</a:t>
            </a:r>
          </a:p>
          <a:p>
            <a:endParaRPr lang="en-IN" dirty="0"/>
          </a:p>
          <a:p>
            <a:r>
              <a:rPr lang="en-IN" dirty="0"/>
              <a:t>TVM uses an ML-based cost model to automatically find the right schedule for a given operator</a:t>
            </a:r>
          </a:p>
          <a:p>
            <a:endParaRPr lang="en-IN" dirty="0"/>
          </a:p>
          <a:p>
            <a:r>
              <a:rPr lang="en-IN" dirty="0"/>
              <a:t>Usually, the computations in DL frameworks are expressed using a computational graph </a:t>
            </a:r>
          </a:p>
          <a:p>
            <a:pPr lvl="1"/>
            <a:r>
              <a:rPr lang="en-IN" dirty="0"/>
              <a:t>TVM also implements graph-level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4384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A737-D362-3D6E-59BF-66DBAE0A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 expression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2B44-18B0-895B-A57D-D869A444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Each compute expression specifies the shape of the output tensor and an expression describing how to compute each element</a:t>
            </a:r>
          </a:p>
          <a:p>
            <a:endParaRPr lang="en-IN" dirty="0"/>
          </a:p>
          <a:p>
            <a:r>
              <a:rPr lang="en-IN" dirty="0"/>
              <a:t>Tensor expression language supports common arithmetic and math operations and covers common DL operator patterns</a:t>
            </a:r>
          </a:p>
          <a:p>
            <a:endParaRPr lang="en-IN" dirty="0"/>
          </a:p>
          <a:p>
            <a:r>
              <a:rPr lang="en-IN" dirty="0"/>
              <a:t>It </a:t>
            </a:r>
            <a:r>
              <a:rPr lang="en-US" dirty="0"/>
              <a:t>supports schedule primitives similar to Halide and extends the schedule primitives to support different specialized backends, such as TPUs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88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9322-715D-4447-332C-C8E398B94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 expression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38C7B-7EAC-ED7C-2547-D455DF59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792D4F-B96F-8BDD-EE3E-FCE5C1EE5A1A}"/>
              </a:ext>
            </a:extLst>
          </p:cNvPr>
          <p:cNvSpPr txBox="1"/>
          <p:nvPr/>
        </p:nvSpPr>
        <p:spPr>
          <a:xfrm>
            <a:off x="1219198" y="1567543"/>
            <a:ext cx="98298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// Vector addition</a:t>
            </a:r>
          </a:p>
          <a:p>
            <a:endParaRPr lang="en-IN" dirty="0"/>
          </a:p>
          <a:p>
            <a:r>
              <a:rPr lang="en-IN" dirty="0"/>
              <a:t>n = </a:t>
            </a:r>
            <a:r>
              <a:rPr lang="en-IN" dirty="0" err="1"/>
              <a:t>te.var</a:t>
            </a:r>
            <a:r>
              <a:rPr lang="en-IN" dirty="0"/>
              <a:t>(“n”)           // symbolic variable n to represent shape</a:t>
            </a:r>
          </a:p>
          <a:p>
            <a:r>
              <a:rPr lang="en-IN" dirty="0"/>
              <a:t>A = </a:t>
            </a:r>
            <a:r>
              <a:rPr lang="en-IN" dirty="0" err="1"/>
              <a:t>te.placeholder</a:t>
            </a:r>
            <a:r>
              <a:rPr lang="en-IN" dirty="0"/>
              <a:t>((n,), name = “A”)  // placeholder tensor A with shape (n,)</a:t>
            </a:r>
          </a:p>
          <a:p>
            <a:r>
              <a:rPr lang="en-IN" dirty="0"/>
              <a:t>B = </a:t>
            </a:r>
            <a:r>
              <a:rPr lang="en-IN" dirty="0" err="1"/>
              <a:t>te.placeholder</a:t>
            </a:r>
            <a:r>
              <a:rPr lang="en-IN" dirty="0"/>
              <a:t>((n,), name = “B”)  // placeholder tensor B with shape (n,)</a:t>
            </a:r>
          </a:p>
          <a:p>
            <a:r>
              <a:rPr lang="en-IN" dirty="0"/>
              <a:t>C = </a:t>
            </a:r>
            <a:r>
              <a:rPr lang="en-IN" dirty="0" err="1"/>
              <a:t>te.compute</a:t>
            </a:r>
            <a:r>
              <a:rPr lang="en-IN" dirty="0"/>
              <a:t>(</a:t>
            </a:r>
            <a:r>
              <a:rPr lang="en-IN" dirty="0" err="1"/>
              <a:t>A.shape</a:t>
            </a:r>
            <a:r>
              <a:rPr lang="en-IN" dirty="0"/>
              <a:t>, lambda i: A[</a:t>
            </a:r>
            <a:r>
              <a:rPr lang="en-IN" dirty="0" err="1"/>
              <a:t>i</a:t>
            </a:r>
            <a:r>
              <a:rPr lang="en-IN" dirty="0"/>
              <a:t>] + B[</a:t>
            </a:r>
            <a:r>
              <a:rPr lang="en-IN" dirty="0" err="1"/>
              <a:t>i</a:t>
            </a:r>
            <a:r>
              <a:rPr lang="en-IN" dirty="0"/>
              <a:t>], name = “C”)  // compute defines a computation</a:t>
            </a:r>
          </a:p>
          <a:p>
            <a:r>
              <a:rPr lang="en-IN" dirty="0"/>
              <a:t>                                                                                                        // output shape is </a:t>
            </a:r>
            <a:r>
              <a:rPr lang="en-IN" dirty="0" err="1"/>
              <a:t>A.shape</a:t>
            </a:r>
            <a:endParaRPr lang="en-IN" dirty="0"/>
          </a:p>
          <a:p>
            <a:r>
              <a:rPr lang="en-IN" dirty="0"/>
              <a:t>                                                                                                        // lambda function defines the computation </a:t>
            </a:r>
          </a:p>
          <a:p>
            <a:r>
              <a:rPr lang="en-IN" dirty="0"/>
              <a:t>                                                                                                        // at each index in the output tensor</a:t>
            </a:r>
          </a:p>
          <a:p>
            <a:endParaRPr lang="en-IN" dirty="0"/>
          </a:p>
          <a:p>
            <a:r>
              <a:rPr lang="en-IN" dirty="0"/>
              <a:t>// </a:t>
            </a:r>
            <a:r>
              <a:rPr lang="en-IN" dirty="0" err="1"/>
              <a:t>tvm</a:t>
            </a:r>
            <a:r>
              <a:rPr lang="en-IN" dirty="0"/>
              <a:t> allows users to create a schedule</a:t>
            </a:r>
          </a:p>
          <a:p>
            <a:r>
              <a:rPr lang="en-IN" dirty="0"/>
              <a:t>s = </a:t>
            </a:r>
            <a:r>
              <a:rPr lang="en-IN" dirty="0" err="1"/>
              <a:t>te.create_schedule</a:t>
            </a:r>
            <a:r>
              <a:rPr lang="en-IN" dirty="0"/>
              <a:t>(</a:t>
            </a:r>
            <a:r>
              <a:rPr lang="en-IN" dirty="0" err="1"/>
              <a:t>C.op</a:t>
            </a:r>
            <a:r>
              <a:rPr lang="en-IN" dirty="0"/>
              <a:t>) </a:t>
            </a:r>
          </a:p>
          <a:p>
            <a:r>
              <a:rPr lang="en-IN" dirty="0"/>
              <a:t>// by default, the schedule will iterate the elements in row-major order</a:t>
            </a:r>
          </a:p>
          <a:p>
            <a:endParaRPr lang="en-IN" dirty="0"/>
          </a:p>
          <a:p>
            <a:r>
              <a:rPr lang="en-IN" dirty="0"/>
              <a:t>//</a:t>
            </a:r>
            <a:r>
              <a:rPr lang="en-IN" dirty="0" err="1"/>
              <a:t>tvm.build</a:t>
            </a:r>
            <a:r>
              <a:rPr lang="en-IN" dirty="0"/>
              <a:t> creates a function. </a:t>
            </a:r>
            <a:r>
              <a:rPr lang="en-IN" dirty="0" err="1"/>
              <a:t>tvm.build</a:t>
            </a:r>
            <a:r>
              <a:rPr lang="en-IN" dirty="0"/>
              <a:t> takes a schedule, inputs and outputs, and a target language</a:t>
            </a:r>
          </a:p>
          <a:p>
            <a:r>
              <a:rPr lang="en-IN" dirty="0" err="1"/>
              <a:t>fadd</a:t>
            </a:r>
            <a:r>
              <a:rPr lang="en-IN" dirty="0"/>
              <a:t> = </a:t>
            </a:r>
            <a:r>
              <a:rPr lang="en-IN" dirty="0" err="1"/>
              <a:t>tvm.build</a:t>
            </a:r>
            <a:r>
              <a:rPr lang="en-IN" dirty="0"/>
              <a:t>(s, [A, B, C], </a:t>
            </a:r>
            <a:r>
              <a:rPr lang="en-IN" dirty="0" err="1"/>
              <a:t>tgt</a:t>
            </a:r>
            <a:r>
              <a:rPr lang="en-IN" dirty="0"/>
              <a:t>, name=“</a:t>
            </a:r>
            <a:r>
              <a:rPr lang="en-IN" dirty="0" err="1"/>
              <a:t>myadd</a:t>
            </a:r>
            <a:r>
              <a:rPr lang="en-IN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813182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BF6B-CBC0-FC97-8DA2-BA454574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Tensor expression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C539E-E101-5823-A290-4D8811D0A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/>
              <a:t>Reduction: reduction is an operation is to reduce certain dimension(s) of the input tensor to a scalar (usually)</a:t>
            </a:r>
          </a:p>
          <a:p>
            <a:pPr lvl="1"/>
            <a:r>
              <a:rPr lang="en-IN" sz="2200" dirty="0"/>
              <a:t>e.g., </a:t>
            </a:r>
            <a:r>
              <a:rPr lang="en-IN" sz="2200" dirty="0" err="1"/>
              <a:t>np.sum</a:t>
            </a:r>
            <a:endParaRPr lang="en-IN" sz="2200" dirty="0"/>
          </a:p>
          <a:p>
            <a:pPr lvl="1"/>
            <a:endParaRPr lang="en-IN" sz="2200" dirty="0"/>
          </a:p>
          <a:p>
            <a:r>
              <a:rPr lang="en-IN" sz="2200" dirty="0" err="1"/>
              <a:t>np.sum</a:t>
            </a:r>
            <a:r>
              <a:rPr lang="en-IN" sz="2200" dirty="0"/>
              <a:t>([0.5, 1.5])  = 2.0</a:t>
            </a:r>
          </a:p>
          <a:p>
            <a:r>
              <a:rPr lang="en-IN" sz="2200" dirty="0" err="1"/>
              <a:t>np.sum</a:t>
            </a:r>
            <a:r>
              <a:rPr lang="en-IN" sz="2200" dirty="0"/>
              <a:t>([0, 1], [0, 5]) = 6</a:t>
            </a:r>
          </a:p>
          <a:p>
            <a:r>
              <a:rPr lang="en-IN" sz="2200" dirty="0" err="1"/>
              <a:t>np.sum</a:t>
            </a:r>
            <a:r>
              <a:rPr lang="en-IN" sz="2200" dirty="0"/>
              <a:t>([[0, 1], [0, 5]], axis = 0)  = [0, 6]    // axis 1 columns, axis 0 rows</a:t>
            </a:r>
          </a:p>
          <a:p>
            <a:r>
              <a:rPr lang="en-IN" sz="2200" dirty="0" err="1"/>
              <a:t>np.sum</a:t>
            </a:r>
            <a:r>
              <a:rPr lang="en-IN" sz="2200" dirty="0"/>
              <a:t>([[0, 1], [0, 5]], axis = 1)  = [1, 5]</a:t>
            </a:r>
          </a:p>
        </p:txBody>
      </p:sp>
    </p:spTree>
    <p:extLst>
      <p:ext uri="{BB962C8B-B14F-4D97-AF65-F5344CB8AC3E}">
        <p14:creationId xmlns:p14="http://schemas.microsoft.com/office/powerpoint/2010/main" val="2784375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3047</Words>
  <Application>Microsoft Office PowerPoint</Application>
  <PresentationFormat>Widescreen</PresentationFormat>
  <Paragraphs>312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Office Theme</vt:lpstr>
      <vt:lpstr>PowerPoint Presentation</vt:lpstr>
      <vt:lpstr>Today’s lecture</vt:lpstr>
      <vt:lpstr>Problems with current DL frameworks</vt:lpstr>
      <vt:lpstr>Large schedule space</vt:lpstr>
      <vt:lpstr>TVM</vt:lpstr>
      <vt:lpstr>TVM</vt:lpstr>
      <vt:lpstr>Tensor expression language</vt:lpstr>
      <vt:lpstr>Tensor expression language</vt:lpstr>
      <vt:lpstr>Tensor expression language</vt:lpstr>
      <vt:lpstr>Sum of rows</vt:lpstr>
      <vt:lpstr>Sum of rows</vt:lpstr>
      <vt:lpstr>Optimizations</vt:lpstr>
      <vt:lpstr>Optimizations</vt:lpstr>
      <vt:lpstr>Operator fusion</vt:lpstr>
      <vt:lpstr>Operator fusion</vt:lpstr>
      <vt:lpstr>Example</vt:lpstr>
      <vt:lpstr>Convolution</vt:lpstr>
      <vt:lpstr>Normalized output</vt:lpstr>
      <vt:lpstr>Relu</vt:lpstr>
      <vt:lpstr>Operator fusion</vt:lpstr>
      <vt:lpstr>Operator fusion</vt:lpstr>
      <vt:lpstr>Nested parallelism with cooperation</vt:lpstr>
      <vt:lpstr>Code generation for CUDA</vt:lpstr>
      <vt:lpstr>Matrix multiplication on CUDA</vt:lpstr>
      <vt:lpstr>Memory hierarchy</vt:lpstr>
      <vt:lpstr>Matrix multiplication using shared memory</vt:lpstr>
      <vt:lpstr>Quiz</vt:lpstr>
      <vt:lpstr>TVM</vt:lpstr>
      <vt:lpstr>Tensorization</vt:lpstr>
      <vt:lpstr>Tensorization</vt:lpstr>
      <vt:lpstr>Tensorization</vt:lpstr>
      <vt:lpstr>Latency hiding</vt:lpstr>
      <vt:lpstr>Schedule</vt:lpstr>
      <vt:lpstr>Automatic optimization</vt:lpstr>
      <vt:lpstr>Template for schedule</vt:lpstr>
      <vt:lpstr>Automatic optimization</vt:lpstr>
      <vt:lpstr>TVM approach</vt:lpstr>
      <vt:lpstr>TVM approach</vt:lpstr>
      <vt:lpstr>Experiments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Keshav Bhalotia</dc:creator>
  <cp:lastModifiedBy>Keshav Bhalotia</cp:lastModifiedBy>
  <cp:revision>16</cp:revision>
  <dcterms:created xsi:type="dcterms:W3CDTF">2024-04-15T09:10:09Z</dcterms:created>
  <dcterms:modified xsi:type="dcterms:W3CDTF">2024-04-25T12:27:37Z</dcterms:modified>
</cp:coreProperties>
</file>