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93" r:id="rId4"/>
    <p:sldId id="275" r:id="rId5"/>
    <p:sldId id="289" r:id="rId6"/>
    <p:sldId id="292" r:id="rId7"/>
    <p:sldId id="294" r:id="rId8"/>
    <p:sldId id="295" r:id="rId9"/>
    <p:sldId id="308" r:id="rId10"/>
    <p:sldId id="309" r:id="rId11"/>
    <p:sldId id="310" r:id="rId12"/>
    <p:sldId id="311" r:id="rId13"/>
    <p:sldId id="314" r:id="rId14"/>
    <p:sldId id="317" r:id="rId15"/>
    <p:sldId id="315" r:id="rId16"/>
    <p:sldId id="316" r:id="rId17"/>
    <p:sldId id="320" r:id="rId18"/>
    <p:sldId id="319" r:id="rId19"/>
    <p:sldId id="318" r:id="rId20"/>
    <p:sldId id="321" r:id="rId21"/>
    <p:sldId id="326" r:id="rId22"/>
    <p:sldId id="258" r:id="rId23"/>
    <p:sldId id="259" r:id="rId24"/>
    <p:sldId id="266" r:id="rId25"/>
    <p:sldId id="269" r:id="rId26"/>
    <p:sldId id="263" r:id="rId27"/>
    <p:sldId id="267" r:id="rId28"/>
    <p:sldId id="268" r:id="rId29"/>
    <p:sldId id="270" r:id="rId30"/>
    <p:sldId id="271" r:id="rId31"/>
    <p:sldId id="261" r:id="rId32"/>
    <p:sldId id="273" r:id="rId33"/>
    <p:sldId id="276" r:id="rId34"/>
    <p:sldId id="272" r:id="rId35"/>
    <p:sldId id="324" r:id="rId36"/>
    <p:sldId id="32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C7F98-C24C-D042-782F-6A5E6CD5AF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A33246C-693F-E5CE-85A3-5057137BB2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785AA80-7C50-2AAA-6132-B1B69DEC2AEC}"/>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5" name="Footer Placeholder 4">
            <a:extLst>
              <a:ext uri="{FF2B5EF4-FFF2-40B4-BE49-F238E27FC236}">
                <a16:creationId xmlns:a16="http://schemas.microsoft.com/office/drawing/2014/main" id="{0C632322-67CA-3764-CDAC-FC6A36B33D2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6557B1E-5C2F-A2D0-6076-B183735DE102}"/>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410873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CB744-17BF-4FC7-7F95-0CFCC01BCD0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C7A3B4-6DD6-2066-E11E-9E96456B63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103620-3DF1-B198-45F9-2D32FC6A3236}"/>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5" name="Footer Placeholder 4">
            <a:extLst>
              <a:ext uri="{FF2B5EF4-FFF2-40B4-BE49-F238E27FC236}">
                <a16:creationId xmlns:a16="http://schemas.microsoft.com/office/drawing/2014/main" id="{8B84D0A1-4E72-1700-632C-E6B57973ABA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4B29A73-D865-7827-8BB0-D7C7912D95A9}"/>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523746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7B1BB4-4FA1-00EF-4204-2A7D2C7D1D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41D4870-62A9-4C09-194D-8A51F0207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1BA2E89-0DEE-D8F5-1921-40831CCFF0F7}"/>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5" name="Footer Placeholder 4">
            <a:extLst>
              <a:ext uri="{FF2B5EF4-FFF2-40B4-BE49-F238E27FC236}">
                <a16:creationId xmlns:a16="http://schemas.microsoft.com/office/drawing/2014/main" id="{E32162D5-7E27-66F4-1007-E595D7B79F6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ADF82D0-A012-70F4-30A1-D811F9DA4E24}"/>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277610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B8C95-84B8-4F8A-13E5-C9B9D9789B3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71E8AA4-0CA3-03D2-72EF-691649B5D5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B710CA8-1D43-4CB6-9852-D9E47FEA09A0}"/>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5" name="Footer Placeholder 4">
            <a:extLst>
              <a:ext uri="{FF2B5EF4-FFF2-40B4-BE49-F238E27FC236}">
                <a16:creationId xmlns:a16="http://schemas.microsoft.com/office/drawing/2014/main" id="{FD19BA25-A697-F67E-A859-A31F8CD744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68F5B70-119E-FB74-5DDF-79CF61E45E77}"/>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3941499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D6537-67F5-7FCD-A5B7-BFC662F151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A36CAB1-0A20-717A-4E77-F3A5EA56E5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401727-BF8E-BF7A-014B-6A7866477217}"/>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5" name="Footer Placeholder 4">
            <a:extLst>
              <a:ext uri="{FF2B5EF4-FFF2-40B4-BE49-F238E27FC236}">
                <a16:creationId xmlns:a16="http://schemas.microsoft.com/office/drawing/2014/main" id="{C7BE7031-D79F-689B-80E9-E73CF548F49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268AE77-CE0A-265D-CD0D-BEEDA1A708FD}"/>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1660972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6F549-2737-51E5-8EAF-5EAE31E4988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E23DBFD-05B9-E601-C1E0-3A83E29CC2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10AD92B-A574-4936-AB4C-FBB6378BB1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AD048F1-855F-41BD-2ADD-D887F0D7B186}"/>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6" name="Footer Placeholder 5">
            <a:extLst>
              <a:ext uri="{FF2B5EF4-FFF2-40B4-BE49-F238E27FC236}">
                <a16:creationId xmlns:a16="http://schemas.microsoft.com/office/drawing/2014/main" id="{3CC2798B-DBC0-A765-820A-D690B0B7913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23DE7BD-55CD-1ACF-83EA-C3F7EBCA56BF}"/>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1387133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22D3B-6AC2-A08D-74E6-1F1C071396F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6ED2ADC-AFB1-69E4-62D2-5195F5DF91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C7B3C8-5870-E795-EDB4-C4E1C65AD5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A105E66-6A54-61D5-D95C-487C75DF23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1F4F84-75A8-91BC-3C85-534576BF04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52BE579-6FBA-05B1-8E25-88E9890611C0}"/>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8" name="Footer Placeholder 7">
            <a:extLst>
              <a:ext uri="{FF2B5EF4-FFF2-40B4-BE49-F238E27FC236}">
                <a16:creationId xmlns:a16="http://schemas.microsoft.com/office/drawing/2014/main" id="{073507C6-29D7-3580-0A75-021A568F814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A42187F-80EE-FC1D-1EF8-26055F86CE22}"/>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8019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B16C-8B8A-646F-BF7E-FADD99AD971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612C675-B9A1-510E-8A62-92F9D0EDB7EC}"/>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4" name="Footer Placeholder 3">
            <a:extLst>
              <a:ext uri="{FF2B5EF4-FFF2-40B4-BE49-F238E27FC236}">
                <a16:creationId xmlns:a16="http://schemas.microsoft.com/office/drawing/2014/main" id="{BEBD90A4-F9BC-B8BF-F50B-461AD130C5F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AD42374-68F1-2065-8AAB-3CD0F0000A90}"/>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185284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9BB1F4-2F47-D8E3-883D-5372DC7FB2E7}"/>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3" name="Footer Placeholder 2">
            <a:extLst>
              <a:ext uri="{FF2B5EF4-FFF2-40B4-BE49-F238E27FC236}">
                <a16:creationId xmlns:a16="http://schemas.microsoft.com/office/drawing/2014/main" id="{7B8241F8-A8CB-45AF-6727-6558C90EFE6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15D887D-EDAF-0B0D-D932-43C3A15E4D15}"/>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301105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64B95-4C15-A161-2209-94543D65DB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99BA11A-7936-8320-E5A2-8ADC10ADC8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9705264-CC2F-3660-FAD4-34F46EB453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D71E7F-9C86-8937-9E4F-ACFCE5657AAC}"/>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6" name="Footer Placeholder 5">
            <a:extLst>
              <a:ext uri="{FF2B5EF4-FFF2-40B4-BE49-F238E27FC236}">
                <a16:creationId xmlns:a16="http://schemas.microsoft.com/office/drawing/2014/main" id="{18511C6B-C6F7-8E69-03F7-15F0F0D231C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03C26A1-73A7-9BAD-41D9-2FB3A2458347}"/>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1965765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3BC2E-14F9-7179-66C2-15BF82D665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E1AC306-8324-C3DE-5731-51E409C707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FDB7720-3CC5-83A8-B20D-79AC18ECD9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B33B87-773D-97CF-3D1B-7F03F4CDB543}"/>
              </a:ext>
            </a:extLst>
          </p:cNvPr>
          <p:cNvSpPr>
            <a:spLocks noGrp="1"/>
          </p:cNvSpPr>
          <p:nvPr>
            <p:ph type="dt" sz="half" idx="10"/>
          </p:nvPr>
        </p:nvSpPr>
        <p:spPr/>
        <p:txBody>
          <a:bodyPr/>
          <a:lstStyle/>
          <a:p>
            <a:fld id="{B431E482-A119-4938-9C73-14307EC3FA4F}" type="datetimeFigureOut">
              <a:rPr lang="en-IN" smtClean="0"/>
              <a:t>18-04-2024</a:t>
            </a:fld>
            <a:endParaRPr lang="en-IN"/>
          </a:p>
        </p:txBody>
      </p:sp>
      <p:sp>
        <p:nvSpPr>
          <p:cNvPr id="6" name="Footer Placeholder 5">
            <a:extLst>
              <a:ext uri="{FF2B5EF4-FFF2-40B4-BE49-F238E27FC236}">
                <a16:creationId xmlns:a16="http://schemas.microsoft.com/office/drawing/2014/main" id="{D2597C3D-3EB3-BCA2-36BB-FA9D30FD237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42153E3-CBD8-43E1-8C68-BE8F685D8D93}"/>
              </a:ext>
            </a:extLst>
          </p:cNvPr>
          <p:cNvSpPr>
            <a:spLocks noGrp="1"/>
          </p:cNvSpPr>
          <p:nvPr>
            <p:ph type="sldNum" sz="quarter" idx="12"/>
          </p:nvPr>
        </p:nvSpPr>
        <p:spPr/>
        <p:txBody>
          <a:bodyPr/>
          <a:lstStyle/>
          <a:p>
            <a:fld id="{577DA220-5A14-456C-AAA0-724977659B86}" type="slidenum">
              <a:rPr lang="en-IN" smtClean="0"/>
              <a:t>‹#›</a:t>
            </a:fld>
            <a:endParaRPr lang="en-IN"/>
          </a:p>
        </p:txBody>
      </p:sp>
    </p:spTree>
    <p:extLst>
      <p:ext uri="{BB962C8B-B14F-4D97-AF65-F5344CB8AC3E}">
        <p14:creationId xmlns:p14="http://schemas.microsoft.com/office/powerpoint/2010/main" val="2687593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BFB4FD-C41D-5D27-7BB8-D5EC554EEF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E1C50BC-A8A4-F10E-64AD-86E6B1A082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AB999AF-68D8-429F-690C-452B75D588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31E482-A119-4938-9C73-14307EC3FA4F}" type="datetimeFigureOut">
              <a:rPr lang="en-IN" smtClean="0"/>
              <a:t>18-04-2024</a:t>
            </a:fld>
            <a:endParaRPr lang="en-IN"/>
          </a:p>
        </p:txBody>
      </p:sp>
      <p:sp>
        <p:nvSpPr>
          <p:cNvPr id="5" name="Footer Placeholder 4">
            <a:extLst>
              <a:ext uri="{FF2B5EF4-FFF2-40B4-BE49-F238E27FC236}">
                <a16:creationId xmlns:a16="http://schemas.microsoft.com/office/drawing/2014/main" id="{9F74207D-F1C8-05B7-8F59-A3A5080BD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FC6B99C-33D4-393E-F383-321B01D3F5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DA220-5A14-456C-AAA0-724977659B86}" type="slidenum">
              <a:rPr lang="en-IN" smtClean="0"/>
              <a:t>‹#›</a:t>
            </a:fld>
            <a:endParaRPr lang="en-IN"/>
          </a:p>
        </p:txBody>
      </p:sp>
    </p:spTree>
    <p:extLst>
      <p:ext uri="{BB962C8B-B14F-4D97-AF65-F5344CB8AC3E}">
        <p14:creationId xmlns:p14="http://schemas.microsoft.com/office/powerpoint/2010/main" val="1581325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E8C49-434B-8C78-37E5-2433F8E5E592}"/>
              </a:ext>
            </a:extLst>
          </p:cNvPr>
          <p:cNvSpPr>
            <a:spLocks noGrp="1"/>
          </p:cNvSpPr>
          <p:nvPr>
            <p:ph type="ctrTitle"/>
          </p:nvPr>
        </p:nvSpPr>
        <p:spPr/>
        <p:txBody>
          <a:bodyPr/>
          <a:lstStyle/>
          <a:p>
            <a:endParaRPr lang="en-IN"/>
          </a:p>
        </p:txBody>
      </p:sp>
      <p:sp>
        <p:nvSpPr>
          <p:cNvPr id="3" name="Subtitle 2">
            <a:extLst>
              <a:ext uri="{FF2B5EF4-FFF2-40B4-BE49-F238E27FC236}">
                <a16:creationId xmlns:a16="http://schemas.microsoft.com/office/drawing/2014/main" id="{6E0805A8-BF4F-8ECA-33A2-5340AB887404}"/>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3438367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3744-12A7-E3CB-62BB-85E7BE454B55}"/>
              </a:ext>
            </a:extLst>
          </p:cNvPr>
          <p:cNvSpPr>
            <a:spLocks noGrp="1"/>
          </p:cNvSpPr>
          <p:nvPr>
            <p:ph type="title"/>
          </p:nvPr>
        </p:nvSpPr>
        <p:spPr/>
        <p:txBody>
          <a:bodyPr/>
          <a:lstStyle/>
          <a:p>
            <a:r>
              <a:rPr lang="en-IN"/>
              <a:t>Lossy compression</a:t>
            </a:r>
            <a:endParaRPr lang="en-IN" dirty="0"/>
          </a:p>
        </p:txBody>
      </p:sp>
      <p:sp>
        <p:nvSpPr>
          <p:cNvPr id="3" name="Content Placeholder 2">
            <a:extLst>
              <a:ext uri="{FF2B5EF4-FFF2-40B4-BE49-F238E27FC236}">
                <a16:creationId xmlns:a16="http://schemas.microsoft.com/office/drawing/2014/main" id="{BF5C1645-0EAE-EE7F-F167-6C47A765BACE}"/>
              </a:ext>
            </a:extLst>
          </p:cNvPr>
          <p:cNvSpPr>
            <a:spLocks noGrp="1"/>
          </p:cNvSpPr>
          <p:nvPr>
            <p:ph idx="1"/>
          </p:nvPr>
        </p:nvSpPr>
        <p:spPr/>
        <p:txBody>
          <a:bodyPr/>
          <a:lstStyle/>
          <a:p>
            <a:r>
              <a:rPr lang="en-IN" dirty="0"/>
              <a:t>Many DNN algorithms are tolerant of noise and precision arithmetic</a:t>
            </a:r>
          </a:p>
          <a:p>
            <a:endParaRPr lang="en-IN" dirty="0"/>
          </a:p>
          <a:p>
            <a:r>
              <a:rPr lang="en-IN" dirty="0"/>
              <a:t>TensorFlow uses lossy compression of floating point values while sending data between devices</a:t>
            </a:r>
          </a:p>
          <a:p>
            <a:pPr lvl="1"/>
            <a:r>
              <a:rPr lang="en-IN" dirty="0"/>
              <a:t>32-bit float -&gt; 16-bit float -&gt; send -&gt; receive -&gt; 16-bit float -&gt; 32-bit float</a:t>
            </a:r>
          </a:p>
        </p:txBody>
      </p:sp>
    </p:spTree>
    <p:extLst>
      <p:ext uri="{BB962C8B-B14F-4D97-AF65-F5344CB8AC3E}">
        <p14:creationId xmlns:p14="http://schemas.microsoft.com/office/powerpoint/2010/main" val="680610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D5FDF-9221-D9C2-859E-B3A43E61110D}"/>
              </a:ext>
            </a:extLst>
          </p:cNvPr>
          <p:cNvSpPr>
            <a:spLocks noGrp="1"/>
          </p:cNvSpPr>
          <p:nvPr>
            <p:ph type="title"/>
          </p:nvPr>
        </p:nvSpPr>
        <p:spPr/>
        <p:txBody>
          <a:bodyPr/>
          <a:lstStyle/>
          <a:p>
            <a:r>
              <a:rPr lang="en-IN" dirty="0"/>
              <a:t>Lesson learnt during porting to TensorFlow</a:t>
            </a:r>
          </a:p>
        </p:txBody>
      </p:sp>
      <p:sp>
        <p:nvSpPr>
          <p:cNvPr id="3" name="Content Placeholder 2">
            <a:extLst>
              <a:ext uri="{FF2B5EF4-FFF2-40B4-BE49-F238E27FC236}">
                <a16:creationId xmlns:a16="http://schemas.microsoft.com/office/drawing/2014/main" id="{5C74ECE4-AEE2-2684-9149-7A0ABEBFA1D4}"/>
              </a:ext>
            </a:extLst>
          </p:cNvPr>
          <p:cNvSpPr>
            <a:spLocks noGrp="1"/>
          </p:cNvSpPr>
          <p:nvPr>
            <p:ph idx="1"/>
          </p:nvPr>
        </p:nvSpPr>
        <p:spPr/>
        <p:txBody>
          <a:bodyPr>
            <a:normAutofit/>
          </a:bodyPr>
          <a:lstStyle/>
          <a:p>
            <a:r>
              <a:rPr lang="en-IN" dirty="0"/>
              <a:t>Start small and scale up.</a:t>
            </a:r>
          </a:p>
          <a:p>
            <a:r>
              <a:rPr lang="en-IN" dirty="0"/>
              <a:t>Ensure that the loss value matches when the learning is off</a:t>
            </a:r>
          </a:p>
          <a:p>
            <a:r>
              <a:rPr lang="en-IN" dirty="0"/>
              <a:t>Make the system work on a single machine before going distributed</a:t>
            </a:r>
          </a:p>
          <a:p>
            <a:r>
              <a:rPr lang="en-IN" dirty="0"/>
              <a:t>Guard against numerical errors, e.g., check for non-finite value</a:t>
            </a:r>
          </a:p>
          <a:p>
            <a:r>
              <a:rPr lang="en-IN" dirty="0"/>
              <a:t>Run parts of the neural network in parallel on two machines and compare the outputs with the outputs on a single machine to check that the numerical algorithm is identical across the two systems</a:t>
            </a:r>
          </a:p>
        </p:txBody>
      </p:sp>
    </p:spTree>
    <p:extLst>
      <p:ext uri="{BB962C8B-B14F-4D97-AF65-F5344CB8AC3E}">
        <p14:creationId xmlns:p14="http://schemas.microsoft.com/office/powerpoint/2010/main" val="4031761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3DBCC-F341-EFDF-2CC7-13896757F08D}"/>
              </a:ext>
            </a:extLst>
          </p:cNvPr>
          <p:cNvSpPr>
            <a:spLocks noGrp="1"/>
          </p:cNvSpPr>
          <p:nvPr>
            <p:ph type="title"/>
          </p:nvPr>
        </p:nvSpPr>
        <p:spPr/>
        <p:txBody>
          <a:bodyPr/>
          <a:lstStyle/>
          <a:p>
            <a:r>
              <a:rPr lang="en-IN" dirty="0"/>
              <a:t>Data parallel training</a:t>
            </a:r>
          </a:p>
        </p:txBody>
      </p:sp>
      <p:sp>
        <p:nvSpPr>
          <p:cNvPr id="3" name="Content Placeholder 2">
            <a:extLst>
              <a:ext uri="{FF2B5EF4-FFF2-40B4-BE49-F238E27FC236}">
                <a16:creationId xmlns:a16="http://schemas.microsoft.com/office/drawing/2014/main" id="{B69DAA19-1E02-E45D-E151-1F242C281F10}"/>
              </a:ext>
            </a:extLst>
          </p:cNvPr>
          <p:cNvSpPr>
            <a:spLocks noGrp="1"/>
          </p:cNvSpPr>
          <p:nvPr>
            <p:ph idx="1"/>
          </p:nvPr>
        </p:nvSpPr>
        <p:spPr/>
        <p:txBody>
          <a:bodyPr>
            <a:normAutofit fontScale="92500"/>
          </a:bodyPr>
          <a:lstStyle/>
          <a:p>
            <a:r>
              <a:rPr lang="en-IN" dirty="0"/>
              <a:t>If data parallel training multiple replicas (say k) of the model are created</a:t>
            </a:r>
          </a:p>
          <a:p>
            <a:endParaRPr lang="en-IN" dirty="0"/>
          </a:p>
          <a:p>
            <a:r>
              <a:rPr lang="en-IN" dirty="0"/>
              <a:t>Each replica executes the model for n/k elements, where the batch size is n</a:t>
            </a:r>
          </a:p>
          <a:p>
            <a:endParaRPr lang="en-IN" dirty="0"/>
          </a:p>
          <a:p>
            <a:r>
              <a:rPr lang="en-IN" dirty="0"/>
              <a:t>A group of worker processes called parameter tasks aggregate the results and send them back to the replicas</a:t>
            </a:r>
          </a:p>
          <a:p>
            <a:endParaRPr lang="en-IN" dirty="0"/>
          </a:p>
          <a:p>
            <a:r>
              <a:rPr lang="en-IN" dirty="0"/>
              <a:t>TensorFlow supports both synchronous and asynchronous data parallelism</a:t>
            </a:r>
          </a:p>
        </p:txBody>
      </p:sp>
    </p:spTree>
    <p:extLst>
      <p:ext uri="{BB962C8B-B14F-4D97-AF65-F5344CB8AC3E}">
        <p14:creationId xmlns:p14="http://schemas.microsoft.com/office/powerpoint/2010/main" val="230487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46CCB-93DF-9EF2-1F87-F373E3BAE33E}"/>
              </a:ext>
            </a:extLst>
          </p:cNvPr>
          <p:cNvSpPr>
            <a:spLocks noGrp="1"/>
          </p:cNvSpPr>
          <p:nvPr>
            <p:ph type="title"/>
          </p:nvPr>
        </p:nvSpPr>
        <p:spPr/>
        <p:txBody>
          <a:bodyPr/>
          <a:lstStyle/>
          <a:p>
            <a:r>
              <a:rPr lang="en-IN" dirty="0"/>
              <a:t>Synchronous vs. asynchronous</a:t>
            </a:r>
          </a:p>
        </p:txBody>
      </p:sp>
      <p:sp>
        <p:nvSpPr>
          <p:cNvPr id="3" name="Content Placeholder 2">
            <a:extLst>
              <a:ext uri="{FF2B5EF4-FFF2-40B4-BE49-F238E27FC236}">
                <a16:creationId xmlns:a16="http://schemas.microsoft.com/office/drawing/2014/main" id="{7D8E94A7-2D43-1E8E-9212-E8725F93327C}"/>
              </a:ext>
            </a:extLst>
          </p:cNvPr>
          <p:cNvSpPr>
            <a:spLocks noGrp="1"/>
          </p:cNvSpPr>
          <p:nvPr>
            <p:ph idx="1"/>
          </p:nvPr>
        </p:nvSpPr>
        <p:spPr/>
        <p:txBody>
          <a:bodyPr/>
          <a:lstStyle/>
          <a:p>
            <a:r>
              <a:rPr lang="en-US" dirty="0"/>
              <a:t>In synchronous training, the parameter tasks wait until they receive the gradients from all the replicas before aggregating and sending them back to the replicas.</a:t>
            </a:r>
          </a:p>
          <a:p>
            <a:endParaRPr lang="en-IN" dirty="0"/>
          </a:p>
          <a:p>
            <a:r>
              <a:rPr lang="en-US" dirty="0"/>
              <a:t>In asynchronous training, the parameter tasks don’t wait for all updates to arrive. They partially update the existing weights as soon as a gradient arrives from a replica. When a replica requests aggregated parameters, the parameter tasks immediately return the current parameters (possibly partially aggregated).</a:t>
            </a:r>
            <a:endParaRPr lang="en-IN" dirty="0"/>
          </a:p>
        </p:txBody>
      </p:sp>
    </p:spTree>
    <p:extLst>
      <p:ext uri="{BB962C8B-B14F-4D97-AF65-F5344CB8AC3E}">
        <p14:creationId xmlns:p14="http://schemas.microsoft.com/office/powerpoint/2010/main" val="831283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F8E30-D3B2-1FCE-CC56-AC10284B5F57}"/>
              </a:ext>
            </a:extLst>
          </p:cNvPr>
          <p:cNvSpPr>
            <a:spLocks noGrp="1"/>
          </p:cNvSpPr>
          <p:nvPr>
            <p:ph type="title"/>
          </p:nvPr>
        </p:nvSpPr>
        <p:spPr/>
        <p:txBody>
          <a:bodyPr/>
          <a:lstStyle/>
          <a:p>
            <a:r>
              <a:rPr lang="en-IN" dirty="0"/>
              <a:t>Asynchronous training</a:t>
            </a:r>
          </a:p>
        </p:txBody>
      </p:sp>
      <p:sp>
        <p:nvSpPr>
          <p:cNvPr id="3" name="Content Placeholder 2">
            <a:extLst>
              <a:ext uri="{FF2B5EF4-FFF2-40B4-BE49-F238E27FC236}">
                <a16:creationId xmlns:a16="http://schemas.microsoft.com/office/drawing/2014/main" id="{A72A5F05-2B6F-5565-3A47-BAD4312A885D}"/>
              </a:ext>
            </a:extLst>
          </p:cNvPr>
          <p:cNvSpPr>
            <a:spLocks noGrp="1"/>
          </p:cNvSpPr>
          <p:nvPr>
            <p:ph idx="1"/>
          </p:nvPr>
        </p:nvSpPr>
        <p:spPr/>
        <p:txBody>
          <a:bodyPr>
            <a:normAutofit/>
          </a:bodyPr>
          <a:lstStyle/>
          <a:p>
            <a:pPr marL="0" indent="0">
              <a:buNone/>
            </a:pPr>
            <a:endParaRPr lang="en-IN" dirty="0"/>
          </a:p>
        </p:txBody>
      </p:sp>
      <p:sp>
        <p:nvSpPr>
          <p:cNvPr id="6" name="TextBox 5">
            <a:extLst>
              <a:ext uri="{FF2B5EF4-FFF2-40B4-BE49-F238E27FC236}">
                <a16:creationId xmlns:a16="http://schemas.microsoft.com/office/drawing/2014/main" id="{4BD75BEA-E349-BB3E-437F-ED1C1D325250}"/>
              </a:ext>
            </a:extLst>
          </p:cNvPr>
          <p:cNvSpPr txBox="1"/>
          <p:nvPr/>
        </p:nvSpPr>
        <p:spPr>
          <a:xfrm>
            <a:off x="6379027" y="620487"/>
            <a:ext cx="5344888" cy="5909310"/>
          </a:xfrm>
          <a:prstGeom prst="rect">
            <a:avLst/>
          </a:prstGeom>
          <a:noFill/>
        </p:spPr>
        <p:txBody>
          <a:bodyPr wrap="square" rtlCol="0">
            <a:spAutoFit/>
          </a:bodyPr>
          <a:lstStyle/>
          <a:p>
            <a:pPr rtl="0">
              <a:spcBef>
                <a:spcPts val="0"/>
              </a:spcBef>
              <a:spcAft>
                <a:spcPts val="0"/>
              </a:spcAft>
            </a:pPr>
            <a:r>
              <a:rPr lang="en-IN" sz="2000" b="1" i="0" u="none" strike="noStrike" dirty="0">
                <a:solidFill>
                  <a:srgbClr val="000000"/>
                </a:solidFill>
                <a:effectLst/>
                <a:latin typeface="Arial" panose="020B0604020202020204" pitchFamily="34" charset="0"/>
              </a:rPr>
              <a:t>Algorithm </a:t>
            </a:r>
            <a:r>
              <a:rPr lang="en-IN" sz="2000" b="1" i="0" u="none" strike="noStrike" dirty="0" err="1">
                <a:solidFill>
                  <a:srgbClr val="000000"/>
                </a:solidFill>
                <a:effectLst/>
                <a:latin typeface="Arial" panose="020B0604020202020204" pitchFamily="34" charset="0"/>
              </a:rPr>
              <a:t>AsynchronousGradiantDescent</a:t>
            </a:r>
            <a:endParaRPr lang="en-IN" sz="2000" b="1" dirty="0">
              <a:effectLst/>
            </a:endParaRPr>
          </a:p>
          <a:p>
            <a:pPr rtl="0">
              <a:spcBef>
                <a:spcPts val="0"/>
              </a:spcBef>
              <a:spcAft>
                <a:spcPts val="0"/>
              </a:spcAft>
            </a:pPr>
            <a:r>
              <a:rPr lang="en-IN" sz="1800" b="1" i="0" u="none" strike="noStrike" dirty="0">
                <a:solidFill>
                  <a:srgbClr val="000000"/>
                </a:solidFill>
                <a:effectLst/>
                <a:latin typeface="Arial" panose="020B0604020202020204" pitchFamily="34" charset="0"/>
              </a:rPr>
              <a:t>receive():</a:t>
            </a:r>
            <a:endParaRPr lang="en-IN" b="1"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return </a:t>
            </a:r>
            <a:r>
              <a:rPr lang="en-IN" sz="1800" b="0" i="0" u="none" strike="noStrike" dirty="0" err="1">
                <a:solidFill>
                  <a:srgbClr val="000000"/>
                </a:solidFill>
                <a:effectLst/>
                <a:latin typeface="Arial" panose="020B0604020202020204" pitchFamily="34" charset="0"/>
              </a:rPr>
              <a:t>receiveParametersFromServer</a:t>
            </a:r>
            <a:r>
              <a:rPr lang="en-IN" sz="1800" b="0" i="0" u="none" strike="noStrike" dirty="0">
                <a:solidFill>
                  <a:srgbClr val="000000"/>
                </a:solidFill>
                <a:effectLst/>
                <a:latin typeface="Arial" panose="020B0604020202020204" pitchFamily="34" charset="0"/>
              </a:rPr>
              <a:t>();</a:t>
            </a:r>
            <a:endParaRPr lang="en-IN" dirty="0">
              <a:effectLst/>
            </a:endParaRPr>
          </a:p>
          <a:p>
            <a:pPr rtl="0">
              <a:spcBef>
                <a:spcPts val="0"/>
              </a:spcBef>
              <a:spcAft>
                <a:spcPts val="0"/>
              </a:spcAft>
            </a:pPr>
            <a:br>
              <a:rPr lang="en-IN" dirty="0"/>
            </a:br>
            <a:r>
              <a:rPr lang="en-IN" sz="1800" b="1" i="0" u="none" strike="noStrike" dirty="0">
                <a:solidFill>
                  <a:srgbClr val="000000"/>
                </a:solidFill>
                <a:effectLst/>
                <a:latin typeface="Arial" panose="020B0604020202020204" pitchFamily="34" charset="0"/>
              </a:rPr>
              <a:t>send(</a:t>
            </a:r>
            <a:r>
              <a:rPr lang="en-IN" sz="1800" b="1" i="0" u="none" strike="noStrike" dirty="0" err="1">
                <a:solidFill>
                  <a:srgbClr val="000000"/>
                </a:solidFill>
                <a:effectLst/>
                <a:latin typeface="Arial" panose="020B0604020202020204" pitchFamily="34" charset="0"/>
              </a:rPr>
              <a:t>accruedGrads</a:t>
            </a:r>
            <a:r>
              <a:rPr lang="en-IN" sz="1800" b="1" i="0" u="none" strike="noStrike" dirty="0">
                <a:solidFill>
                  <a:srgbClr val="000000"/>
                </a:solidFill>
                <a:effectLst/>
                <a:latin typeface="Arial" panose="020B0604020202020204" pitchFamily="34" charset="0"/>
              </a:rPr>
              <a:t>):</a:t>
            </a:r>
            <a:endParaRPr lang="en-IN" b="1"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a:t>
            </a:r>
            <a:r>
              <a:rPr lang="en-IN" sz="1800" b="0" i="0" u="none" strike="noStrike" dirty="0" err="1">
                <a:solidFill>
                  <a:srgbClr val="000000"/>
                </a:solidFill>
                <a:effectLst/>
                <a:latin typeface="Arial" panose="020B0604020202020204" pitchFamily="34" charset="0"/>
              </a:rPr>
              <a:t>setGradiantsToServer</a:t>
            </a:r>
            <a:r>
              <a:rPr lang="en-IN" sz="1800" b="0" i="0" u="none" strike="noStrike" dirty="0">
                <a:solidFill>
                  <a:srgbClr val="000000"/>
                </a:solidFill>
                <a:effectLst/>
                <a:latin typeface="Arial" panose="020B0604020202020204" pitchFamily="34" charset="0"/>
              </a:rPr>
              <a:t>(</a:t>
            </a:r>
            <a:r>
              <a:rPr lang="en-IN" sz="1800" b="0" i="0" u="none" strike="noStrike" dirty="0" err="1">
                <a:solidFill>
                  <a:srgbClr val="000000"/>
                </a:solidFill>
                <a:effectLst/>
                <a:latin typeface="Arial" panose="020B0604020202020204" pitchFamily="34" charset="0"/>
              </a:rPr>
              <a:t>accruedGrads</a:t>
            </a:r>
            <a:r>
              <a:rPr lang="en-IN" sz="1800" b="0" i="0" u="none" strike="noStrike" dirty="0">
                <a:solidFill>
                  <a:srgbClr val="000000"/>
                </a:solidFill>
                <a:effectLst/>
                <a:latin typeface="Arial" panose="020B0604020202020204" pitchFamily="34" charset="0"/>
              </a:rPr>
              <a:t>)</a:t>
            </a:r>
            <a:endParaRPr lang="en-IN" dirty="0">
              <a:effectLst/>
            </a:endParaRPr>
          </a:p>
          <a:p>
            <a:pPr rtl="0">
              <a:spcBef>
                <a:spcPts val="0"/>
              </a:spcBef>
              <a:spcAft>
                <a:spcPts val="0"/>
              </a:spcAft>
            </a:pPr>
            <a:br>
              <a:rPr lang="en-IN" dirty="0"/>
            </a:br>
            <a:r>
              <a:rPr lang="en-IN" sz="1800" b="1" i="0" u="none" strike="noStrike" dirty="0">
                <a:solidFill>
                  <a:srgbClr val="000000"/>
                </a:solidFill>
                <a:effectLst/>
                <a:latin typeface="Arial" panose="020B0604020202020204" pitchFamily="34" charset="0"/>
              </a:rPr>
              <a:t>main</a:t>
            </a:r>
            <a:r>
              <a:rPr lang="en-IN" sz="1800" b="0" i="0" u="none" strike="noStrike" dirty="0">
                <a:solidFill>
                  <a:srgbClr val="000000"/>
                </a:solidFill>
                <a:effectLst/>
                <a:latin typeface="Arial" panose="020B0604020202020204" pitchFamily="34" charset="0"/>
              </a:rPr>
              <a:t>(</a:t>
            </a:r>
            <a:r>
              <a:rPr lang="en-IN" sz="1800" b="0" i="0" u="none" strike="noStrike" dirty="0" err="1">
                <a:solidFill>
                  <a:srgbClr val="000000"/>
                </a:solidFill>
                <a:effectLst/>
                <a:latin typeface="Arial" panose="020B0604020202020204" pitchFamily="34" charset="0"/>
              </a:rPr>
              <a:t>learning_rate</a:t>
            </a:r>
            <a:r>
              <a:rPr lang="en-IN" sz="1800" b="0" i="0" u="none" strike="noStrike" dirty="0">
                <a:solidFill>
                  <a:srgbClr val="000000"/>
                </a:solidFill>
                <a:effectLst/>
                <a:latin typeface="Arial" panose="020B0604020202020204" pitchFamily="34" charset="0"/>
              </a:rPr>
              <a:t>, </a:t>
            </a:r>
            <a:r>
              <a:rPr lang="en-IN" sz="1800" b="0" i="0" u="none" strike="noStrike" dirty="0" err="1">
                <a:solidFill>
                  <a:srgbClr val="000000"/>
                </a:solidFill>
                <a:effectLst/>
                <a:latin typeface="Arial" panose="020B0604020202020204" pitchFamily="34" charset="0"/>
              </a:rPr>
              <a:t>rcv_freq</a:t>
            </a:r>
            <a:r>
              <a:rPr lang="en-IN" sz="1800" b="0" i="0" u="none" strike="noStrike" dirty="0">
                <a:solidFill>
                  <a:srgbClr val="000000"/>
                </a:solidFill>
                <a:effectLst/>
                <a:latin typeface="Arial" panose="020B0604020202020204" pitchFamily="34" charset="0"/>
              </a:rPr>
              <a:t>, </a:t>
            </a:r>
            <a:r>
              <a:rPr lang="en-IN" sz="1800" b="0" i="0" u="none" strike="noStrike" dirty="0" err="1">
                <a:solidFill>
                  <a:srgbClr val="000000"/>
                </a:solidFill>
                <a:effectLst/>
                <a:latin typeface="Arial" panose="020B0604020202020204" pitchFamily="34" charset="0"/>
              </a:rPr>
              <a:t>snd_freq</a:t>
            </a:r>
            <a:r>
              <a:rPr lang="en-IN" sz="1800" b="0" i="0" u="none" strike="noStrike" dirty="0">
                <a:solidFill>
                  <a:srgbClr val="000000"/>
                </a:solidFill>
                <a:effectLst/>
                <a:latin typeface="Arial" panose="020B0604020202020204" pitchFamily="34" charset="0"/>
              </a:rPr>
              <a:t>): </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step = 0</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a:t>
            </a:r>
            <a:r>
              <a:rPr lang="en-IN" sz="1800" b="0" i="0" u="none" strike="noStrike" dirty="0" err="1">
                <a:solidFill>
                  <a:srgbClr val="000000"/>
                </a:solidFill>
                <a:effectLst/>
                <a:latin typeface="Arial" panose="020B0604020202020204" pitchFamily="34" charset="0"/>
              </a:rPr>
              <a:t>accruedGrads</a:t>
            </a:r>
            <a:r>
              <a:rPr lang="en-IN" sz="1800" b="0" i="0" u="none" strike="noStrike" dirty="0">
                <a:solidFill>
                  <a:srgbClr val="000000"/>
                </a:solidFill>
                <a:effectLst/>
                <a:latin typeface="Arial" panose="020B0604020202020204" pitchFamily="34" charset="0"/>
              </a:rPr>
              <a:t> = 0</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while true</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if (step % </a:t>
            </a:r>
            <a:r>
              <a:rPr lang="en-IN" sz="1800" b="0" i="0" u="none" strike="noStrike" dirty="0" err="1">
                <a:solidFill>
                  <a:srgbClr val="000000"/>
                </a:solidFill>
                <a:effectLst/>
                <a:latin typeface="Arial" panose="020B0604020202020204" pitchFamily="34" charset="0"/>
              </a:rPr>
              <a:t>rcv_freq</a:t>
            </a:r>
            <a:r>
              <a:rPr lang="en-IN" sz="1800" b="0" i="0" u="none" strike="noStrike" dirty="0">
                <a:solidFill>
                  <a:srgbClr val="000000"/>
                </a:solidFill>
                <a:effectLst/>
                <a:latin typeface="Arial" panose="020B0604020202020204" pitchFamily="34" charset="0"/>
              </a:rPr>
              <a:t> == 0):</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parameters = receive()</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data = </a:t>
            </a:r>
            <a:r>
              <a:rPr lang="en-IN" sz="1800" b="0" i="0" u="none" strike="noStrike" dirty="0" err="1">
                <a:solidFill>
                  <a:srgbClr val="000000"/>
                </a:solidFill>
                <a:effectLst/>
                <a:latin typeface="Arial" panose="020B0604020202020204" pitchFamily="34" charset="0"/>
              </a:rPr>
              <a:t>GetNextMiniBatch</a:t>
            </a:r>
            <a:r>
              <a:rPr lang="en-IN" sz="1800" b="0" i="0" u="none" strike="noStrike" dirty="0">
                <a:solidFill>
                  <a:srgbClr val="000000"/>
                </a:solidFill>
                <a:effectLst/>
                <a:latin typeface="Arial" panose="020B0604020202020204" pitchFamily="34" charset="0"/>
              </a:rPr>
              <a:t>()</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gradient = </a:t>
            </a:r>
            <a:r>
              <a:rPr lang="en-IN" sz="1800" b="0" i="0" u="none" strike="noStrike" dirty="0" err="1">
                <a:solidFill>
                  <a:srgbClr val="000000"/>
                </a:solidFill>
                <a:effectLst/>
                <a:latin typeface="Arial" panose="020B0604020202020204" pitchFamily="34" charset="0"/>
              </a:rPr>
              <a:t>ComputeGrads</a:t>
            </a:r>
            <a:r>
              <a:rPr lang="en-IN" sz="1800" b="0" i="0" u="none" strike="noStrike" dirty="0">
                <a:solidFill>
                  <a:srgbClr val="000000"/>
                </a:solidFill>
                <a:effectLst/>
                <a:latin typeface="Arial" panose="020B0604020202020204" pitchFamily="34" charset="0"/>
              </a:rPr>
              <a:t>(parameter, data)</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a:t>
            </a:r>
            <a:r>
              <a:rPr lang="en-IN" sz="1800" b="0" i="0" u="none" strike="noStrike" dirty="0" err="1">
                <a:solidFill>
                  <a:srgbClr val="000000"/>
                </a:solidFill>
                <a:effectLst/>
                <a:latin typeface="Arial" panose="020B0604020202020204" pitchFamily="34" charset="0"/>
              </a:rPr>
              <a:t>accruedGrads</a:t>
            </a:r>
            <a:r>
              <a:rPr lang="en-IN" sz="1800" b="0" i="0" u="none" strike="noStrike" dirty="0">
                <a:solidFill>
                  <a:srgbClr val="000000"/>
                </a:solidFill>
                <a:effectLst/>
                <a:latin typeface="Arial" panose="020B0604020202020204" pitchFamily="34" charset="0"/>
              </a:rPr>
              <a:t> += gradient</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parameters -= </a:t>
            </a:r>
            <a:r>
              <a:rPr lang="en-IN" sz="1800" b="0" i="0" u="none" strike="noStrike" dirty="0" err="1">
                <a:solidFill>
                  <a:srgbClr val="000000"/>
                </a:solidFill>
                <a:effectLst/>
                <a:latin typeface="Arial" panose="020B0604020202020204" pitchFamily="34" charset="0"/>
              </a:rPr>
              <a:t>learning_rate</a:t>
            </a:r>
            <a:r>
              <a:rPr lang="en-IN" sz="1800" b="0" i="0" u="none" strike="noStrike" dirty="0">
                <a:solidFill>
                  <a:srgbClr val="000000"/>
                </a:solidFill>
                <a:effectLst/>
                <a:latin typeface="Arial" panose="020B0604020202020204" pitchFamily="34" charset="0"/>
              </a:rPr>
              <a:t> * gradient</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if (step % </a:t>
            </a:r>
            <a:r>
              <a:rPr lang="en-IN" sz="1800" b="0" i="0" u="none" strike="noStrike" dirty="0" err="1">
                <a:solidFill>
                  <a:srgbClr val="000000"/>
                </a:solidFill>
                <a:effectLst/>
                <a:latin typeface="Arial" panose="020B0604020202020204" pitchFamily="34" charset="0"/>
              </a:rPr>
              <a:t>snd_freq</a:t>
            </a:r>
            <a:r>
              <a:rPr lang="en-IN" sz="1800" b="0" i="0" u="none" strike="noStrike" dirty="0">
                <a:solidFill>
                  <a:srgbClr val="000000"/>
                </a:solidFill>
                <a:effectLst/>
                <a:latin typeface="Arial" panose="020B0604020202020204" pitchFamily="34" charset="0"/>
              </a:rPr>
              <a:t> == 0):</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send(</a:t>
            </a:r>
            <a:r>
              <a:rPr lang="en-IN" sz="1800" b="0" i="0" u="none" strike="noStrike" dirty="0" err="1">
                <a:solidFill>
                  <a:srgbClr val="000000"/>
                </a:solidFill>
                <a:effectLst/>
                <a:latin typeface="Arial" panose="020B0604020202020204" pitchFamily="34" charset="0"/>
              </a:rPr>
              <a:t>accruedGrads</a:t>
            </a:r>
            <a:r>
              <a:rPr lang="en-IN" sz="1800" b="0" i="0" u="none" strike="noStrike" dirty="0">
                <a:solidFill>
                  <a:srgbClr val="000000"/>
                </a:solidFill>
                <a:effectLst/>
                <a:latin typeface="Arial" panose="020B0604020202020204" pitchFamily="34" charset="0"/>
              </a:rPr>
              <a:t>)</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a:t>
            </a:r>
            <a:r>
              <a:rPr lang="en-IN" sz="1800" b="0" i="0" u="none" strike="noStrike" dirty="0" err="1">
                <a:solidFill>
                  <a:srgbClr val="000000"/>
                </a:solidFill>
                <a:effectLst/>
                <a:latin typeface="Arial" panose="020B0604020202020204" pitchFamily="34" charset="0"/>
              </a:rPr>
              <a:t>accuredGrads</a:t>
            </a:r>
            <a:r>
              <a:rPr lang="en-IN" sz="1800" b="0" i="0" u="none" strike="noStrike" dirty="0">
                <a:solidFill>
                  <a:srgbClr val="000000"/>
                </a:solidFill>
                <a:effectLst/>
                <a:latin typeface="Arial" panose="020B0604020202020204" pitchFamily="34" charset="0"/>
              </a:rPr>
              <a:t> = 0</a:t>
            </a:r>
            <a:endParaRPr lang="en-IN" dirty="0">
              <a:effectLst/>
            </a:endParaRPr>
          </a:p>
          <a:p>
            <a:pPr rtl="0">
              <a:spcBef>
                <a:spcPts val="0"/>
              </a:spcBef>
              <a:spcAft>
                <a:spcPts val="0"/>
              </a:spcAft>
            </a:pPr>
            <a:r>
              <a:rPr lang="en-IN" sz="1800" b="0" i="0" u="none" strike="noStrike" dirty="0">
                <a:solidFill>
                  <a:srgbClr val="000000"/>
                </a:solidFill>
                <a:effectLst/>
                <a:latin typeface="Arial" panose="020B0604020202020204" pitchFamily="34" charset="0"/>
              </a:rPr>
              <a:t>      step++</a:t>
            </a:r>
            <a:endParaRPr lang="en-IN" dirty="0">
              <a:effectLst/>
            </a:endParaRPr>
          </a:p>
        </p:txBody>
      </p:sp>
    </p:spTree>
    <p:extLst>
      <p:ext uri="{BB962C8B-B14F-4D97-AF65-F5344CB8AC3E}">
        <p14:creationId xmlns:p14="http://schemas.microsoft.com/office/powerpoint/2010/main" val="3284065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48DA9-060D-534D-AD06-203677B11F52}"/>
              </a:ext>
            </a:extLst>
          </p:cNvPr>
          <p:cNvSpPr>
            <a:spLocks noGrp="1"/>
          </p:cNvSpPr>
          <p:nvPr>
            <p:ph type="title"/>
          </p:nvPr>
        </p:nvSpPr>
        <p:spPr/>
        <p:txBody>
          <a:bodyPr/>
          <a:lstStyle/>
          <a:p>
            <a:r>
              <a:rPr lang="en-IN" dirty="0"/>
              <a:t>Asynchronous training</a:t>
            </a:r>
          </a:p>
        </p:txBody>
      </p:sp>
      <p:sp>
        <p:nvSpPr>
          <p:cNvPr id="3" name="Content Placeholder 2">
            <a:extLst>
              <a:ext uri="{FF2B5EF4-FFF2-40B4-BE49-F238E27FC236}">
                <a16:creationId xmlns:a16="http://schemas.microsoft.com/office/drawing/2014/main" id="{2C80ACCE-0CDB-A713-9E7F-09276325EC57}"/>
              </a:ext>
            </a:extLst>
          </p:cNvPr>
          <p:cNvSpPr>
            <a:spLocks noGrp="1"/>
          </p:cNvSpPr>
          <p:nvPr>
            <p:ph idx="1"/>
          </p:nvPr>
        </p:nvSpPr>
        <p:spPr/>
        <p:txBody>
          <a:bodyPr>
            <a:normAutofit fontScale="92500" lnSpcReduction="10000"/>
          </a:bodyPr>
          <a:lstStyle/>
          <a:p>
            <a:r>
              <a:rPr lang="en-IN" dirty="0"/>
              <a:t>Asynchronous training is considered scalable because of the high throughput at the cost of using stale parameter values during training</a:t>
            </a:r>
          </a:p>
          <a:p>
            <a:endParaRPr lang="en-IN" dirty="0"/>
          </a:p>
          <a:p>
            <a:r>
              <a:rPr lang="en-US" dirty="0"/>
              <a:t>Some papers argue that asynchronous training is better because the gradient descent algorithm could converge early or skip local minima because of divergence from the expected parameters in the original algorithm</a:t>
            </a:r>
          </a:p>
          <a:p>
            <a:endParaRPr lang="en-IN" dirty="0"/>
          </a:p>
          <a:p>
            <a:r>
              <a:rPr lang="en-IN" dirty="0"/>
              <a:t>However, it might not perform well (i.e., take longer time than synchronous training) for all the cases because of the uncertainty around the parameter values received by the replicas </a:t>
            </a:r>
          </a:p>
        </p:txBody>
      </p:sp>
    </p:spTree>
    <p:extLst>
      <p:ext uri="{BB962C8B-B14F-4D97-AF65-F5344CB8AC3E}">
        <p14:creationId xmlns:p14="http://schemas.microsoft.com/office/powerpoint/2010/main" val="569351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EB2EC-5CA0-23D9-3823-5E3144C047A4}"/>
              </a:ext>
            </a:extLst>
          </p:cNvPr>
          <p:cNvSpPr>
            <a:spLocks noGrp="1"/>
          </p:cNvSpPr>
          <p:nvPr>
            <p:ph type="title"/>
          </p:nvPr>
        </p:nvSpPr>
        <p:spPr/>
        <p:txBody>
          <a:bodyPr/>
          <a:lstStyle/>
          <a:p>
            <a:r>
              <a:rPr lang="en-IN" dirty="0"/>
              <a:t>Synchronous training</a:t>
            </a:r>
          </a:p>
        </p:txBody>
      </p:sp>
      <p:sp>
        <p:nvSpPr>
          <p:cNvPr id="3" name="Content Placeholder 2">
            <a:extLst>
              <a:ext uri="{FF2B5EF4-FFF2-40B4-BE49-F238E27FC236}">
                <a16:creationId xmlns:a16="http://schemas.microsoft.com/office/drawing/2014/main" id="{EBEFBE0A-2BC9-4D4D-07AC-487CA6A42FAC}"/>
              </a:ext>
            </a:extLst>
          </p:cNvPr>
          <p:cNvSpPr>
            <a:spLocks noGrp="1"/>
          </p:cNvSpPr>
          <p:nvPr>
            <p:ph idx="1"/>
          </p:nvPr>
        </p:nvSpPr>
        <p:spPr/>
        <p:txBody>
          <a:bodyPr>
            <a:normAutofit fontScale="92500" lnSpcReduction="10000"/>
          </a:bodyPr>
          <a:lstStyle/>
          <a:p>
            <a:r>
              <a:rPr lang="en-IN" dirty="0"/>
              <a:t>The problem with the synchronous training is that a small fraction of workers, or stragglers, are very slow compared to others</a:t>
            </a:r>
          </a:p>
          <a:p>
            <a:endParaRPr lang="en-IN" dirty="0"/>
          </a:p>
          <a:p>
            <a:r>
              <a:rPr lang="en-IN" dirty="0"/>
              <a:t>TensorFlow tries to mitigate this issue using backup workers. After detecting a straggler, a backup worker replaces the straggler. The parameter tasks aggregate the results after receiving the results from at least m out of n workers.</a:t>
            </a:r>
          </a:p>
          <a:p>
            <a:pPr lvl="1"/>
            <a:r>
              <a:rPr lang="en-IN" dirty="0"/>
              <a:t>The intuition behind ignoring some batches is that the stochastic gradient descent algorithm picks the batches randomly, and even if some batches are ignored the algorithm will work fine.</a:t>
            </a:r>
          </a:p>
          <a:p>
            <a:pPr lvl="1"/>
            <a:endParaRPr lang="en-IN" dirty="0"/>
          </a:p>
          <a:p>
            <a:r>
              <a:rPr lang="en-IN" dirty="0"/>
              <a:t>Adding backup workers improves the performance by up to 10%</a:t>
            </a:r>
          </a:p>
        </p:txBody>
      </p:sp>
    </p:spTree>
    <p:extLst>
      <p:ext uri="{BB962C8B-B14F-4D97-AF65-F5344CB8AC3E}">
        <p14:creationId xmlns:p14="http://schemas.microsoft.com/office/powerpoint/2010/main" val="455046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DE31E-3A30-3B8F-4B08-C58A72174384}"/>
              </a:ext>
            </a:extLst>
          </p:cNvPr>
          <p:cNvSpPr>
            <a:spLocks noGrp="1"/>
          </p:cNvSpPr>
          <p:nvPr>
            <p:ph type="title"/>
          </p:nvPr>
        </p:nvSpPr>
        <p:spPr/>
        <p:txBody>
          <a:bodyPr/>
          <a:lstStyle/>
          <a:p>
            <a:r>
              <a:rPr lang="en-IN" dirty="0"/>
              <a:t>Training very large models</a:t>
            </a:r>
          </a:p>
        </p:txBody>
      </p:sp>
      <p:sp>
        <p:nvSpPr>
          <p:cNvPr id="3" name="Content Placeholder 2">
            <a:extLst>
              <a:ext uri="{FF2B5EF4-FFF2-40B4-BE49-F238E27FC236}">
                <a16:creationId xmlns:a16="http://schemas.microsoft.com/office/drawing/2014/main" id="{70DF37FD-7D1A-D7CB-4A6F-0A76D088E7BA}"/>
              </a:ext>
            </a:extLst>
          </p:cNvPr>
          <p:cNvSpPr>
            <a:spLocks noGrp="1"/>
          </p:cNvSpPr>
          <p:nvPr>
            <p:ph idx="1"/>
          </p:nvPr>
        </p:nvSpPr>
        <p:spPr/>
        <p:txBody>
          <a:bodyPr/>
          <a:lstStyle/>
          <a:p>
            <a:r>
              <a:rPr lang="en-IN" dirty="0"/>
              <a:t>For large models that can’t fit on one system/device, model parallelism is used</a:t>
            </a:r>
          </a:p>
          <a:p>
            <a:pPr lvl="1"/>
            <a:r>
              <a:rPr lang="en-IN" dirty="0"/>
              <a:t>The model is partitioned into multiple shards</a:t>
            </a:r>
          </a:p>
          <a:p>
            <a:endParaRPr lang="en-IN" dirty="0"/>
          </a:p>
          <a:p>
            <a:r>
              <a:rPr lang="en-US" dirty="0"/>
              <a:t>TensorFlow provides some APIs that can help implement model parallelism</a:t>
            </a:r>
            <a:endParaRPr lang="en-IN" dirty="0"/>
          </a:p>
        </p:txBody>
      </p:sp>
    </p:spTree>
    <p:extLst>
      <p:ext uri="{BB962C8B-B14F-4D97-AF65-F5344CB8AC3E}">
        <p14:creationId xmlns:p14="http://schemas.microsoft.com/office/powerpoint/2010/main" val="3159067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DD94B-010D-A27F-BFA6-608DCFC0959B}"/>
              </a:ext>
            </a:extLst>
          </p:cNvPr>
          <p:cNvSpPr>
            <a:spLocks noGrp="1"/>
          </p:cNvSpPr>
          <p:nvPr>
            <p:ph type="title"/>
          </p:nvPr>
        </p:nvSpPr>
        <p:spPr/>
        <p:txBody>
          <a:bodyPr/>
          <a:lstStyle/>
          <a:p>
            <a:r>
              <a:rPr lang="en-IN" dirty="0"/>
              <a:t>Training very large models</a:t>
            </a:r>
          </a:p>
        </p:txBody>
      </p:sp>
      <p:sp>
        <p:nvSpPr>
          <p:cNvPr id="3" name="Content Placeholder 2">
            <a:extLst>
              <a:ext uri="{FF2B5EF4-FFF2-40B4-BE49-F238E27FC236}">
                <a16:creationId xmlns:a16="http://schemas.microsoft.com/office/drawing/2014/main" id="{63D7C279-FBA8-4F67-D5DC-4490FCC8BEC0}"/>
              </a:ext>
            </a:extLst>
          </p:cNvPr>
          <p:cNvSpPr>
            <a:spLocks noGrp="1"/>
          </p:cNvSpPr>
          <p:nvPr>
            <p:ph idx="1"/>
          </p:nvPr>
        </p:nvSpPr>
        <p:spPr/>
        <p:txBody>
          <a:bodyPr/>
          <a:lstStyle/>
          <a:p>
            <a:pPr marL="0" indent="0">
              <a:buNone/>
            </a:pPr>
            <a:endParaRPr lang="en-IN" dirty="0"/>
          </a:p>
          <a:p>
            <a:pPr marL="0" indent="0">
              <a:buNone/>
            </a:pPr>
            <a:endParaRPr lang="en-IN" dirty="0"/>
          </a:p>
        </p:txBody>
      </p:sp>
      <p:sp>
        <p:nvSpPr>
          <p:cNvPr id="4" name="Rectangle 3">
            <a:extLst>
              <a:ext uri="{FF2B5EF4-FFF2-40B4-BE49-F238E27FC236}">
                <a16:creationId xmlns:a16="http://schemas.microsoft.com/office/drawing/2014/main" id="{DF770305-EA8D-657B-D05E-21E87647088B}"/>
              </a:ext>
            </a:extLst>
          </p:cNvPr>
          <p:cNvSpPr/>
          <p:nvPr/>
        </p:nvSpPr>
        <p:spPr>
          <a:xfrm>
            <a:off x="1828800" y="2264229"/>
            <a:ext cx="1458686" cy="7293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Shard 0</a:t>
            </a:r>
          </a:p>
        </p:txBody>
      </p:sp>
      <p:sp>
        <p:nvSpPr>
          <p:cNvPr id="5" name="Rectangle 4">
            <a:extLst>
              <a:ext uri="{FF2B5EF4-FFF2-40B4-BE49-F238E27FC236}">
                <a16:creationId xmlns:a16="http://schemas.microsoft.com/office/drawing/2014/main" id="{C9469C1B-1193-6C63-2FEE-7E7855E00F0C}"/>
              </a:ext>
            </a:extLst>
          </p:cNvPr>
          <p:cNvSpPr/>
          <p:nvPr/>
        </p:nvSpPr>
        <p:spPr>
          <a:xfrm>
            <a:off x="1828800" y="4005943"/>
            <a:ext cx="1458686" cy="7293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Shard 1</a:t>
            </a:r>
          </a:p>
        </p:txBody>
      </p:sp>
      <p:sp>
        <p:nvSpPr>
          <p:cNvPr id="6" name="Rectangle 5">
            <a:extLst>
              <a:ext uri="{FF2B5EF4-FFF2-40B4-BE49-F238E27FC236}">
                <a16:creationId xmlns:a16="http://schemas.microsoft.com/office/drawing/2014/main" id="{7A61FAE5-F169-B39B-E32D-806C84924938}"/>
              </a:ext>
            </a:extLst>
          </p:cNvPr>
          <p:cNvSpPr/>
          <p:nvPr/>
        </p:nvSpPr>
        <p:spPr>
          <a:xfrm>
            <a:off x="1839685" y="5442858"/>
            <a:ext cx="1458686" cy="7293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Mod</a:t>
            </a:r>
          </a:p>
        </p:txBody>
      </p:sp>
      <p:sp>
        <p:nvSpPr>
          <p:cNvPr id="7" name="Rectangle 6">
            <a:extLst>
              <a:ext uri="{FF2B5EF4-FFF2-40B4-BE49-F238E27FC236}">
                <a16:creationId xmlns:a16="http://schemas.microsoft.com/office/drawing/2014/main" id="{F18675C5-5BD6-BF41-443D-D9147F302F60}"/>
              </a:ext>
            </a:extLst>
          </p:cNvPr>
          <p:cNvSpPr/>
          <p:nvPr/>
        </p:nvSpPr>
        <p:spPr>
          <a:xfrm>
            <a:off x="4484914" y="5453744"/>
            <a:ext cx="1458686" cy="7293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Partition</a:t>
            </a:r>
          </a:p>
        </p:txBody>
      </p:sp>
      <p:sp>
        <p:nvSpPr>
          <p:cNvPr id="8" name="Rectangle 7">
            <a:extLst>
              <a:ext uri="{FF2B5EF4-FFF2-40B4-BE49-F238E27FC236}">
                <a16:creationId xmlns:a16="http://schemas.microsoft.com/office/drawing/2014/main" id="{CABBA653-6D57-8009-3E99-94F9FFF67E37}"/>
              </a:ext>
            </a:extLst>
          </p:cNvPr>
          <p:cNvSpPr/>
          <p:nvPr/>
        </p:nvSpPr>
        <p:spPr>
          <a:xfrm>
            <a:off x="5671456" y="3962401"/>
            <a:ext cx="1458686" cy="7293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Gather</a:t>
            </a:r>
          </a:p>
        </p:txBody>
      </p:sp>
      <p:sp>
        <p:nvSpPr>
          <p:cNvPr id="9" name="Rectangle 8">
            <a:extLst>
              <a:ext uri="{FF2B5EF4-FFF2-40B4-BE49-F238E27FC236}">
                <a16:creationId xmlns:a16="http://schemas.microsoft.com/office/drawing/2014/main" id="{07F81001-FF8B-2509-921C-B73D1367F558}"/>
              </a:ext>
            </a:extLst>
          </p:cNvPr>
          <p:cNvSpPr/>
          <p:nvPr/>
        </p:nvSpPr>
        <p:spPr>
          <a:xfrm>
            <a:off x="5671457" y="2166259"/>
            <a:ext cx="1458686" cy="7293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Gather</a:t>
            </a:r>
          </a:p>
        </p:txBody>
      </p:sp>
      <p:sp>
        <p:nvSpPr>
          <p:cNvPr id="10" name="Rectangle 9">
            <a:extLst>
              <a:ext uri="{FF2B5EF4-FFF2-40B4-BE49-F238E27FC236}">
                <a16:creationId xmlns:a16="http://schemas.microsoft.com/office/drawing/2014/main" id="{8A8CA445-FA23-1682-AE80-0CB8241A0A8D}"/>
              </a:ext>
            </a:extLst>
          </p:cNvPr>
          <p:cNvSpPr/>
          <p:nvPr/>
        </p:nvSpPr>
        <p:spPr>
          <a:xfrm>
            <a:off x="7652657" y="5431971"/>
            <a:ext cx="1458686" cy="7293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Stitch</a:t>
            </a:r>
          </a:p>
        </p:txBody>
      </p:sp>
      <p:sp>
        <p:nvSpPr>
          <p:cNvPr id="11" name="Rectangle 10">
            <a:extLst>
              <a:ext uri="{FF2B5EF4-FFF2-40B4-BE49-F238E27FC236}">
                <a16:creationId xmlns:a16="http://schemas.microsoft.com/office/drawing/2014/main" id="{1B4AF233-BDFE-B862-C742-25CFF50B7620}"/>
              </a:ext>
            </a:extLst>
          </p:cNvPr>
          <p:cNvSpPr/>
          <p:nvPr/>
        </p:nvSpPr>
        <p:spPr>
          <a:xfrm>
            <a:off x="10265226" y="5442857"/>
            <a:ext cx="1458686" cy="7293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Sum</a:t>
            </a:r>
          </a:p>
        </p:txBody>
      </p:sp>
      <p:cxnSp>
        <p:nvCxnSpPr>
          <p:cNvPr id="15" name="Straight Arrow Connector 14">
            <a:extLst>
              <a:ext uri="{FF2B5EF4-FFF2-40B4-BE49-F238E27FC236}">
                <a16:creationId xmlns:a16="http://schemas.microsoft.com/office/drawing/2014/main" id="{136D76CF-C81B-B1F2-B423-33D5CEB077A5}"/>
              </a:ext>
            </a:extLst>
          </p:cNvPr>
          <p:cNvCxnSpPr>
            <a:stCxn id="6" idx="3"/>
            <a:endCxn id="7" idx="1"/>
          </p:cNvCxnSpPr>
          <p:nvPr/>
        </p:nvCxnSpPr>
        <p:spPr>
          <a:xfrm>
            <a:off x="3298371" y="5807529"/>
            <a:ext cx="1186543" cy="108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or: Elbow 18">
            <a:extLst>
              <a:ext uri="{FF2B5EF4-FFF2-40B4-BE49-F238E27FC236}">
                <a16:creationId xmlns:a16="http://schemas.microsoft.com/office/drawing/2014/main" id="{A2B424BF-8164-1291-B769-04C3A7044E03}"/>
              </a:ext>
            </a:extLst>
          </p:cNvPr>
          <p:cNvCxnSpPr>
            <a:cxnSpLocks/>
          </p:cNvCxnSpPr>
          <p:nvPr/>
        </p:nvCxnSpPr>
        <p:spPr>
          <a:xfrm rot="5400000" flipH="1" flipV="1">
            <a:off x="4988377" y="4901298"/>
            <a:ext cx="1126672" cy="23948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or: Elbow 20">
            <a:extLst>
              <a:ext uri="{FF2B5EF4-FFF2-40B4-BE49-F238E27FC236}">
                <a16:creationId xmlns:a16="http://schemas.microsoft.com/office/drawing/2014/main" id="{7DA3E654-E7A7-5E50-7D92-0CA249931330}"/>
              </a:ext>
            </a:extLst>
          </p:cNvPr>
          <p:cNvCxnSpPr>
            <a:cxnSpLocks/>
          </p:cNvCxnSpPr>
          <p:nvPr/>
        </p:nvCxnSpPr>
        <p:spPr>
          <a:xfrm rot="5400000" flipH="1" flipV="1">
            <a:off x="3769179" y="3725639"/>
            <a:ext cx="2922813" cy="8817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or: Elbow 22">
            <a:extLst>
              <a:ext uri="{FF2B5EF4-FFF2-40B4-BE49-F238E27FC236}">
                <a16:creationId xmlns:a16="http://schemas.microsoft.com/office/drawing/2014/main" id="{5525AEE3-13DC-EAFC-3D38-B648938A6C59}"/>
              </a:ext>
            </a:extLst>
          </p:cNvPr>
          <p:cNvCxnSpPr>
            <a:stCxn id="8" idx="3"/>
          </p:cNvCxnSpPr>
          <p:nvPr/>
        </p:nvCxnSpPr>
        <p:spPr>
          <a:xfrm>
            <a:off x="7130142" y="4327072"/>
            <a:ext cx="794658" cy="110489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9D109A01-3762-46AE-62E0-177F0DF2A16E}"/>
              </a:ext>
            </a:extLst>
          </p:cNvPr>
          <p:cNvCxnSpPr>
            <a:stCxn id="9" idx="3"/>
          </p:cNvCxnSpPr>
          <p:nvPr/>
        </p:nvCxnSpPr>
        <p:spPr>
          <a:xfrm>
            <a:off x="7130143" y="2530930"/>
            <a:ext cx="1709056" cy="286611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ctor: Elbow 26">
            <a:extLst>
              <a:ext uri="{FF2B5EF4-FFF2-40B4-BE49-F238E27FC236}">
                <a16:creationId xmlns:a16="http://schemas.microsoft.com/office/drawing/2014/main" id="{7EA13F08-11FA-03B7-D93C-CDB0002B5BC7}"/>
              </a:ext>
            </a:extLst>
          </p:cNvPr>
          <p:cNvCxnSpPr>
            <a:stCxn id="5" idx="3"/>
          </p:cNvCxnSpPr>
          <p:nvPr/>
        </p:nvCxnSpPr>
        <p:spPr>
          <a:xfrm flipV="1">
            <a:off x="3287486" y="4103914"/>
            <a:ext cx="2383970" cy="26670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or: Elbow 28">
            <a:extLst>
              <a:ext uri="{FF2B5EF4-FFF2-40B4-BE49-F238E27FC236}">
                <a16:creationId xmlns:a16="http://schemas.microsoft.com/office/drawing/2014/main" id="{CAE902FE-B24E-10A1-876D-32D6F2907465}"/>
              </a:ext>
            </a:extLst>
          </p:cNvPr>
          <p:cNvCxnSpPr>
            <a:stCxn id="4" idx="3"/>
          </p:cNvCxnSpPr>
          <p:nvPr/>
        </p:nvCxnSpPr>
        <p:spPr>
          <a:xfrm flipV="1">
            <a:off x="3287486" y="2264229"/>
            <a:ext cx="2383970" cy="36467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8B45C48E-8156-0240-0DE3-136209B16537}"/>
              </a:ext>
            </a:extLst>
          </p:cNvPr>
          <p:cNvCxnSpPr>
            <a:stCxn id="10" idx="3"/>
            <a:endCxn id="11" idx="1"/>
          </p:cNvCxnSpPr>
          <p:nvPr/>
        </p:nvCxnSpPr>
        <p:spPr>
          <a:xfrm>
            <a:off x="9111343" y="5796642"/>
            <a:ext cx="1153883" cy="108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2211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986D0-3D40-D56D-52FE-7957918E902C}"/>
              </a:ext>
            </a:extLst>
          </p:cNvPr>
          <p:cNvSpPr>
            <a:spLocks noGrp="1"/>
          </p:cNvSpPr>
          <p:nvPr>
            <p:ph type="title"/>
          </p:nvPr>
        </p:nvSpPr>
        <p:spPr/>
        <p:txBody>
          <a:bodyPr/>
          <a:lstStyle/>
          <a:p>
            <a:r>
              <a:rPr lang="en-IN" dirty="0"/>
              <a:t>Training very large models</a:t>
            </a:r>
          </a:p>
        </p:txBody>
      </p:sp>
      <p:sp>
        <p:nvSpPr>
          <p:cNvPr id="3" name="Content Placeholder 2">
            <a:extLst>
              <a:ext uri="{FF2B5EF4-FFF2-40B4-BE49-F238E27FC236}">
                <a16:creationId xmlns:a16="http://schemas.microsoft.com/office/drawing/2014/main" id="{BD938FC6-8B46-7D72-CBEE-6E47BFBD4956}"/>
              </a:ext>
            </a:extLst>
          </p:cNvPr>
          <p:cNvSpPr>
            <a:spLocks noGrp="1"/>
          </p:cNvSpPr>
          <p:nvPr>
            <p:ph idx="1"/>
          </p:nvPr>
        </p:nvSpPr>
        <p:spPr/>
        <p:txBody>
          <a:bodyPr>
            <a:normAutofit/>
          </a:bodyPr>
          <a:lstStyle/>
          <a:p>
            <a:r>
              <a:rPr lang="en-IN" dirty="0"/>
              <a:t>The model is divided into shards</a:t>
            </a:r>
          </a:p>
          <a:p>
            <a:endParaRPr lang="en-IN" dirty="0"/>
          </a:p>
          <a:p>
            <a:r>
              <a:rPr lang="en-IN" dirty="0"/>
              <a:t>TensorFlow provides APIs to aid model parallelism</a:t>
            </a:r>
          </a:p>
          <a:p>
            <a:pPr lvl="1"/>
            <a:r>
              <a:rPr lang="en-IN" dirty="0"/>
              <a:t>gather: Extracts a sparse set of rows from a tensor</a:t>
            </a:r>
          </a:p>
          <a:p>
            <a:pPr lvl="1"/>
            <a:r>
              <a:rPr lang="en-IN" dirty="0"/>
              <a:t>dynamic stitch: Merge partial results from each shard into one tensor </a:t>
            </a:r>
          </a:p>
          <a:p>
            <a:pPr lvl="1"/>
            <a:r>
              <a:rPr lang="en-IN" dirty="0"/>
              <a:t>dynamic partition: divides the input data into multiple partitions, one for each shard</a:t>
            </a:r>
          </a:p>
          <a:p>
            <a:pPr lvl="1"/>
            <a:endParaRPr lang="en-IN" dirty="0"/>
          </a:p>
          <a:p>
            <a:r>
              <a:rPr lang="en-IN" dirty="0"/>
              <a:t>The above APIs also support automatic differentiation</a:t>
            </a:r>
          </a:p>
        </p:txBody>
      </p:sp>
    </p:spTree>
    <p:extLst>
      <p:ext uri="{BB962C8B-B14F-4D97-AF65-F5344CB8AC3E}">
        <p14:creationId xmlns:p14="http://schemas.microsoft.com/office/powerpoint/2010/main" val="2699289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5E970-AA0E-9C30-019A-51F45EB1B6E6}"/>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F207F3CD-B48C-D5DE-3DF7-1D9B781ACB81}"/>
              </a:ext>
            </a:extLst>
          </p:cNvPr>
          <p:cNvSpPr>
            <a:spLocks noGrp="1"/>
          </p:cNvSpPr>
          <p:nvPr>
            <p:ph idx="1"/>
          </p:nvPr>
        </p:nvSpPr>
        <p:spPr/>
        <p:txBody>
          <a:bodyPr>
            <a:normAutofit fontScale="92500" lnSpcReduction="20000"/>
          </a:bodyPr>
          <a:lstStyle/>
          <a:p>
            <a:pPr marL="0" indent="0">
              <a:buNone/>
            </a:pPr>
            <a:r>
              <a:rPr lang="en-IN" dirty="0"/>
              <a:t>import </a:t>
            </a:r>
            <a:r>
              <a:rPr lang="en-IN" dirty="0" err="1"/>
              <a:t>tensorflow</a:t>
            </a:r>
            <a:r>
              <a:rPr lang="en-IN" dirty="0"/>
              <a:t> as </a:t>
            </a:r>
            <a:r>
              <a:rPr lang="en-IN" dirty="0" err="1"/>
              <a:t>tf</a:t>
            </a:r>
            <a:endParaRPr lang="en-IN" dirty="0"/>
          </a:p>
          <a:p>
            <a:pPr marL="0" indent="0">
              <a:buNone/>
            </a:pPr>
            <a:r>
              <a:rPr lang="en-IN" dirty="0"/>
              <a:t>b = </a:t>
            </a:r>
            <a:r>
              <a:rPr lang="en-IN" dirty="0" err="1"/>
              <a:t>tf.Variable</a:t>
            </a:r>
            <a:r>
              <a:rPr lang="en-IN" dirty="0"/>
              <a:t>(</a:t>
            </a:r>
            <a:r>
              <a:rPr lang="en-IN" dirty="0" err="1"/>
              <a:t>tf.zeros</a:t>
            </a:r>
            <a:r>
              <a:rPr lang="en-IN" dirty="0"/>
              <a:t>([100]))</a:t>
            </a:r>
          </a:p>
          <a:p>
            <a:pPr marL="0" indent="0">
              <a:buNone/>
            </a:pPr>
            <a:r>
              <a:rPr lang="en-IN" dirty="0"/>
              <a:t>W = </a:t>
            </a:r>
            <a:r>
              <a:rPr lang="en-IN" dirty="0" err="1"/>
              <a:t>tf.Variable</a:t>
            </a:r>
            <a:r>
              <a:rPr lang="en-IN" dirty="0"/>
              <a:t>(</a:t>
            </a:r>
            <a:r>
              <a:rPr lang="en-IN" dirty="0" err="1"/>
              <a:t>tf.random_uniform</a:t>
            </a:r>
            <a:r>
              <a:rPr lang="en-IN" dirty="0"/>
              <a:t>([784,100], -1, 1))</a:t>
            </a:r>
          </a:p>
          <a:p>
            <a:pPr marL="0" indent="0">
              <a:buNone/>
            </a:pPr>
            <a:r>
              <a:rPr lang="en-IN" dirty="0"/>
              <a:t>x = </a:t>
            </a:r>
            <a:r>
              <a:rPr lang="en-IN" dirty="0" err="1"/>
              <a:t>tf.placeholder</a:t>
            </a:r>
            <a:r>
              <a:rPr lang="en-IN" dirty="0"/>
              <a:t>(name=“x”)</a:t>
            </a:r>
          </a:p>
          <a:p>
            <a:pPr marL="0" indent="0">
              <a:buNone/>
            </a:pPr>
            <a:r>
              <a:rPr lang="en-IN" dirty="0" err="1"/>
              <a:t>relu</a:t>
            </a:r>
            <a:r>
              <a:rPr lang="en-IN" dirty="0"/>
              <a:t> = </a:t>
            </a:r>
            <a:r>
              <a:rPr lang="en-IN" dirty="0" err="1"/>
              <a:t>tf.nn.relu</a:t>
            </a:r>
            <a:r>
              <a:rPr lang="en-IN" dirty="0"/>
              <a:t>(</a:t>
            </a:r>
            <a:r>
              <a:rPr lang="en-IN" dirty="0" err="1"/>
              <a:t>tf.matmul</a:t>
            </a:r>
            <a:r>
              <a:rPr lang="en-IN" dirty="0"/>
              <a:t>(x, W) + b)          // </a:t>
            </a:r>
            <a:r>
              <a:rPr lang="en-IN" dirty="0" err="1"/>
              <a:t>relu</a:t>
            </a:r>
            <a:r>
              <a:rPr lang="en-IN" dirty="0"/>
              <a:t>(x) = max(0, x)</a:t>
            </a:r>
          </a:p>
          <a:p>
            <a:pPr marL="0" indent="0">
              <a:buNone/>
            </a:pPr>
            <a:endParaRPr lang="en-IN" dirty="0"/>
          </a:p>
          <a:p>
            <a:pPr marL="0" indent="0">
              <a:buNone/>
            </a:pPr>
            <a:r>
              <a:rPr lang="en-IN" dirty="0"/>
              <a:t>s = </a:t>
            </a:r>
            <a:r>
              <a:rPr lang="en-IN" dirty="0" err="1"/>
              <a:t>tf.Session</a:t>
            </a:r>
            <a:r>
              <a:rPr lang="en-IN" dirty="0"/>
              <a:t>()</a:t>
            </a:r>
          </a:p>
          <a:p>
            <a:pPr marL="0" indent="0">
              <a:buNone/>
            </a:pPr>
            <a:r>
              <a:rPr lang="en-IN" dirty="0"/>
              <a:t>for step in </a:t>
            </a:r>
            <a:r>
              <a:rPr lang="en-IN" dirty="0" err="1"/>
              <a:t>xrange</a:t>
            </a:r>
            <a:r>
              <a:rPr lang="en-IN" dirty="0"/>
              <a:t>(0, 10):</a:t>
            </a:r>
          </a:p>
          <a:p>
            <a:pPr marL="0" indent="0">
              <a:buNone/>
            </a:pPr>
            <a:r>
              <a:rPr lang="en-IN" dirty="0"/>
              <a:t>    input = </a:t>
            </a:r>
            <a:r>
              <a:rPr lang="en-IN" dirty="0" err="1"/>
              <a:t>np.random.rand</a:t>
            </a:r>
            <a:r>
              <a:rPr lang="en-IN" dirty="0"/>
              <a:t>(1, 784)</a:t>
            </a:r>
          </a:p>
          <a:p>
            <a:pPr marL="0" indent="0">
              <a:buNone/>
            </a:pPr>
            <a:r>
              <a:rPr lang="en-IN" dirty="0"/>
              <a:t>    r = </a:t>
            </a:r>
            <a:r>
              <a:rPr lang="en-IN" dirty="0" err="1"/>
              <a:t>sess.run</a:t>
            </a:r>
            <a:r>
              <a:rPr lang="en-IN" dirty="0"/>
              <a:t>(</a:t>
            </a:r>
            <a:r>
              <a:rPr lang="en-IN" dirty="0" err="1"/>
              <a:t>relu</a:t>
            </a:r>
            <a:r>
              <a:rPr lang="en-IN" dirty="0"/>
              <a:t>, </a:t>
            </a:r>
            <a:r>
              <a:rPr lang="en-IN" dirty="0" err="1"/>
              <a:t>feed_dict</a:t>
            </a:r>
            <a:r>
              <a:rPr lang="en-IN" dirty="0"/>
              <a:t>={x: input})</a:t>
            </a:r>
          </a:p>
        </p:txBody>
      </p:sp>
    </p:spTree>
    <p:extLst>
      <p:ext uri="{BB962C8B-B14F-4D97-AF65-F5344CB8AC3E}">
        <p14:creationId xmlns:p14="http://schemas.microsoft.com/office/powerpoint/2010/main" val="10202068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18E3C-D48D-AF6A-2D72-B3CBD0F40A25}"/>
              </a:ext>
            </a:extLst>
          </p:cNvPr>
          <p:cNvSpPr>
            <a:spLocks noGrp="1"/>
          </p:cNvSpPr>
          <p:nvPr>
            <p:ph type="title"/>
          </p:nvPr>
        </p:nvSpPr>
        <p:spPr/>
        <p:txBody>
          <a:bodyPr/>
          <a:lstStyle/>
          <a:p>
            <a:r>
              <a:rPr lang="en-IN" dirty="0"/>
              <a:t>Limitations</a:t>
            </a:r>
          </a:p>
        </p:txBody>
      </p:sp>
      <p:sp>
        <p:nvSpPr>
          <p:cNvPr id="3" name="Content Placeholder 2">
            <a:extLst>
              <a:ext uri="{FF2B5EF4-FFF2-40B4-BE49-F238E27FC236}">
                <a16:creationId xmlns:a16="http://schemas.microsoft.com/office/drawing/2014/main" id="{38D0FF6C-70DB-69F2-8298-E5336E796515}"/>
              </a:ext>
            </a:extLst>
          </p:cNvPr>
          <p:cNvSpPr>
            <a:spLocks noGrp="1"/>
          </p:cNvSpPr>
          <p:nvPr>
            <p:ph idx="1"/>
          </p:nvPr>
        </p:nvSpPr>
        <p:spPr/>
        <p:txBody>
          <a:bodyPr>
            <a:normAutofit lnSpcReduction="10000"/>
          </a:bodyPr>
          <a:lstStyle/>
          <a:p>
            <a:r>
              <a:rPr lang="en-IN" dirty="0"/>
              <a:t>Dataflow graphs are hard to debug</a:t>
            </a:r>
          </a:p>
          <a:p>
            <a:endParaRPr lang="en-IN" dirty="0"/>
          </a:p>
          <a:p>
            <a:r>
              <a:rPr lang="en-IN" dirty="0"/>
              <a:t>TensorFlow dataflow graphs are static in the sense that they can’t change during the actual execution</a:t>
            </a:r>
          </a:p>
          <a:p>
            <a:endParaRPr lang="en-IN" dirty="0"/>
          </a:p>
          <a:p>
            <a:r>
              <a:rPr lang="en-IN" dirty="0"/>
              <a:t>Many modern machine learning algorithms rely on the dynamic graph</a:t>
            </a:r>
          </a:p>
          <a:p>
            <a:pPr lvl="1"/>
            <a:r>
              <a:rPr lang="en-IN" dirty="0"/>
              <a:t>TensorFlow-2.0 adapted the dynamic graph representation</a:t>
            </a:r>
          </a:p>
          <a:p>
            <a:pPr lvl="1"/>
            <a:r>
              <a:rPr lang="en-IN" dirty="0" err="1"/>
              <a:t>PyTorch</a:t>
            </a:r>
            <a:r>
              <a:rPr lang="en-IN" dirty="0"/>
              <a:t> is another popular ML framework that allows dynamic graph</a:t>
            </a:r>
          </a:p>
          <a:p>
            <a:pPr lvl="1"/>
            <a:r>
              <a:rPr lang="en-IN" dirty="0"/>
              <a:t>The problem with the dynamic graph is that many optimizations that are applicable to static graph can’t be applied to the dynamic graph</a:t>
            </a:r>
          </a:p>
          <a:p>
            <a:pPr lvl="1"/>
            <a:endParaRPr lang="en-IN" dirty="0"/>
          </a:p>
        </p:txBody>
      </p:sp>
    </p:spTree>
    <p:extLst>
      <p:ext uri="{BB962C8B-B14F-4D97-AF65-F5344CB8AC3E}">
        <p14:creationId xmlns:p14="http://schemas.microsoft.com/office/powerpoint/2010/main" val="1655089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E47A6-860E-6EB7-5896-DCB704D289DB}"/>
              </a:ext>
            </a:extLst>
          </p:cNvPr>
          <p:cNvSpPr>
            <a:spLocks noGrp="1"/>
          </p:cNvSpPr>
          <p:nvPr>
            <p:ph type="title"/>
          </p:nvPr>
        </p:nvSpPr>
        <p:spPr/>
        <p:txBody>
          <a:bodyPr/>
          <a:lstStyle/>
          <a:p>
            <a:r>
              <a:rPr lang="en-IN" dirty="0"/>
              <a:t>Halide: A DSL for image processing pipeline</a:t>
            </a:r>
          </a:p>
        </p:txBody>
      </p:sp>
      <p:sp>
        <p:nvSpPr>
          <p:cNvPr id="3" name="Text Placeholder 2">
            <a:extLst>
              <a:ext uri="{FF2B5EF4-FFF2-40B4-BE49-F238E27FC236}">
                <a16:creationId xmlns:a16="http://schemas.microsoft.com/office/drawing/2014/main" id="{33E3961D-8D44-A840-8209-1CE3691030D0}"/>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434176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190ED-3DF3-878E-0126-AB8BD46532ED}"/>
              </a:ext>
            </a:extLst>
          </p:cNvPr>
          <p:cNvSpPr>
            <a:spLocks noGrp="1"/>
          </p:cNvSpPr>
          <p:nvPr>
            <p:ph type="title"/>
          </p:nvPr>
        </p:nvSpPr>
        <p:spPr/>
        <p:txBody>
          <a:bodyPr/>
          <a:lstStyle/>
          <a:p>
            <a:r>
              <a:rPr lang="en-IN" dirty="0"/>
              <a:t>Image</a:t>
            </a:r>
          </a:p>
        </p:txBody>
      </p:sp>
      <p:sp>
        <p:nvSpPr>
          <p:cNvPr id="3" name="Content Placeholder 2">
            <a:extLst>
              <a:ext uri="{FF2B5EF4-FFF2-40B4-BE49-F238E27FC236}">
                <a16:creationId xmlns:a16="http://schemas.microsoft.com/office/drawing/2014/main" id="{58E64FE2-7134-2210-28B6-3AA59F2A5D59}"/>
              </a:ext>
            </a:extLst>
          </p:cNvPr>
          <p:cNvSpPr>
            <a:spLocks noGrp="1"/>
          </p:cNvSpPr>
          <p:nvPr>
            <p:ph idx="1"/>
          </p:nvPr>
        </p:nvSpPr>
        <p:spPr/>
        <p:txBody>
          <a:bodyPr/>
          <a:lstStyle/>
          <a:p>
            <a:r>
              <a:rPr lang="en-IN" dirty="0"/>
              <a:t>A black-and-white image is a 2-D array</a:t>
            </a:r>
          </a:p>
          <a:p>
            <a:endParaRPr lang="en-IN" dirty="0"/>
          </a:p>
          <a:p>
            <a:r>
              <a:rPr lang="en-IN" dirty="0"/>
              <a:t>A </a:t>
            </a:r>
            <a:r>
              <a:rPr lang="en-IN" dirty="0" err="1"/>
              <a:t>color</a:t>
            </a:r>
            <a:r>
              <a:rPr lang="en-IN" dirty="0"/>
              <a:t> image is a 3D array</a:t>
            </a:r>
          </a:p>
          <a:p>
            <a:endParaRPr lang="en-IN" dirty="0"/>
          </a:p>
          <a:p>
            <a:r>
              <a:rPr lang="en-IN" dirty="0"/>
              <a:t>In an image processing pipeline, at each pipeline stage, a new image is created by performing some operations on the images generated in the previous stages of the pipelines</a:t>
            </a:r>
          </a:p>
        </p:txBody>
      </p:sp>
    </p:spTree>
    <p:extLst>
      <p:ext uri="{BB962C8B-B14F-4D97-AF65-F5344CB8AC3E}">
        <p14:creationId xmlns:p14="http://schemas.microsoft.com/office/powerpoint/2010/main" val="1754656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CD05-B542-1E8F-5859-7C515389D9E6}"/>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DB34AC8F-6070-B6A1-17CB-F14F05D05229}"/>
              </a:ext>
            </a:extLst>
          </p:cNvPr>
          <p:cNvSpPr>
            <a:spLocks noGrp="1"/>
          </p:cNvSpPr>
          <p:nvPr>
            <p:ph idx="1"/>
          </p:nvPr>
        </p:nvSpPr>
        <p:spPr/>
        <p:txBody>
          <a:bodyPr/>
          <a:lstStyle/>
          <a:p>
            <a:pPr marL="0" indent="0">
              <a:buNone/>
            </a:pPr>
            <a:endParaRPr lang="en-IN" dirty="0"/>
          </a:p>
          <a:p>
            <a:pPr marL="0" indent="0">
              <a:buNone/>
            </a:pPr>
            <a:endParaRPr lang="en-IN" dirty="0"/>
          </a:p>
        </p:txBody>
      </p:sp>
      <p:sp>
        <p:nvSpPr>
          <p:cNvPr id="4" name="TextBox 3">
            <a:extLst>
              <a:ext uri="{FF2B5EF4-FFF2-40B4-BE49-F238E27FC236}">
                <a16:creationId xmlns:a16="http://schemas.microsoft.com/office/drawing/2014/main" id="{E786B01F-1EF4-3276-7846-E6A399B819CC}"/>
              </a:ext>
            </a:extLst>
          </p:cNvPr>
          <p:cNvSpPr txBox="1"/>
          <p:nvPr/>
        </p:nvSpPr>
        <p:spPr>
          <a:xfrm>
            <a:off x="990600" y="1690688"/>
            <a:ext cx="9405257" cy="4524315"/>
          </a:xfrm>
          <a:prstGeom prst="rect">
            <a:avLst/>
          </a:prstGeom>
          <a:noFill/>
        </p:spPr>
        <p:txBody>
          <a:bodyPr wrap="square" rtlCol="0">
            <a:spAutoFit/>
          </a:bodyPr>
          <a:lstStyle/>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void </a:t>
            </a:r>
            <a:r>
              <a:rPr lang="en-IN" dirty="0" err="1">
                <a:latin typeface="Arial" panose="020B0604020202020204" pitchFamily="34" charset="0"/>
                <a:cs typeface="Arial" panose="020B0604020202020204" pitchFamily="34" charset="0"/>
              </a:rPr>
              <a:t>FilteredImage</a:t>
            </a:r>
            <a:r>
              <a:rPr lang="en-IN" dirty="0">
                <a:latin typeface="Arial" panose="020B0604020202020204" pitchFamily="34" charset="0"/>
                <a:cs typeface="Arial" panose="020B0604020202020204" pitchFamily="34" charset="0"/>
              </a:rPr>
              <a:t>(int input[2048][3072], int output[2048][3072]) {</a:t>
            </a:r>
          </a:p>
          <a:p>
            <a:r>
              <a:rPr lang="en-IN" dirty="0">
                <a:latin typeface="Arial" panose="020B0604020202020204" pitchFamily="34" charset="0"/>
                <a:cs typeface="Arial" panose="020B0604020202020204" pitchFamily="34" charset="0"/>
              </a:rPr>
              <a:t>    int x, y;</a:t>
            </a:r>
          </a:p>
          <a:p>
            <a:r>
              <a:rPr lang="en-IN" dirty="0">
                <a:latin typeface="Arial" panose="020B0604020202020204" pitchFamily="34" charset="0"/>
                <a:cs typeface="Arial" panose="020B0604020202020204" pitchFamily="34" charset="0"/>
              </a:rPr>
              <a:t>    int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[2048][3072];</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[y][x] = (input[y][max(0,x-1)] + input[y][x] + input[y][min(x+1, 3071)]) / 3;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output[y][x]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[max(0, y-1)][x]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[min(y+1, 2047)][x]) / 3;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92671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CD05-B542-1E8F-5859-7C515389D9E6}"/>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DB34AC8F-6070-B6A1-17CB-F14F05D05229}"/>
              </a:ext>
            </a:extLst>
          </p:cNvPr>
          <p:cNvSpPr>
            <a:spLocks noGrp="1"/>
          </p:cNvSpPr>
          <p:nvPr>
            <p:ph idx="1"/>
          </p:nvPr>
        </p:nvSpPr>
        <p:spPr/>
        <p:txBody>
          <a:bodyPr/>
          <a:lstStyle/>
          <a:p>
            <a:pPr marL="0" indent="0">
              <a:buNone/>
            </a:pPr>
            <a:endParaRPr lang="en-IN" dirty="0"/>
          </a:p>
          <a:p>
            <a:pPr marL="0" indent="0">
              <a:buNone/>
            </a:pPr>
            <a:endParaRPr lang="en-IN" dirty="0"/>
          </a:p>
        </p:txBody>
      </p:sp>
      <p:sp>
        <p:nvSpPr>
          <p:cNvPr id="4" name="TextBox 3">
            <a:extLst>
              <a:ext uri="{FF2B5EF4-FFF2-40B4-BE49-F238E27FC236}">
                <a16:creationId xmlns:a16="http://schemas.microsoft.com/office/drawing/2014/main" id="{E786B01F-1EF4-3276-7846-E6A399B819CC}"/>
              </a:ext>
            </a:extLst>
          </p:cNvPr>
          <p:cNvSpPr txBox="1"/>
          <p:nvPr/>
        </p:nvSpPr>
        <p:spPr>
          <a:xfrm>
            <a:off x="990600" y="1690688"/>
            <a:ext cx="9405257" cy="4524315"/>
          </a:xfrm>
          <a:prstGeom prst="rect">
            <a:avLst/>
          </a:prstGeom>
          <a:noFill/>
        </p:spPr>
        <p:txBody>
          <a:bodyPr wrap="square" rtlCol="0">
            <a:spAutoFit/>
          </a:bodyPr>
          <a:lstStyle/>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void </a:t>
            </a:r>
            <a:r>
              <a:rPr lang="en-IN" dirty="0" err="1">
                <a:latin typeface="Arial" panose="020B0604020202020204" pitchFamily="34" charset="0"/>
                <a:cs typeface="Arial" panose="020B0604020202020204" pitchFamily="34" charset="0"/>
              </a:rPr>
              <a:t>FilteredImage</a:t>
            </a:r>
            <a:r>
              <a:rPr lang="en-IN" dirty="0">
                <a:latin typeface="Arial" panose="020B0604020202020204" pitchFamily="34" charset="0"/>
                <a:cs typeface="Arial" panose="020B0604020202020204" pitchFamily="34" charset="0"/>
              </a:rPr>
              <a:t>(int input[2048][3072], int output[2048][3072]) {</a:t>
            </a:r>
          </a:p>
          <a:p>
            <a:r>
              <a:rPr lang="en-IN" dirty="0">
                <a:latin typeface="Arial" panose="020B0604020202020204" pitchFamily="34" charset="0"/>
                <a:cs typeface="Arial" panose="020B0604020202020204" pitchFamily="34" charset="0"/>
              </a:rPr>
              <a:t>    int x, y;</a:t>
            </a:r>
          </a:p>
          <a:p>
            <a:r>
              <a:rPr lang="en-IN" dirty="0">
                <a:latin typeface="Arial" panose="020B0604020202020204" pitchFamily="34" charset="0"/>
                <a:cs typeface="Arial" panose="020B0604020202020204" pitchFamily="34" charset="0"/>
              </a:rPr>
              <a:t>    int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[2048][3072];</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[y][x] = (input[y][max(0,x-1)] + input[y][x] + input[y][min(x+1, 3071)]) / 3;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output[y][x]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[max(0, y-1)][x]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[min(y+1, 2047)][x]) / 3;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a:t>
            </a:r>
          </a:p>
        </p:txBody>
      </p:sp>
      <p:sp>
        <p:nvSpPr>
          <p:cNvPr id="5" name="TextBox 4">
            <a:extLst>
              <a:ext uri="{FF2B5EF4-FFF2-40B4-BE49-F238E27FC236}">
                <a16:creationId xmlns:a16="http://schemas.microsoft.com/office/drawing/2014/main" id="{BB69FCC8-CC6C-2885-B38E-8BD5C88F77DB}"/>
              </a:ext>
            </a:extLst>
          </p:cNvPr>
          <p:cNvSpPr txBox="1"/>
          <p:nvPr/>
        </p:nvSpPr>
        <p:spPr>
          <a:xfrm>
            <a:off x="6487886" y="5661006"/>
            <a:ext cx="5018314" cy="523220"/>
          </a:xfrm>
          <a:prstGeom prst="rect">
            <a:avLst/>
          </a:prstGeom>
          <a:noFill/>
        </p:spPr>
        <p:txBody>
          <a:bodyPr wrap="square" rtlCol="0">
            <a:spAutoFit/>
          </a:bodyPr>
          <a:lstStyle/>
          <a:p>
            <a:r>
              <a:rPr lang="en-IN" sz="2800" dirty="0">
                <a:solidFill>
                  <a:srgbClr val="FF0000"/>
                </a:solidFill>
              </a:rPr>
              <a:t>Cache unfriendly</a:t>
            </a:r>
          </a:p>
        </p:txBody>
      </p:sp>
    </p:spTree>
    <p:extLst>
      <p:ext uri="{BB962C8B-B14F-4D97-AF65-F5344CB8AC3E}">
        <p14:creationId xmlns:p14="http://schemas.microsoft.com/office/powerpoint/2010/main" val="400078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CD05-B542-1E8F-5859-7C515389D9E6}"/>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DB34AC8F-6070-B6A1-17CB-F14F05D05229}"/>
              </a:ext>
            </a:extLst>
          </p:cNvPr>
          <p:cNvSpPr>
            <a:spLocks noGrp="1"/>
          </p:cNvSpPr>
          <p:nvPr>
            <p:ph idx="1"/>
          </p:nvPr>
        </p:nvSpPr>
        <p:spPr/>
        <p:txBody>
          <a:bodyPr/>
          <a:lstStyle/>
          <a:p>
            <a:pPr marL="0" indent="0">
              <a:buNone/>
            </a:pPr>
            <a:endParaRPr lang="en-IN" dirty="0"/>
          </a:p>
          <a:p>
            <a:pPr marL="0" indent="0">
              <a:buNone/>
            </a:pPr>
            <a:endParaRPr lang="en-IN" dirty="0"/>
          </a:p>
        </p:txBody>
      </p:sp>
      <p:sp>
        <p:nvSpPr>
          <p:cNvPr id="4" name="TextBox 3">
            <a:extLst>
              <a:ext uri="{FF2B5EF4-FFF2-40B4-BE49-F238E27FC236}">
                <a16:creationId xmlns:a16="http://schemas.microsoft.com/office/drawing/2014/main" id="{E786B01F-1EF4-3276-7846-E6A399B819CC}"/>
              </a:ext>
            </a:extLst>
          </p:cNvPr>
          <p:cNvSpPr txBox="1"/>
          <p:nvPr/>
        </p:nvSpPr>
        <p:spPr>
          <a:xfrm>
            <a:off x="990600" y="1690688"/>
            <a:ext cx="9405257" cy="4524315"/>
          </a:xfrm>
          <a:prstGeom prst="rect">
            <a:avLst/>
          </a:prstGeom>
          <a:noFill/>
        </p:spPr>
        <p:txBody>
          <a:bodyPr wrap="square" rtlCol="0">
            <a:spAutoFit/>
          </a:bodyPr>
          <a:lstStyle/>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void </a:t>
            </a:r>
            <a:r>
              <a:rPr lang="en-IN" dirty="0" err="1">
                <a:latin typeface="Arial" panose="020B0604020202020204" pitchFamily="34" charset="0"/>
                <a:cs typeface="Arial" panose="020B0604020202020204" pitchFamily="34" charset="0"/>
              </a:rPr>
              <a:t>FilteredImage</a:t>
            </a:r>
            <a:r>
              <a:rPr lang="en-IN" dirty="0">
                <a:latin typeface="Arial" panose="020B0604020202020204" pitchFamily="34" charset="0"/>
                <a:cs typeface="Arial" panose="020B0604020202020204" pitchFamily="34" charset="0"/>
              </a:rPr>
              <a:t>(int input[2048][3072], int output[2048][3072]) {</a:t>
            </a:r>
          </a:p>
          <a:p>
            <a:r>
              <a:rPr lang="en-IN" dirty="0">
                <a:latin typeface="Arial" panose="020B0604020202020204" pitchFamily="34" charset="0"/>
                <a:cs typeface="Arial" panose="020B0604020202020204" pitchFamily="34" charset="0"/>
              </a:rPr>
              <a:t>    int x, y;</a:t>
            </a:r>
          </a:p>
          <a:p>
            <a:r>
              <a:rPr lang="en-IN" dirty="0">
                <a:latin typeface="Arial" panose="020B0604020202020204" pitchFamily="34" charset="0"/>
                <a:cs typeface="Arial" panose="020B0604020202020204" pitchFamily="34" charset="0"/>
              </a:rPr>
              <a:t>    int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[2048][3072];</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[y][x] = (input[y][max(0,x-1)] + input[y][x] + input[y][min(x+1, 3071)]) / 3;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output[y][x]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[max(0, y-1)][x]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[min(y+1, 2047)][x]) / 3;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a:t>
            </a:r>
          </a:p>
        </p:txBody>
      </p:sp>
      <p:sp>
        <p:nvSpPr>
          <p:cNvPr id="5" name="TextBox 4">
            <a:extLst>
              <a:ext uri="{FF2B5EF4-FFF2-40B4-BE49-F238E27FC236}">
                <a16:creationId xmlns:a16="http://schemas.microsoft.com/office/drawing/2014/main" id="{BB69FCC8-CC6C-2885-B38E-8BD5C88F77DB}"/>
              </a:ext>
            </a:extLst>
          </p:cNvPr>
          <p:cNvSpPr txBox="1"/>
          <p:nvPr/>
        </p:nvSpPr>
        <p:spPr>
          <a:xfrm>
            <a:off x="6487886" y="5661006"/>
            <a:ext cx="5018314" cy="523220"/>
          </a:xfrm>
          <a:prstGeom prst="rect">
            <a:avLst/>
          </a:prstGeom>
          <a:noFill/>
        </p:spPr>
        <p:txBody>
          <a:bodyPr wrap="square" rtlCol="0">
            <a:spAutoFit/>
          </a:bodyPr>
          <a:lstStyle/>
          <a:p>
            <a:r>
              <a:rPr lang="en-IN" sz="2800" dirty="0">
                <a:solidFill>
                  <a:srgbClr val="FF0000"/>
                </a:solidFill>
              </a:rPr>
              <a:t>Breadth first</a:t>
            </a:r>
          </a:p>
        </p:txBody>
      </p:sp>
    </p:spTree>
    <p:extLst>
      <p:ext uri="{BB962C8B-B14F-4D97-AF65-F5344CB8AC3E}">
        <p14:creationId xmlns:p14="http://schemas.microsoft.com/office/powerpoint/2010/main" val="2597134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83AB3-C875-59C1-D15B-D67C20152802}"/>
              </a:ext>
            </a:extLst>
          </p:cNvPr>
          <p:cNvSpPr>
            <a:spLocks noGrp="1"/>
          </p:cNvSpPr>
          <p:nvPr>
            <p:ph type="title"/>
          </p:nvPr>
        </p:nvSpPr>
        <p:spPr/>
        <p:txBody>
          <a:bodyPr/>
          <a:lstStyle/>
          <a:p>
            <a:r>
              <a:rPr lang="en-IN" dirty="0"/>
              <a:t>Reuse distance</a:t>
            </a:r>
          </a:p>
        </p:txBody>
      </p:sp>
      <p:sp>
        <p:nvSpPr>
          <p:cNvPr id="3" name="Content Placeholder 2">
            <a:extLst>
              <a:ext uri="{FF2B5EF4-FFF2-40B4-BE49-F238E27FC236}">
                <a16:creationId xmlns:a16="http://schemas.microsoft.com/office/drawing/2014/main" id="{2281FDE1-BD8A-491D-A683-DF2CA3FDCC2A}"/>
              </a:ext>
            </a:extLst>
          </p:cNvPr>
          <p:cNvSpPr>
            <a:spLocks noGrp="1"/>
          </p:cNvSpPr>
          <p:nvPr>
            <p:ph idx="1"/>
          </p:nvPr>
        </p:nvSpPr>
        <p:spPr/>
        <p:txBody>
          <a:bodyPr/>
          <a:lstStyle/>
          <a:p>
            <a:r>
              <a:rPr lang="en-IN" dirty="0"/>
              <a:t>Maximum number of operation between computing a value and reading it back</a:t>
            </a:r>
          </a:p>
        </p:txBody>
      </p:sp>
    </p:spTree>
    <p:extLst>
      <p:ext uri="{BB962C8B-B14F-4D97-AF65-F5344CB8AC3E}">
        <p14:creationId xmlns:p14="http://schemas.microsoft.com/office/powerpoint/2010/main" val="279375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CD05-B542-1E8F-5859-7C515389D9E6}"/>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DB34AC8F-6070-B6A1-17CB-F14F05D05229}"/>
              </a:ext>
            </a:extLst>
          </p:cNvPr>
          <p:cNvSpPr>
            <a:spLocks noGrp="1"/>
          </p:cNvSpPr>
          <p:nvPr>
            <p:ph idx="1"/>
          </p:nvPr>
        </p:nvSpPr>
        <p:spPr/>
        <p:txBody>
          <a:bodyPr/>
          <a:lstStyle/>
          <a:p>
            <a:pPr marL="0" indent="0">
              <a:buNone/>
            </a:pPr>
            <a:endParaRPr lang="en-IN" dirty="0"/>
          </a:p>
          <a:p>
            <a:pPr marL="0" indent="0">
              <a:buNone/>
            </a:pPr>
            <a:endParaRPr lang="en-IN" dirty="0"/>
          </a:p>
        </p:txBody>
      </p:sp>
      <p:sp>
        <p:nvSpPr>
          <p:cNvPr id="6" name="TextBox 5">
            <a:extLst>
              <a:ext uri="{FF2B5EF4-FFF2-40B4-BE49-F238E27FC236}">
                <a16:creationId xmlns:a16="http://schemas.microsoft.com/office/drawing/2014/main" id="{FBD338DF-0ABE-DA9E-927D-F5C545F85C68}"/>
              </a:ext>
            </a:extLst>
          </p:cNvPr>
          <p:cNvSpPr txBox="1"/>
          <p:nvPr/>
        </p:nvSpPr>
        <p:spPr>
          <a:xfrm>
            <a:off x="5747657" y="5661006"/>
            <a:ext cx="5758543" cy="523220"/>
          </a:xfrm>
          <a:prstGeom prst="rect">
            <a:avLst/>
          </a:prstGeom>
          <a:noFill/>
        </p:spPr>
        <p:txBody>
          <a:bodyPr wrap="square" rtlCol="0">
            <a:spAutoFit/>
          </a:bodyPr>
          <a:lstStyle/>
          <a:p>
            <a:r>
              <a:rPr lang="en-IN" sz="2800" dirty="0">
                <a:solidFill>
                  <a:srgbClr val="FF0000"/>
                </a:solidFill>
              </a:rPr>
              <a:t>Breadth-first, reuse dist. 2048*3072*3</a:t>
            </a:r>
          </a:p>
        </p:txBody>
      </p:sp>
      <p:sp>
        <p:nvSpPr>
          <p:cNvPr id="7" name="TextBox 6">
            <a:extLst>
              <a:ext uri="{FF2B5EF4-FFF2-40B4-BE49-F238E27FC236}">
                <a16:creationId xmlns:a16="http://schemas.microsoft.com/office/drawing/2014/main" id="{942E786E-9E26-0EAF-7630-07414CECCDF8}"/>
              </a:ext>
            </a:extLst>
          </p:cNvPr>
          <p:cNvSpPr txBox="1"/>
          <p:nvPr/>
        </p:nvSpPr>
        <p:spPr>
          <a:xfrm>
            <a:off x="990600" y="1690688"/>
            <a:ext cx="9405257" cy="4524315"/>
          </a:xfrm>
          <a:prstGeom prst="rect">
            <a:avLst/>
          </a:prstGeom>
          <a:noFill/>
        </p:spPr>
        <p:txBody>
          <a:bodyPr wrap="square" rtlCol="0">
            <a:spAutoFit/>
          </a:bodyPr>
          <a:lstStyle/>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void </a:t>
            </a:r>
            <a:r>
              <a:rPr lang="en-IN" dirty="0" err="1">
                <a:latin typeface="Arial" panose="020B0604020202020204" pitchFamily="34" charset="0"/>
                <a:cs typeface="Arial" panose="020B0604020202020204" pitchFamily="34" charset="0"/>
              </a:rPr>
              <a:t>FilteredImage</a:t>
            </a:r>
            <a:r>
              <a:rPr lang="en-IN" dirty="0">
                <a:latin typeface="Arial" panose="020B0604020202020204" pitchFamily="34" charset="0"/>
                <a:cs typeface="Arial" panose="020B0604020202020204" pitchFamily="34" charset="0"/>
              </a:rPr>
              <a:t>(int input[2048][3072], int output[2048][3072]) {</a:t>
            </a:r>
          </a:p>
          <a:p>
            <a:r>
              <a:rPr lang="en-IN" dirty="0">
                <a:latin typeface="Arial" panose="020B0604020202020204" pitchFamily="34" charset="0"/>
                <a:cs typeface="Arial" panose="020B0604020202020204" pitchFamily="34" charset="0"/>
              </a:rPr>
              <a:t>    int x, y;</a:t>
            </a:r>
          </a:p>
          <a:p>
            <a:r>
              <a:rPr lang="en-IN" dirty="0">
                <a:latin typeface="Arial" panose="020B0604020202020204" pitchFamily="34" charset="0"/>
                <a:cs typeface="Arial" panose="020B0604020202020204" pitchFamily="34" charset="0"/>
              </a:rPr>
              <a:t>    int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[2048][3072];</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[y][x] = (input[y][max(0,x-1)] + input[y][x] + input[y][min(x+1, 3071)]) / 3;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output[y][x]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[max(0, y-1)][x]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[min(y+1, 2047)][x]) / 3;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445704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CD05-B542-1E8F-5859-7C515389D9E6}"/>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DB34AC8F-6070-B6A1-17CB-F14F05D05229}"/>
              </a:ext>
            </a:extLst>
          </p:cNvPr>
          <p:cNvSpPr>
            <a:spLocks noGrp="1"/>
          </p:cNvSpPr>
          <p:nvPr>
            <p:ph idx="1"/>
          </p:nvPr>
        </p:nvSpPr>
        <p:spPr/>
        <p:txBody>
          <a:bodyPr/>
          <a:lstStyle/>
          <a:p>
            <a:pPr marL="0" indent="0">
              <a:buNone/>
            </a:pPr>
            <a:endParaRPr lang="en-IN" dirty="0"/>
          </a:p>
          <a:p>
            <a:pPr marL="0" indent="0">
              <a:buNone/>
            </a:pPr>
            <a:endParaRPr lang="en-IN" dirty="0"/>
          </a:p>
        </p:txBody>
      </p:sp>
      <p:sp>
        <p:nvSpPr>
          <p:cNvPr id="4" name="TextBox 3">
            <a:extLst>
              <a:ext uri="{FF2B5EF4-FFF2-40B4-BE49-F238E27FC236}">
                <a16:creationId xmlns:a16="http://schemas.microsoft.com/office/drawing/2014/main" id="{E786B01F-1EF4-3276-7846-E6A399B819CC}"/>
              </a:ext>
            </a:extLst>
          </p:cNvPr>
          <p:cNvSpPr txBox="1"/>
          <p:nvPr/>
        </p:nvSpPr>
        <p:spPr>
          <a:xfrm>
            <a:off x="990600" y="1690688"/>
            <a:ext cx="9731829" cy="4524315"/>
          </a:xfrm>
          <a:prstGeom prst="rect">
            <a:avLst/>
          </a:prstGeom>
          <a:noFill/>
        </p:spPr>
        <p:txBody>
          <a:bodyPr wrap="square" rtlCol="0">
            <a:spAutoFit/>
          </a:bodyPr>
          <a:lstStyle/>
          <a:p>
            <a:r>
              <a:rPr lang="en-IN" dirty="0">
                <a:latin typeface="Arial" panose="020B0604020202020204" pitchFamily="34" charset="0"/>
                <a:cs typeface="Arial" panose="020B0604020202020204" pitchFamily="34" charset="0"/>
              </a:rPr>
              <a:t>#define clamp(x, L, H) max(L, min(x, H))</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void </a:t>
            </a:r>
            <a:r>
              <a:rPr lang="en-IN" dirty="0" err="1">
                <a:latin typeface="Arial" panose="020B0604020202020204" pitchFamily="34" charset="0"/>
                <a:cs typeface="Arial" panose="020B0604020202020204" pitchFamily="34" charset="0"/>
              </a:rPr>
              <a:t>FilteredImage</a:t>
            </a:r>
            <a:r>
              <a:rPr lang="en-IN" dirty="0">
                <a:latin typeface="Arial" panose="020B0604020202020204" pitchFamily="34" charset="0"/>
                <a:cs typeface="Arial" panose="020B0604020202020204" pitchFamily="34" charset="0"/>
              </a:rPr>
              <a:t>(int input[2048][3072], int output[2048][3072]) {</a:t>
            </a:r>
          </a:p>
          <a:p>
            <a:r>
              <a:rPr lang="en-IN" dirty="0">
                <a:latin typeface="Arial" panose="020B0604020202020204" pitchFamily="34" charset="0"/>
                <a:cs typeface="Arial" panose="020B0604020202020204" pitchFamily="34" charset="0"/>
              </a:rPr>
              <a:t>    int x, y, </a:t>
            </a:r>
            <a:r>
              <a:rPr lang="en-IN" dirty="0" err="1">
                <a:latin typeface="Arial" panose="020B0604020202020204" pitchFamily="34" charset="0"/>
                <a:cs typeface="Arial" panose="020B0604020202020204" pitchFamily="34" charset="0"/>
              </a:rPr>
              <a:t>i</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c_y</a:t>
            </a:r>
            <a:r>
              <a:rPr lang="en-IN" dirty="0">
                <a:latin typeface="Arial" panose="020B0604020202020204" pitchFamily="34" charset="0"/>
                <a:cs typeface="Arial" panose="020B0604020202020204" pitchFamily="34" charset="0"/>
              </a:rPr>
              <a:t>;</a:t>
            </a:r>
          </a:p>
          <a:p>
            <a:r>
              <a:rPr lang="en-IN" dirty="0">
                <a:latin typeface="Arial" panose="020B0604020202020204" pitchFamily="34" charset="0"/>
                <a:cs typeface="Arial" panose="020B0604020202020204" pitchFamily="34" charset="0"/>
              </a:rPr>
              <a:t>    int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[3];</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for (</a:t>
            </a:r>
            <a:r>
              <a:rPr lang="en-IN" dirty="0" err="1">
                <a:latin typeface="Arial" panose="020B0604020202020204" pitchFamily="34" charset="0"/>
                <a:cs typeface="Arial" panose="020B0604020202020204" pitchFamily="34" charset="0"/>
              </a:rPr>
              <a:t>i</a:t>
            </a:r>
            <a:r>
              <a:rPr lang="en-IN" dirty="0">
                <a:latin typeface="Arial" panose="020B0604020202020204" pitchFamily="34" charset="0"/>
                <a:cs typeface="Arial" panose="020B0604020202020204" pitchFamily="34" charset="0"/>
              </a:rPr>
              <a:t> = -1; </a:t>
            </a:r>
            <a:r>
              <a:rPr lang="en-IN" dirty="0" err="1">
                <a:latin typeface="Arial" panose="020B0604020202020204" pitchFamily="34" charset="0"/>
                <a:cs typeface="Arial" panose="020B0604020202020204" pitchFamily="34" charset="0"/>
              </a:rPr>
              <a:t>i</a:t>
            </a:r>
            <a:r>
              <a:rPr lang="en-IN" dirty="0">
                <a:latin typeface="Arial" panose="020B0604020202020204" pitchFamily="34" charset="0"/>
                <a:cs typeface="Arial" panose="020B0604020202020204" pitchFamily="34" charset="0"/>
              </a:rPr>
              <a:t> &lt;= 1; </a:t>
            </a:r>
            <a:r>
              <a:rPr lang="en-IN" dirty="0" err="1">
                <a:latin typeface="Arial" panose="020B0604020202020204" pitchFamily="34" charset="0"/>
                <a:cs typeface="Arial" panose="020B0604020202020204" pitchFamily="34" charset="0"/>
              </a:rPr>
              <a:t>i</a:t>
            </a:r>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c_y</a:t>
            </a:r>
            <a:r>
              <a:rPr lang="en-IN" dirty="0">
                <a:latin typeface="Arial" panose="020B0604020202020204" pitchFamily="34" charset="0"/>
                <a:cs typeface="Arial" panose="020B0604020202020204" pitchFamily="34" charset="0"/>
              </a:rPr>
              <a:t> = clamp(</a:t>
            </a:r>
            <a:r>
              <a:rPr lang="en-IN" dirty="0" err="1">
                <a:latin typeface="Arial" panose="020B0604020202020204" pitchFamily="34" charset="0"/>
                <a:cs typeface="Arial" panose="020B0604020202020204" pitchFamily="34" charset="0"/>
              </a:rPr>
              <a:t>y+i</a:t>
            </a:r>
            <a:r>
              <a:rPr lang="en-IN" dirty="0">
                <a:latin typeface="Arial" panose="020B0604020202020204" pitchFamily="34" charset="0"/>
                <a:cs typeface="Arial" panose="020B0604020202020204" pitchFamily="34" charset="0"/>
              </a:rPr>
              <a:t>, 0, 2047);</a:t>
            </a:r>
          </a:p>
          <a:p>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[i+1] = (input[</a:t>
            </a:r>
            <a:r>
              <a:rPr lang="en-IN" dirty="0" err="1">
                <a:latin typeface="Arial" panose="020B0604020202020204" pitchFamily="34" charset="0"/>
                <a:cs typeface="Arial" panose="020B0604020202020204" pitchFamily="34" charset="0"/>
              </a:rPr>
              <a:t>c_y</a:t>
            </a:r>
            <a:r>
              <a:rPr lang="en-IN" dirty="0">
                <a:latin typeface="Arial" panose="020B0604020202020204" pitchFamily="34" charset="0"/>
                <a:cs typeface="Arial" panose="020B0604020202020204" pitchFamily="34" charset="0"/>
              </a:rPr>
              <a:t>][max(0,x-1)] + input[</a:t>
            </a:r>
            <a:r>
              <a:rPr lang="en-IN" dirty="0" err="1">
                <a:latin typeface="Arial" panose="020B0604020202020204" pitchFamily="34" charset="0"/>
                <a:cs typeface="Arial" panose="020B0604020202020204" pitchFamily="34" charset="0"/>
              </a:rPr>
              <a:t>c_y</a:t>
            </a:r>
            <a:r>
              <a:rPr lang="en-IN" dirty="0">
                <a:latin typeface="Arial" panose="020B0604020202020204" pitchFamily="34" charset="0"/>
                <a:cs typeface="Arial" panose="020B0604020202020204" pitchFamily="34" charset="0"/>
              </a:rPr>
              <a:t>][x] + input[</a:t>
            </a:r>
            <a:r>
              <a:rPr lang="en-IN" dirty="0" err="1">
                <a:latin typeface="Arial" panose="020B0604020202020204" pitchFamily="34" charset="0"/>
                <a:cs typeface="Arial" panose="020B0604020202020204" pitchFamily="34" charset="0"/>
              </a:rPr>
              <a:t>c_y</a:t>
            </a:r>
            <a:r>
              <a:rPr lang="en-IN" dirty="0">
                <a:latin typeface="Arial" panose="020B0604020202020204" pitchFamily="34" charset="0"/>
                <a:cs typeface="Arial" panose="020B0604020202020204" pitchFamily="34" charset="0"/>
              </a:rPr>
              <a:t>][min(x+1, 3071)) / 3;</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              output[y][x]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[0]+</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[1]+</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[2]) / 3;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    </a:t>
            </a:r>
          </a:p>
          <a:p>
            <a:r>
              <a:rPr lang="en-IN" dirty="0">
                <a:latin typeface="Arial" panose="020B0604020202020204" pitchFamily="34" charset="0"/>
                <a:cs typeface="Arial" panose="020B0604020202020204" pitchFamily="34" charset="0"/>
              </a:rPr>
              <a:t>}</a:t>
            </a:r>
          </a:p>
        </p:txBody>
      </p:sp>
      <p:sp>
        <p:nvSpPr>
          <p:cNvPr id="5" name="TextBox 4">
            <a:extLst>
              <a:ext uri="{FF2B5EF4-FFF2-40B4-BE49-F238E27FC236}">
                <a16:creationId xmlns:a16="http://schemas.microsoft.com/office/drawing/2014/main" id="{63532683-26F0-B222-5423-C94AE9FB6FE5}"/>
              </a:ext>
            </a:extLst>
          </p:cNvPr>
          <p:cNvSpPr txBox="1"/>
          <p:nvPr/>
        </p:nvSpPr>
        <p:spPr>
          <a:xfrm>
            <a:off x="5105401" y="5661006"/>
            <a:ext cx="6400800" cy="954107"/>
          </a:xfrm>
          <a:prstGeom prst="rect">
            <a:avLst/>
          </a:prstGeom>
          <a:noFill/>
        </p:spPr>
        <p:txBody>
          <a:bodyPr wrap="square" rtlCol="0">
            <a:spAutoFit/>
          </a:bodyPr>
          <a:lstStyle/>
          <a:p>
            <a:r>
              <a:rPr lang="en-IN" sz="2800" dirty="0">
                <a:solidFill>
                  <a:srgbClr val="FF0000"/>
                </a:solidFill>
              </a:rPr>
              <a:t>Fusing loops, reuse dist. 3*3</a:t>
            </a:r>
          </a:p>
          <a:p>
            <a:r>
              <a:rPr lang="en-IN" sz="2800" dirty="0">
                <a:solidFill>
                  <a:srgbClr val="FF0000"/>
                </a:solidFill>
              </a:rPr>
              <a:t>2x more work</a:t>
            </a:r>
          </a:p>
        </p:txBody>
      </p:sp>
    </p:spTree>
    <p:extLst>
      <p:ext uri="{BB962C8B-B14F-4D97-AF65-F5344CB8AC3E}">
        <p14:creationId xmlns:p14="http://schemas.microsoft.com/office/powerpoint/2010/main" val="31631134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CD05-B542-1E8F-5859-7C515389D9E6}"/>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DB34AC8F-6070-B6A1-17CB-F14F05D05229}"/>
              </a:ext>
            </a:extLst>
          </p:cNvPr>
          <p:cNvSpPr>
            <a:spLocks noGrp="1"/>
          </p:cNvSpPr>
          <p:nvPr>
            <p:ph idx="1"/>
          </p:nvPr>
        </p:nvSpPr>
        <p:spPr/>
        <p:txBody>
          <a:bodyPr/>
          <a:lstStyle/>
          <a:p>
            <a:pPr marL="0" indent="0">
              <a:buNone/>
            </a:pPr>
            <a:endParaRPr lang="en-IN" dirty="0"/>
          </a:p>
          <a:p>
            <a:pPr marL="0" indent="0">
              <a:buNone/>
            </a:pPr>
            <a:endParaRPr lang="en-IN" dirty="0"/>
          </a:p>
        </p:txBody>
      </p:sp>
      <p:sp>
        <p:nvSpPr>
          <p:cNvPr id="4" name="TextBox 3">
            <a:extLst>
              <a:ext uri="{FF2B5EF4-FFF2-40B4-BE49-F238E27FC236}">
                <a16:creationId xmlns:a16="http://schemas.microsoft.com/office/drawing/2014/main" id="{E786B01F-1EF4-3276-7846-E6A399B819CC}"/>
              </a:ext>
            </a:extLst>
          </p:cNvPr>
          <p:cNvSpPr txBox="1"/>
          <p:nvPr/>
        </p:nvSpPr>
        <p:spPr>
          <a:xfrm>
            <a:off x="990600" y="1679802"/>
            <a:ext cx="10755086" cy="4247317"/>
          </a:xfrm>
          <a:prstGeom prst="rect">
            <a:avLst/>
          </a:prstGeom>
          <a:noFill/>
        </p:spPr>
        <p:txBody>
          <a:bodyPr wrap="square" rtlCol="0">
            <a:spAutoFit/>
          </a:bodyPr>
          <a:lstStyle/>
          <a:p>
            <a:r>
              <a:rPr lang="en-IN" dirty="0">
                <a:latin typeface="Arial" panose="020B0604020202020204" pitchFamily="34" charset="0"/>
                <a:cs typeface="Arial" panose="020B0604020202020204" pitchFamily="34" charset="0"/>
              </a:rPr>
              <a:t>#define clamp(x, L, H) max(L, min(x, H))</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void </a:t>
            </a:r>
            <a:r>
              <a:rPr lang="en-IN" dirty="0" err="1">
                <a:latin typeface="Arial" panose="020B0604020202020204" pitchFamily="34" charset="0"/>
                <a:cs typeface="Arial" panose="020B0604020202020204" pitchFamily="34" charset="0"/>
              </a:rPr>
              <a:t>FilteredImage</a:t>
            </a:r>
            <a:r>
              <a:rPr lang="en-IN" dirty="0">
                <a:latin typeface="Arial" panose="020B0604020202020204" pitchFamily="34" charset="0"/>
                <a:cs typeface="Arial" panose="020B0604020202020204" pitchFamily="34" charset="0"/>
              </a:rPr>
              <a:t>(int input[2048][3072], int output[2048][3072]) {</a:t>
            </a:r>
          </a:p>
          <a:p>
            <a:r>
              <a:rPr lang="en-IN" dirty="0">
                <a:latin typeface="Arial" panose="020B0604020202020204" pitchFamily="34" charset="0"/>
                <a:cs typeface="Arial" panose="020B0604020202020204" pitchFamily="34" charset="0"/>
              </a:rPr>
              <a:t>    int x, y, </a:t>
            </a:r>
            <a:r>
              <a:rPr lang="en-IN" dirty="0" err="1">
                <a:latin typeface="Arial" panose="020B0604020202020204" pitchFamily="34" charset="0"/>
                <a:cs typeface="Arial" panose="020B0604020202020204" pitchFamily="34" charset="0"/>
              </a:rPr>
              <a:t>i</a:t>
            </a:r>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c_y</a:t>
            </a:r>
            <a:r>
              <a:rPr lang="en-IN" dirty="0">
                <a:latin typeface="Arial" panose="020B0604020202020204" pitchFamily="34" charset="0"/>
                <a:cs typeface="Arial" panose="020B0604020202020204" pitchFamily="34" charset="0"/>
              </a:rPr>
              <a:t>;</a:t>
            </a:r>
          </a:p>
          <a:p>
            <a:r>
              <a:rPr lang="en-IN" dirty="0">
                <a:latin typeface="Arial" panose="020B0604020202020204" pitchFamily="34" charset="0"/>
                <a:cs typeface="Arial" panose="020B0604020202020204" pitchFamily="34" charset="0"/>
              </a:rPr>
              <a:t>    int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[3][3072];</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    for (y = 0; y &lt; 2048; y++) {</a:t>
            </a:r>
          </a:p>
          <a:p>
            <a:r>
              <a:rPr lang="en-IN" dirty="0">
                <a:latin typeface="Arial" panose="020B0604020202020204" pitchFamily="34" charset="0"/>
                <a:cs typeface="Arial" panose="020B0604020202020204" pitchFamily="34" charset="0"/>
              </a:rPr>
              <a:t>         for (x = 0; x &lt; 3072; x++) {</a:t>
            </a:r>
          </a:p>
          <a:p>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[(y%3)][x] = (input[y][max(0,x-1)] + input[y][x] + input[y][min(x+1, 3071)) / 3;</a:t>
            </a:r>
          </a:p>
          <a:p>
            <a:r>
              <a:rPr lang="en-IN" dirty="0">
                <a:latin typeface="Arial" panose="020B0604020202020204" pitchFamily="34" charset="0"/>
                <a:cs typeface="Arial" panose="020B0604020202020204" pitchFamily="34" charset="0"/>
              </a:rPr>
              <a:t>              if (y &gt; 0) {</a:t>
            </a:r>
          </a:p>
          <a:p>
            <a:r>
              <a:rPr lang="en-IN" dirty="0">
                <a:latin typeface="Arial" panose="020B0604020202020204" pitchFamily="34" charset="0"/>
                <a:cs typeface="Arial" panose="020B0604020202020204" pitchFamily="34" charset="0"/>
              </a:rPr>
              <a:t>                output[y-1][x]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[max(0, y-2)%3][x]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[(y-1)%3][x] + </a:t>
            </a:r>
            <a:r>
              <a:rPr lang="en-IN" dirty="0" err="1">
                <a:latin typeface="Arial" panose="020B0604020202020204" pitchFamily="34" charset="0"/>
                <a:cs typeface="Arial" panose="020B0604020202020204" pitchFamily="34" charset="0"/>
              </a:rPr>
              <a:t>blurx</a:t>
            </a:r>
            <a:r>
              <a:rPr lang="en-IN" dirty="0">
                <a:latin typeface="Arial" panose="020B0604020202020204" pitchFamily="34" charset="0"/>
                <a:cs typeface="Arial" panose="020B0604020202020204" pitchFamily="34" charset="0"/>
              </a:rPr>
              <a:t>[y%3][x]) / 3;</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    }</a:t>
            </a:r>
          </a:p>
          <a:p>
            <a:r>
              <a:rPr lang="en-IN" dirty="0">
                <a:latin typeface="Arial" panose="020B0604020202020204" pitchFamily="34" charset="0"/>
                <a:cs typeface="Arial" panose="020B0604020202020204" pitchFamily="34" charset="0"/>
              </a:rPr>
              <a:t>}</a:t>
            </a:r>
          </a:p>
        </p:txBody>
      </p:sp>
      <p:sp>
        <p:nvSpPr>
          <p:cNvPr id="5" name="TextBox 4">
            <a:extLst>
              <a:ext uri="{FF2B5EF4-FFF2-40B4-BE49-F238E27FC236}">
                <a16:creationId xmlns:a16="http://schemas.microsoft.com/office/drawing/2014/main" id="{63532683-26F0-B222-5423-C94AE9FB6FE5}"/>
              </a:ext>
            </a:extLst>
          </p:cNvPr>
          <p:cNvSpPr txBox="1"/>
          <p:nvPr/>
        </p:nvSpPr>
        <p:spPr>
          <a:xfrm>
            <a:off x="4637315" y="5236460"/>
            <a:ext cx="7260772" cy="1569660"/>
          </a:xfrm>
          <a:prstGeom prst="rect">
            <a:avLst/>
          </a:prstGeom>
          <a:noFill/>
        </p:spPr>
        <p:txBody>
          <a:bodyPr wrap="square" rtlCol="0">
            <a:spAutoFit/>
          </a:bodyPr>
          <a:lstStyle/>
          <a:p>
            <a:r>
              <a:rPr lang="en-IN" sz="2400" dirty="0">
                <a:solidFill>
                  <a:srgbClr val="FF0000"/>
                </a:solidFill>
              </a:rPr>
              <a:t>Fusing loops, reuse dist. 3072 * 3</a:t>
            </a:r>
          </a:p>
          <a:p>
            <a:r>
              <a:rPr lang="en-IN" sz="2400" dirty="0">
                <a:solidFill>
                  <a:srgbClr val="FF0000"/>
                </a:solidFill>
              </a:rPr>
              <a:t>no additional work</a:t>
            </a:r>
          </a:p>
          <a:p>
            <a:r>
              <a:rPr lang="en-IN" sz="2400" dirty="0">
                <a:solidFill>
                  <a:srgbClr val="FF0000"/>
                </a:solidFill>
              </a:rPr>
              <a:t>The iterations in the output loop are not independent.</a:t>
            </a:r>
          </a:p>
          <a:p>
            <a:r>
              <a:rPr lang="en-IN" sz="2400" dirty="0">
                <a:solidFill>
                  <a:srgbClr val="FF0000"/>
                </a:solidFill>
              </a:rPr>
              <a:t>Hard to parallelize.</a:t>
            </a:r>
          </a:p>
        </p:txBody>
      </p:sp>
    </p:spTree>
    <p:extLst>
      <p:ext uri="{BB962C8B-B14F-4D97-AF65-F5344CB8AC3E}">
        <p14:creationId xmlns:p14="http://schemas.microsoft.com/office/powerpoint/2010/main" val="1195475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39CC6-5102-C746-7349-A10B59CC6E8D}"/>
              </a:ext>
            </a:extLst>
          </p:cNvPr>
          <p:cNvSpPr>
            <a:spLocks noGrp="1"/>
          </p:cNvSpPr>
          <p:nvPr>
            <p:ph type="title"/>
          </p:nvPr>
        </p:nvSpPr>
        <p:spPr/>
        <p:txBody>
          <a:bodyPr/>
          <a:lstStyle/>
          <a:p>
            <a:r>
              <a:rPr lang="en-IN" dirty="0"/>
              <a:t>Example</a:t>
            </a:r>
          </a:p>
        </p:txBody>
      </p:sp>
      <p:sp>
        <p:nvSpPr>
          <p:cNvPr id="4" name="Rectangle 3">
            <a:extLst>
              <a:ext uri="{FF2B5EF4-FFF2-40B4-BE49-F238E27FC236}">
                <a16:creationId xmlns:a16="http://schemas.microsoft.com/office/drawing/2014/main" id="{7FE3FC07-27C5-0227-457D-ECEE68646A7D}"/>
              </a:ext>
            </a:extLst>
          </p:cNvPr>
          <p:cNvSpPr/>
          <p:nvPr/>
        </p:nvSpPr>
        <p:spPr>
          <a:xfrm>
            <a:off x="3810000" y="4093029"/>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MatMul</a:t>
            </a:r>
            <a:endParaRPr lang="en-IN" sz="2400" b="1" dirty="0">
              <a:solidFill>
                <a:schemeClr val="tx1"/>
              </a:solidFill>
            </a:endParaRPr>
          </a:p>
        </p:txBody>
      </p:sp>
      <p:sp>
        <p:nvSpPr>
          <p:cNvPr id="5" name="Rectangle 4">
            <a:extLst>
              <a:ext uri="{FF2B5EF4-FFF2-40B4-BE49-F238E27FC236}">
                <a16:creationId xmlns:a16="http://schemas.microsoft.com/office/drawing/2014/main" id="{B1BDDB58-9795-DC28-9A5B-027D3B3E738A}"/>
              </a:ext>
            </a:extLst>
          </p:cNvPr>
          <p:cNvSpPr/>
          <p:nvPr/>
        </p:nvSpPr>
        <p:spPr>
          <a:xfrm>
            <a:off x="2394857" y="3058885"/>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Add</a:t>
            </a:r>
          </a:p>
        </p:txBody>
      </p:sp>
      <p:sp>
        <p:nvSpPr>
          <p:cNvPr id="6" name="Rectangle 5">
            <a:extLst>
              <a:ext uri="{FF2B5EF4-FFF2-40B4-BE49-F238E27FC236}">
                <a16:creationId xmlns:a16="http://schemas.microsoft.com/office/drawing/2014/main" id="{3969CF4B-FBBE-00C2-26E4-E953569A19D3}"/>
              </a:ext>
            </a:extLst>
          </p:cNvPr>
          <p:cNvSpPr/>
          <p:nvPr/>
        </p:nvSpPr>
        <p:spPr>
          <a:xfrm>
            <a:off x="2373086" y="2024741"/>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Relu</a:t>
            </a:r>
            <a:endParaRPr lang="en-IN" sz="2400" b="1" dirty="0">
              <a:solidFill>
                <a:schemeClr val="tx1"/>
              </a:solidFill>
            </a:endParaRPr>
          </a:p>
        </p:txBody>
      </p:sp>
      <p:sp>
        <p:nvSpPr>
          <p:cNvPr id="7" name="Oval 6">
            <a:extLst>
              <a:ext uri="{FF2B5EF4-FFF2-40B4-BE49-F238E27FC236}">
                <a16:creationId xmlns:a16="http://schemas.microsoft.com/office/drawing/2014/main" id="{9D0F624F-315F-ED11-335F-245AA8B3809F}"/>
              </a:ext>
            </a:extLst>
          </p:cNvPr>
          <p:cNvSpPr/>
          <p:nvPr/>
        </p:nvSpPr>
        <p:spPr>
          <a:xfrm>
            <a:off x="3810000" y="5312229"/>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x</a:t>
            </a:r>
          </a:p>
        </p:txBody>
      </p:sp>
      <p:sp>
        <p:nvSpPr>
          <p:cNvPr id="8" name="Oval 7">
            <a:extLst>
              <a:ext uri="{FF2B5EF4-FFF2-40B4-BE49-F238E27FC236}">
                <a16:creationId xmlns:a16="http://schemas.microsoft.com/office/drawing/2014/main" id="{776F1A77-C9CA-CE4C-D9D3-B05E0419E1FC}"/>
              </a:ext>
            </a:extLst>
          </p:cNvPr>
          <p:cNvSpPr/>
          <p:nvPr/>
        </p:nvSpPr>
        <p:spPr>
          <a:xfrm>
            <a:off x="5040087" y="5312231"/>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W</a:t>
            </a:r>
          </a:p>
        </p:txBody>
      </p:sp>
      <p:sp>
        <p:nvSpPr>
          <p:cNvPr id="9" name="Oval 8">
            <a:extLst>
              <a:ext uri="{FF2B5EF4-FFF2-40B4-BE49-F238E27FC236}">
                <a16:creationId xmlns:a16="http://schemas.microsoft.com/office/drawing/2014/main" id="{1D3AF9CE-6F28-2FC0-B59A-8980ACD8AC93}"/>
              </a:ext>
            </a:extLst>
          </p:cNvPr>
          <p:cNvSpPr/>
          <p:nvPr/>
        </p:nvSpPr>
        <p:spPr>
          <a:xfrm>
            <a:off x="2046518" y="4180116"/>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b</a:t>
            </a:r>
          </a:p>
        </p:txBody>
      </p:sp>
      <p:cxnSp>
        <p:nvCxnSpPr>
          <p:cNvPr id="11" name="Straight Arrow Connector 10">
            <a:extLst>
              <a:ext uri="{FF2B5EF4-FFF2-40B4-BE49-F238E27FC236}">
                <a16:creationId xmlns:a16="http://schemas.microsoft.com/office/drawing/2014/main" id="{A5FCF9CF-3F3E-3254-1394-BE3B6A02DFDD}"/>
              </a:ext>
            </a:extLst>
          </p:cNvPr>
          <p:cNvCxnSpPr>
            <a:stCxn id="7" idx="0"/>
            <a:endCxn id="4" idx="2"/>
          </p:cNvCxnSpPr>
          <p:nvPr/>
        </p:nvCxnSpPr>
        <p:spPr>
          <a:xfrm flipV="1">
            <a:off x="4191000" y="4680857"/>
            <a:ext cx="555172" cy="6313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69D1755-5C40-CE73-C31E-E2276936ED5F}"/>
              </a:ext>
            </a:extLst>
          </p:cNvPr>
          <p:cNvCxnSpPr>
            <a:stCxn id="8" idx="0"/>
            <a:endCxn id="4" idx="2"/>
          </p:cNvCxnSpPr>
          <p:nvPr/>
        </p:nvCxnSpPr>
        <p:spPr>
          <a:xfrm flipH="1" flipV="1">
            <a:off x="4746172" y="4680857"/>
            <a:ext cx="674915" cy="6313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5CE03FD-143D-7CF5-6D41-91AD1D44868F}"/>
              </a:ext>
            </a:extLst>
          </p:cNvPr>
          <p:cNvCxnSpPr>
            <a:stCxn id="9" idx="0"/>
            <a:endCxn id="5" idx="2"/>
          </p:cNvCxnSpPr>
          <p:nvPr/>
        </p:nvCxnSpPr>
        <p:spPr>
          <a:xfrm flipV="1">
            <a:off x="2427518" y="3646713"/>
            <a:ext cx="903511" cy="533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CA2A7C4-4807-72F4-53C7-7228B028B8EF}"/>
              </a:ext>
            </a:extLst>
          </p:cNvPr>
          <p:cNvCxnSpPr>
            <a:stCxn id="4" idx="0"/>
            <a:endCxn id="5" idx="2"/>
          </p:cNvCxnSpPr>
          <p:nvPr/>
        </p:nvCxnSpPr>
        <p:spPr>
          <a:xfrm flipH="1" flipV="1">
            <a:off x="3331029" y="3646713"/>
            <a:ext cx="1415143" cy="446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3167CF7-5720-EB72-2CCD-A667F917DF06}"/>
              </a:ext>
            </a:extLst>
          </p:cNvPr>
          <p:cNvCxnSpPr>
            <a:stCxn id="5" idx="0"/>
            <a:endCxn id="6" idx="2"/>
          </p:cNvCxnSpPr>
          <p:nvPr/>
        </p:nvCxnSpPr>
        <p:spPr>
          <a:xfrm flipH="1" flipV="1">
            <a:off x="3309258" y="2612569"/>
            <a:ext cx="21771" cy="446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A1AD624-FB9E-0D68-6E76-17FDA2670DE2}"/>
              </a:ext>
            </a:extLst>
          </p:cNvPr>
          <p:cNvCxnSpPr>
            <a:stCxn id="6" idx="0"/>
          </p:cNvCxnSpPr>
          <p:nvPr/>
        </p:nvCxnSpPr>
        <p:spPr>
          <a:xfrm flipV="1">
            <a:off x="3309258" y="1436913"/>
            <a:ext cx="0" cy="587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4111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CD05-B542-1E8F-5859-7C515389D9E6}"/>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DB34AC8F-6070-B6A1-17CB-F14F05D05229}"/>
              </a:ext>
            </a:extLst>
          </p:cNvPr>
          <p:cNvSpPr>
            <a:spLocks noGrp="1"/>
          </p:cNvSpPr>
          <p:nvPr>
            <p:ph idx="1"/>
          </p:nvPr>
        </p:nvSpPr>
        <p:spPr/>
        <p:txBody>
          <a:bodyPr/>
          <a:lstStyle/>
          <a:p>
            <a:pPr marL="0" indent="0">
              <a:buNone/>
            </a:pPr>
            <a:endParaRPr lang="en-IN" dirty="0"/>
          </a:p>
          <a:p>
            <a:pPr marL="0" indent="0">
              <a:buNone/>
            </a:pPr>
            <a:endParaRPr lang="en-IN" dirty="0"/>
          </a:p>
        </p:txBody>
      </p:sp>
      <p:sp>
        <p:nvSpPr>
          <p:cNvPr id="6" name="TextBox 5">
            <a:extLst>
              <a:ext uri="{FF2B5EF4-FFF2-40B4-BE49-F238E27FC236}">
                <a16:creationId xmlns:a16="http://schemas.microsoft.com/office/drawing/2014/main" id="{0D193CE4-0314-AECF-E39D-67ECF4D5E808}"/>
              </a:ext>
            </a:extLst>
          </p:cNvPr>
          <p:cNvSpPr txBox="1"/>
          <p:nvPr/>
        </p:nvSpPr>
        <p:spPr>
          <a:xfrm>
            <a:off x="413654" y="1284515"/>
            <a:ext cx="11157858" cy="5586145"/>
          </a:xfrm>
          <a:prstGeom prst="rect">
            <a:avLst/>
          </a:prstGeom>
          <a:noFill/>
        </p:spPr>
        <p:txBody>
          <a:bodyPr wrap="square" rtlCol="0">
            <a:spAutoFit/>
          </a:bodyPr>
          <a:lstStyle/>
          <a:p>
            <a:r>
              <a:rPr lang="en-IN" sz="1700" dirty="0">
                <a:latin typeface="Arial" panose="020B0604020202020204" pitchFamily="34" charset="0"/>
                <a:cs typeface="Arial" panose="020B0604020202020204" pitchFamily="34" charset="0"/>
              </a:rPr>
              <a:t>void </a:t>
            </a:r>
            <a:r>
              <a:rPr lang="en-IN" sz="1700" dirty="0" err="1">
                <a:latin typeface="Arial" panose="020B0604020202020204" pitchFamily="34" charset="0"/>
                <a:cs typeface="Arial" panose="020B0604020202020204" pitchFamily="34" charset="0"/>
              </a:rPr>
              <a:t>FilteredImage</a:t>
            </a:r>
            <a:r>
              <a:rPr lang="en-IN" sz="1700" dirty="0">
                <a:latin typeface="Arial" panose="020B0604020202020204" pitchFamily="34" charset="0"/>
                <a:cs typeface="Arial" panose="020B0604020202020204" pitchFamily="34" charset="0"/>
              </a:rPr>
              <a:t>(int input[2048][3072], int output[2048][3072]) {</a:t>
            </a:r>
          </a:p>
          <a:p>
            <a:r>
              <a:rPr lang="en-IN" sz="1700" dirty="0">
                <a:latin typeface="Arial" panose="020B0604020202020204" pitchFamily="34" charset="0"/>
                <a:cs typeface="Arial" panose="020B0604020202020204" pitchFamily="34" charset="0"/>
              </a:rPr>
              <a:t>    int x, y, </a:t>
            </a:r>
            <a:r>
              <a:rPr lang="en-IN" sz="1700" dirty="0" err="1">
                <a:latin typeface="Arial" panose="020B0604020202020204" pitchFamily="34" charset="0"/>
                <a:cs typeface="Arial" panose="020B0604020202020204" pitchFamily="34" charset="0"/>
              </a:rPr>
              <a:t>i</a:t>
            </a:r>
            <a:r>
              <a:rPr lang="en-IN" sz="1700" dirty="0">
                <a:latin typeface="Arial" panose="020B0604020202020204" pitchFamily="34" charset="0"/>
                <a:cs typeface="Arial" panose="020B0604020202020204" pitchFamily="34" charset="0"/>
              </a:rPr>
              <a:t>, </a:t>
            </a:r>
            <a:r>
              <a:rPr lang="en-IN" sz="1700" dirty="0" err="1">
                <a:latin typeface="Arial" panose="020B0604020202020204" pitchFamily="34" charset="0"/>
                <a:cs typeface="Arial" panose="020B0604020202020204" pitchFamily="34" charset="0"/>
              </a:rPr>
              <a:t>c_y</a:t>
            </a:r>
            <a:r>
              <a:rPr lang="en-IN" sz="1700" dirty="0">
                <a:latin typeface="Arial" panose="020B0604020202020204" pitchFamily="34" charset="0"/>
                <a:cs typeface="Arial" panose="020B0604020202020204" pitchFamily="34" charset="0"/>
              </a:rPr>
              <a:t>, ty, </a:t>
            </a:r>
            <a:r>
              <a:rPr lang="en-IN" sz="1700" dirty="0" err="1">
                <a:latin typeface="Arial" panose="020B0604020202020204" pitchFamily="34" charset="0"/>
                <a:cs typeface="Arial" panose="020B0604020202020204" pitchFamily="34" charset="0"/>
              </a:rPr>
              <a:t>tx</a:t>
            </a:r>
            <a:r>
              <a:rPr lang="en-IN" sz="1700" dirty="0">
                <a:latin typeface="Arial" panose="020B0604020202020204" pitchFamily="34" charset="0"/>
                <a:cs typeface="Arial" panose="020B0604020202020204" pitchFamily="34" charset="0"/>
              </a:rPr>
              <a:t>, </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 </a:t>
            </a:r>
            <a:r>
              <a:rPr lang="en-IN" sz="1700" dirty="0" err="1">
                <a:latin typeface="Arial" panose="020B0604020202020204" pitchFamily="34" charset="0"/>
                <a:cs typeface="Arial" panose="020B0604020202020204" pitchFamily="34" charset="0"/>
              </a:rPr>
              <a:t>nx</a:t>
            </a:r>
            <a:r>
              <a:rPr lang="en-IN" sz="1700" dirty="0">
                <a:latin typeface="Arial" panose="020B0604020202020204" pitchFamily="34" charset="0"/>
                <a:cs typeface="Arial" panose="020B0604020202020204" pitchFamily="34" charset="0"/>
              </a:rPr>
              <a:t>;</a:t>
            </a:r>
          </a:p>
          <a:p>
            <a:r>
              <a:rPr lang="en-IN" sz="1700" dirty="0">
                <a:latin typeface="Arial" panose="020B0604020202020204" pitchFamily="34" charset="0"/>
                <a:cs typeface="Arial" panose="020B0604020202020204" pitchFamily="34" charset="0"/>
              </a:rPr>
              <a:t>    int </a:t>
            </a:r>
            <a:r>
              <a:rPr lang="en-IN" sz="1700" dirty="0" err="1">
                <a:latin typeface="Arial" panose="020B0604020202020204" pitchFamily="34" charset="0"/>
                <a:cs typeface="Arial" panose="020B0604020202020204" pitchFamily="34" charset="0"/>
              </a:rPr>
              <a:t>blurx</a:t>
            </a:r>
            <a:r>
              <a:rPr lang="en-IN" sz="1700" dirty="0">
                <a:latin typeface="Arial" panose="020B0604020202020204" pitchFamily="34" charset="0"/>
                <a:cs typeface="Arial" panose="020B0604020202020204" pitchFamily="34" charset="0"/>
              </a:rPr>
              <a:t>[32][32];</a:t>
            </a:r>
          </a:p>
          <a:p>
            <a:endParaRPr lang="en-IN" sz="1700" dirty="0">
              <a:latin typeface="Arial" panose="020B0604020202020204" pitchFamily="34" charset="0"/>
              <a:cs typeface="Arial" panose="020B0604020202020204" pitchFamily="34" charset="0"/>
            </a:endParaRPr>
          </a:p>
          <a:p>
            <a:r>
              <a:rPr lang="en-IN" sz="1700" dirty="0">
                <a:latin typeface="Arial" panose="020B0604020202020204" pitchFamily="34" charset="0"/>
                <a:cs typeface="Arial" panose="020B0604020202020204" pitchFamily="34" charset="0"/>
              </a:rPr>
              <a:t>    for (ty = 0; ty &lt; 2048/32; ty++) {</a:t>
            </a:r>
          </a:p>
          <a:p>
            <a:r>
              <a:rPr lang="en-IN" sz="1700" dirty="0">
                <a:latin typeface="Arial" panose="020B0604020202020204" pitchFamily="34" charset="0"/>
                <a:cs typeface="Arial" panose="020B0604020202020204" pitchFamily="34" charset="0"/>
              </a:rPr>
              <a:t>         for (</a:t>
            </a:r>
            <a:r>
              <a:rPr lang="en-IN" sz="1700" dirty="0" err="1">
                <a:latin typeface="Arial" panose="020B0604020202020204" pitchFamily="34" charset="0"/>
                <a:cs typeface="Arial" panose="020B0604020202020204" pitchFamily="34" charset="0"/>
              </a:rPr>
              <a:t>tx</a:t>
            </a:r>
            <a:r>
              <a:rPr lang="en-IN" sz="1700" dirty="0">
                <a:latin typeface="Arial" panose="020B0604020202020204" pitchFamily="34" charset="0"/>
                <a:cs typeface="Arial" panose="020B0604020202020204" pitchFamily="34" charset="0"/>
              </a:rPr>
              <a:t> = 0; </a:t>
            </a:r>
            <a:r>
              <a:rPr lang="en-IN" sz="1700" dirty="0" err="1">
                <a:latin typeface="Arial" panose="020B0604020202020204" pitchFamily="34" charset="0"/>
                <a:cs typeface="Arial" panose="020B0604020202020204" pitchFamily="34" charset="0"/>
              </a:rPr>
              <a:t>tx</a:t>
            </a:r>
            <a:r>
              <a:rPr lang="en-IN" sz="1700" dirty="0">
                <a:latin typeface="Arial" panose="020B0604020202020204" pitchFamily="34" charset="0"/>
                <a:cs typeface="Arial" panose="020B0604020202020204" pitchFamily="34" charset="0"/>
              </a:rPr>
              <a:t> &lt; 3072/32; </a:t>
            </a:r>
            <a:r>
              <a:rPr lang="en-IN" sz="1700" dirty="0" err="1">
                <a:latin typeface="Arial" panose="020B0604020202020204" pitchFamily="34" charset="0"/>
                <a:cs typeface="Arial" panose="020B0604020202020204" pitchFamily="34" charset="0"/>
              </a:rPr>
              <a:t>tx</a:t>
            </a:r>
            <a:r>
              <a:rPr lang="en-IN" sz="1700" dirty="0">
                <a:latin typeface="Arial" panose="020B0604020202020204" pitchFamily="34" charset="0"/>
                <a:cs typeface="Arial" panose="020B0604020202020204" pitchFamily="34" charset="0"/>
              </a:rPr>
              <a:t>++) {</a:t>
            </a:r>
          </a:p>
          <a:p>
            <a:r>
              <a:rPr lang="en-IN" sz="1700" dirty="0">
                <a:latin typeface="Arial" panose="020B0604020202020204" pitchFamily="34" charset="0"/>
                <a:cs typeface="Arial" panose="020B0604020202020204" pitchFamily="34" charset="0"/>
              </a:rPr>
              <a:t>               for (y = -1; y &lt; 33; y++) {</a:t>
            </a:r>
          </a:p>
          <a:p>
            <a:r>
              <a:rPr lang="en-IN" sz="1700" dirty="0">
                <a:latin typeface="Arial" panose="020B0604020202020204" pitchFamily="34" charset="0"/>
                <a:cs typeface="Arial" panose="020B0604020202020204" pitchFamily="34" charset="0"/>
              </a:rPr>
              <a:t>         	     for (x = 0; x &lt; 32; x++) {</a:t>
            </a:r>
          </a:p>
          <a:p>
            <a:r>
              <a:rPr lang="en-IN" sz="1700" dirty="0">
                <a:latin typeface="Arial" panose="020B0604020202020204" pitchFamily="34" charset="0"/>
                <a:cs typeface="Arial" panose="020B0604020202020204" pitchFamily="34" charset="0"/>
              </a:rPr>
              <a:t>                        </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 = ty*32+y;     </a:t>
            </a:r>
            <a:r>
              <a:rPr lang="en-IN" sz="1700" dirty="0" err="1">
                <a:latin typeface="Arial" panose="020B0604020202020204" pitchFamily="34" charset="0"/>
                <a:cs typeface="Arial" panose="020B0604020202020204" pitchFamily="34" charset="0"/>
              </a:rPr>
              <a:t>nx</a:t>
            </a:r>
            <a:r>
              <a:rPr lang="en-IN" sz="1700" dirty="0">
                <a:latin typeface="Arial" panose="020B0604020202020204" pitchFamily="34" charset="0"/>
                <a:cs typeface="Arial" panose="020B0604020202020204" pitchFamily="34" charset="0"/>
              </a:rPr>
              <a:t> = </a:t>
            </a:r>
            <a:r>
              <a:rPr lang="en-IN" sz="1700" dirty="0" err="1">
                <a:latin typeface="Arial" panose="020B0604020202020204" pitchFamily="34" charset="0"/>
                <a:cs typeface="Arial" panose="020B0604020202020204" pitchFamily="34" charset="0"/>
              </a:rPr>
              <a:t>tx</a:t>
            </a:r>
            <a:r>
              <a:rPr lang="en-IN" sz="1700" dirty="0">
                <a:latin typeface="Arial" panose="020B0604020202020204" pitchFamily="34" charset="0"/>
                <a:cs typeface="Arial" panose="020B0604020202020204" pitchFamily="34" charset="0"/>
              </a:rPr>
              <a:t>*32 + x;  if (</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 &lt; 0) </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 = 0;</a:t>
            </a:r>
          </a:p>
          <a:p>
            <a:r>
              <a:rPr lang="en-IN" sz="1700" dirty="0">
                <a:latin typeface="Arial" panose="020B0604020202020204" pitchFamily="34" charset="0"/>
                <a:cs typeface="Arial" panose="020B0604020202020204" pitchFamily="34" charset="0"/>
              </a:rPr>
              <a:t>                        </a:t>
            </a:r>
            <a:r>
              <a:rPr lang="en-IN" sz="1700" dirty="0" err="1">
                <a:latin typeface="Arial" panose="020B0604020202020204" pitchFamily="34" charset="0"/>
                <a:cs typeface="Arial" panose="020B0604020202020204" pitchFamily="34" charset="0"/>
              </a:rPr>
              <a:t>blurx</a:t>
            </a:r>
            <a:r>
              <a:rPr lang="en-IN" sz="1700" dirty="0">
                <a:latin typeface="Arial" panose="020B0604020202020204" pitchFamily="34" charset="0"/>
                <a:cs typeface="Arial" panose="020B0604020202020204" pitchFamily="34" charset="0"/>
              </a:rPr>
              <a:t>[y][x] = (input[</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][max(0,nx-1)] + input[</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a:t>
            </a:r>
            <a:r>
              <a:rPr lang="en-IN" sz="1700" dirty="0" err="1">
                <a:latin typeface="Arial" panose="020B0604020202020204" pitchFamily="34" charset="0"/>
                <a:cs typeface="Arial" panose="020B0604020202020204" pitchFamily="34" charset="0"/>
              </a:rPr>
              <a:t>nx</a:t>
            </a:r>
            <a:r>
              <a:rPr lang="en-IN" sz="1700" dirty="0">
                <a:latin typeface="Arial" panose="020B0604020202020204" pitchFamily="34" charset="0"/>
                <a:cs typeface="Arial" panose="020B0604020202020204" pitchFamily="34" charset="0"/>
              </a:rPr>
              <a:t>] + input[</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][min(nx+1, 3071)]) / 3; </a:t>
            </a:r>
          </a:p>
          <a:p>
            <a:r>
              <a:rPr lang="en-IN" sz="1700" dirty="0">
                <a:latin typeface="Arial" panose="020B0604020202020204" pitchFamily="34" charset="0"/>
                <a:cs typeface="Arial" panose="020B0604020202020204" pitchFamily="34" charset="0"/>
              </a:rPr>
              <a:t>                   }</a:t>
            </a:r>
          </a:p>
          <a:p>
            <a:r>
              <a:rPr lang="en-IN" sz="1700" dirty="0">
                <a:latin typeface="Arial" panose="020B0604020202020204" pitchFamily="34" charset="0"/>
                <a:cs typeface="Arial" panose="020B0604020202020204" pitchFamily="34" charset="0"/>
              </a:rPr>
              <a:t>               }    </a:t>
            </a:r>
          </a:p>
          <a:p>
            <a:r>
              <a:rPr lang="en-IN" sz="1700" dirty="0">
                <a:latin typeface="Arial" panose="020B0604020202020204" pitchFamily="34" charset="0"/>
                <a:cs typeface="Arial" panose="020B0604020202020204" pitchFamily="34" charset="0"/>
              </a:rPr>
              <a:t>               for (y = 0; y &lt; 32; y++) {</a:t>
            </a:r>
          </a:p>
          <a:p>
            <a:r>
              <a:rPr lang="en-IN" sz="1700" dirty="0">
                <a:latin typeface="Arial" panose="020B0604020202020204" pitchFamily="34" charset="0"/>
                <a:cs typeface="Arial" panose="020B0604020202020204" pitchFamily="34" charset="0"/>
              </a:rPr>
              <a:t>                     for (x = 0; x &lt; 32; x++) {</a:t>
            </a:r>
          </a:p>
          <a:p>
            <a:r>
              <a:rPr lang="en-IN" sz="1700" dirty="0">
                <a:latin typeface="Arial" panose="020B0604020202020204" pitchFamily="34" charset="0"/>
                <a:cs typeface="Arial" panose="020B0604020202020204" pitchFamily="34" charset="0"/>
              </a:rPr>
              <a:t>                         </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 = ty*32+y;     </a:t>
            </a:r>
            <a:r>
              <a:rPr lang="en-IN" sz="1700" dirty="0" err="1">
                <a:latin typeface="Arial" panose="020B0604020202020204" pitchFamily="34" charset="0"/>
                <a:cs typeface="Arial" panose="020B0604020202020204" pitchFamily="34" charset="0"/>
              </a:rPr>
              <a:t>nx</a:t>
            </a:r>
            <a:r>
              <a:rPr lang="en-IN" sz="1700" dirty="0">
                <a:latin typeface="Arial" panose="020B0604020202020204" pitchFamily="34" charset="0"/>
                <a:cs typeface="Arial" panose="020B0604020202020204" pitchFamily="34" charset="0"/>
              </a:rPr>
              <a:t> = </a:t>
            </a:r>
            <a:r>
              <a:rPr lang="en-IN" sz="1700" dirty="0" err="1">
                <a:latin typeface="Arial" panose="020B0604020202020204" pitchFamily="34" charset="0"/>
                <a:cs typeface="Arial" panose="020B0604020202020204" pitchFamily="34" charset="0"/>
              </a:rPr>
              <a:t>tx</a:t>
            </a:r>
            <a:r>
              <a:rPr lang="en-IN" sz="1700" dirty="0">
                <a:latin typeface="Arial" panose="020B0604020202020204" pitchFamily="34" charset="0"/>
                <a:cs typeface="Arial" panose="020B0604020202020204" pitchFamily="34" charset="0"/>
              </a:rPr>
              <a:t>*32 + x;</a:t>
            </a:r>
          </a:p>
          <a:p>
            <a:r>
              <a:rPr lang="en-IN" sz="1700" dirty="0">
                <a:latin typeface="Arial" panose="020B0604020202020204" pitchFamily="34" charset="0"/>
                <a:cs typeface="Arial" panose="020B0604020202020204" pitchFamily="34" charset="0"/>
              </a:rPr>
              <a:t>                         output[</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a:t>
            </a:r>
            <a:r>
              <a:rPr lang="en-IN" sz="1700" dirty="0" err="1">
                <a:latin typeface="Arial" panose="020B0604020202020204" pitchFamily="34" charset="0"/>
                <a:cs typeface="Arial" panose="020B0604020202020204" pitchFamily="34" charset="0"/>
              </a:rPr>
              <a:t>nx</a:t>
            </a:r>
            <a:r>
              <a:rPr lang="en-IN" sz="1700" dirty="0">
                <a:latin typeface="Arial" panose="020B0604020202020204" pitchFamily="34" charset="0"/>
                <a:cs typeface="Arial" panose="020B0604020202020204" pitchFamily="34" charset="0"/>
              </a:rPr>
              <a:t>] = (</a:t>
            </a:r>
            <a:r>
              <a:rPr lang="en-IN" sz="1700" dirty="0" err="1">
                <a:latin typeface="Arial" panose="020B0604020202020204" pitchFamily="34" charset="0"/>
                <a:cs typeface="Arial" panose="020B0604020202020204" pitchFamily="34" charset="0"/>
              </a:rPr>
              <a:t>blurx</a:t>
            </a:r>
            <a:r>
              <a:rPr lang="en-IN" sz="1700" dirty="0">
                <a:latin typeface="Arial" panose="020B0604020202020204" pitchFamily="34" charset="0"/>
                <a:cs typeface="Arial" panose="020B0604020202020204" pitchFamily="34" charset="0"/>
              </a:rPr>
              <a:t>[max(0, ny-1)][</a:t>
            </a:r>
            <a:r>
              <a:rPr lang="en-IN" sz="1700" dirty="0" err="1">
                <a:latin typeface="Arial" panose="020B0604020202020204" pitchFamily="34" charset="0"/>
                <a:cs typeface="Arial" panose="020B0604020202020204" pitchFamily="34" charset="0"/>
              </a:rPr>
              <a:t>nx</a:t>
            </a:r>
            <a:r>
              <a:rPr lang="en-IN" sz="1700" dirty="0">
                <a:latin typeface="Arial" panose="020B0604020202020204" pitchFamily="34" charset="0"/>
                <a:cs typeface="Arial" panose="020B0604020202020204" pitchFamily="34" charset="0"/>
              </a:rPr>
              <a:t>] + </a:t>
            </a:r>
            <a:r>
              <a:rPr lang="en-IN" sz="1700" dirty="0" err="1">
                <a:latin typeface="Arial" panose="020B0604020202020204" pitchFamily="34" charset="0"/>
                <a:cs typeface="Arial" panose="020B0604020202020204" pitchFamily="34" charset="0"/>
              </a:rPr>
              <a:t>blurx</a:t>
            </a:r>
            <a:r>
              <a:rPr lang="en-IN" sz="1700" dirty="0">
                <a:latin typeface="Arial" panose="020B0604020202020204" pitchFamily="34" charset="0"/>
                <a:cs typeface="Arial" panose="020B0604020202020204" pitchFamily="34" charset="0"/>
              </a:rPr>
              <a:t>[</a:t>
            </a:r>
            <a:r>
              <a:rPr lang="en-IN" sz="1700" dirty="0" err="1">
                <a:latin typeface="Arial" panose="020B0604020202020204" pitchFamily="34" charset="0"/>
                <a:cs typeface="Arial" panose="020B0604020202020204" pitchFamily="34" charset="0"/>
              </a:rPr>
              <a:t>ny</a:t>
            </a:r>
            <a:r>
              <a:rPr lang="en-IN" sz="1700" dirty="0">
                <a:latin typeface="Arial" panose="020B0604020202020204" pitchFamily="34" charset="0"/>
                <a:cs typeface="Arial" panose="020B0604020202020204" pitchFamily="34" charset="0"/>
              </a:rPr>
              <a:t>][</a:t>
            </a:r>
            <a:r>
              <a:rPr lang="en-IN" sz="1700" dirty="0" err="1">
                <a:latin typeface="Arial" panose="020B0604020202020204" pitchFamily="34" charset="0"/>
                <a:cs typeface="Arial" panose="020B0604020202020204" pitchFamily="34" charset="0"/>
              </a:rPr>
              <a:t>nx</a:t>
            </a:r>
            <a:r>
              <a:rPr lang="en-IN" sz="1700" dirty="0">
                <a:latin typeface="Arial" panose="020B0604020202020204" pitchFamily="34" charset="0"/>
                <a:cs typeface="Arial" panose="020B0604020202020204" pitchFamily="34" charset="0"/>
              </a:rPr>
              <a:t>] + </a:t>
            </a:r>
            <a:r>
              <a:rPr lang="en-IN" sz="1700" dirty="0" err="1">
                <a:latin typeface="Arial" panose="020B0604020202020204" pitchFamily="34" charset="0"/>
                <a:cs typeface="Arial" panose="020B0604020202020204" pitchFamily="34" charset="0"/>
              </a:rPr>
              <a:t>blurx</a:t>
            </a:r>
            <a:r>
              <a:rPr lang="en-IN" sz="1700" dirty="0">
                <a:latin typeface="Arial" panose="020B0604020202020204" pitchFamily="34" charset="0"/>
                <a:cs typeface="Arial" panose="020B0604020202020204" pitchFamily="34" charset="0"/>
              </a:rPr>
              <a:t>[min(ny+1, 2047)][</a:t>
            </a:r>
            <a:r>
              <a:rPr lang="en-IN" sz="1700" dirty="0" err="1">
                <a:latin typeface="Arial" panose="020B0604020202020204" pitchFamily="34" charset="0"/>
                <a:cs typeface="Arial" panose="020B0604020202020204" pitchFamily="34" charset="0"/>
              </a:rPr>
              <a:t>nx</a:t>
            </a:r>
            <a:r>
              <a:rPr lang="en-IN" sz="1700" dirty="0">
                <a:latin typeface="Arial" panose="020B0604020202020204" pitchFamily="34" charset="0"/>
                <a:cs typeface="Arial" panose="020B0604020202020204" pitchFamily="34" charset="0"/>
              </a:rPr>
              <a:t>]) / 3; </a:t>
            </a:r>
          </a:p>
          <a:p>
            <a:r>
              <a:rPr lang="en-IN" sz="1700" dirty="0">
                <a:latin typeface="Arial" panose="020B0604020202020204" pitchFamily="34" charset="0"/>
                <a:cs typeface="Arial" panose="020B0604020202020204" pitchFamily="34" charset="0"/>
              </a:rPr>
              <a:t>                     }</a:t>
            </a:r>
          </a:p>
          <a:p>
            <a:r>
              <a:rPr lang="en-IN" sz="1700" dirty="0">
                <a:latin typeface="Arial" panose="020B0604020202020204" pitchFamily="34" charset="0"/>
                <a:cs typeface="Arial" panose="020B0604020202020204" pitchFamily="34" charset="0"/>
              </a:rPr>
              <a:t>               }    </a:t>
            </a:r>
          </a:p>
          <a:p>
            <a:r>
              <a:rPr lang="en-IN" sz="1700" dirty="0">
                <a:latin typeface="Arial" panose="020B0604020202020204" pitchFamily="34" charset="0"/>
                <a:cs typeface="Arial" panose="020B0604020202020204" pitchFamily="34" charset="0"/>
              </a:rPr>
              <a:t>         }</a:t>
            </a:r>
          </a:p>
          <a:p>
            <a:r>
              <a:rPr lang="en-IN" sz="1700" dirty="0">
                <a:latin typeface="Arial" panose="020B0604020202020204" pitchFamily="34" charset="0"/>
                <a:cs typeface="Arial" panose="020B0604020202020204" pitchFamily="34" charset="0"/>
              </a:rPr>
              <a:t>    }</a:t>
            </a:r>
          </a:p>
          <a:p>
            <a:r>
              <a:rPr lang="en-IN" sz="1700" dirty="0">
                <a:latin typeface="Arial" panose="020B0604020202020204" pitchFamily="34" charset="0"/>
                <a:cs typeface="Arial" panose="020B0604020202020204" pitchFamily="34" charset="0"/>
              </a:rPr>
              <a:t>}</a:t>
            </a:r>
          </a:p>
        </p:txBody>
      </p:sp>
      <p:sp>
        <p:nvSpPr>
          <p:cNvPr id="7" name="TextBox 6">
            <a:extLst>
              <a:ext uri="{FF2B5EF4-FFF2-40B4-BE49-F238E27FC236}">
                <a16:creationId xmlns:a16="http://schemas.microsoft.com/office/drawing/2014/main" id="{C0E5CA55-4FA0-101C-4318-5602853836D5}"/>
              </a:ext>
            </a:extLst>
          </p:cNvPr>
          <p:cNvSpPr txBox="1"/>
          <p:nvPr/>
        </p:nvSpPr>
        <p:spPr>
          <a:xfrm>
            <a:off x="5312229" y="5649686"/>
            <a:ext cx="6705600" cy="1200329"/>
          </a:xfrm>
          <a:prstGeom prst="rect">
            <a:avLst/>
          </a:prstGeom>
          <a:noFill/>
        </p:spPr>
        <p:txBody>
          <a:bodyPr wrap="square" rtlCol="0">
            <a:spAutoFit/>
          </a:bodyPr>
          <a:lstStyle/>
          <a:p>
            <a:r>
              <a:rPr lang="en-IN" dirty="0"/>
              <a:t>Tiled approach:</a:t>
            </a:r>
          </a:p>
          <a:p>
            <a:r>
              <a:rPr lang="en-IN" dirty="0"/>
              <a:t>no dependency within and across tiles</a:t>
            </a:r>
          </a:p>
          <a:p>
            <a:r>
              <a:rPr lang="en-IN" dirty="0"/>
              <a:t>little amount of extra calculation on the boundary of the tile.</a:t>
            </a:r>
          </a:p>
          <a:p>
            <a:r>
              <a:rPr lang="en-IN" dirty="0"/>
              <a:t>reuse distance 34 * 32 * 3</a:t>
            </a:r>
          </a:p>
        </p:txBody>
      </p:sp>
    </p:spTree>
    <p:extLst>
      <p:ext uri="{BB962C8B-B14F-4D97-AF65-F5344CB8AC3E}">
        <p14:creationId xmlns:p14="http://schemas.microsoft.com/office/powerpoint/2010/main" val="1646116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B1F99-4EFA-177C-7E0C-153F26723765}"/>
              </a:ext>
            </a:extLst>
          </p:cNvPr>
          <p:cNvSpPr>
            <a:spLocks noGrp="1"/>
          </p:cNvSpPr>
          <p:nvPr>
            <p:ph type="title"/>
          </p:nvPr>
        </p:nvSpPr>
        <p:spPr/>
        <p:txBody>
          <a:bodyPr/>
          <a:lstStyle/>
          <a:p>
            <a:r>
              <a:rPr lang="en-IN" dirty="0"/>
              <a:t>Halide</a:t>
            </a:r>
          </a:p>
        </p:txBody>
      </p:sp>
      <p:sp>
        <p:nvSpPr>
          <p:cNvPr id="3" name="Content Placeholder 2">
            <a:extLst>
              <a:ext uri="{FF2B5EF4-FFF2-40B4-BE49-F238E27FC236}">
                <a16:creationId xmlns:a16="http://schemas.microsoft.com/office/drawing/2014/main" id="{A005B31E-731A-4E5B-55FA-3CC94E9EBD6A}"/>
              </a:ext>
            </a:extLst>
          </p:cNvPr>
          <p:cNvSpPr>
            <a:spLocks noGrp="1"/>
          </p:cNvSpPr>
          <p:nvPr>
            <p:ph idx="1"/>
          </p:nvPr>
        </p:nvSpPr>
        <p:spPr/>
        <p:txBody>
          <a:bodyPr/>
          <a:lstStyle/>
          <a:p>
            <a:r>
              <a:rPr lang="en-IN" dirty="0"/>
              <a:t>Domain-specific language for image processing pipelines</a:t>
            </a:r>
          </a:p>
          <a:p>
            <a:endParaRPr lang="en-IN" dirty="0"/>
          </a:p>
          <a:p>
            <a:r>
              <a:rPr lang="en-IN" dirty="0"/>
              <a:t>Images are represented using a function</a:t>
            </a:r>
          </a:p>
          <a:p>
            <a:pPr lvl="1"/>
            <a:r>
              <a:rPr lang="en-IN" dirty="0"/>
              <a:t>The arguments of the functions are the coordinates of the pixels in the image</a:t>
            </a:r>
          </a:p>
          <a:p>
            <a:pPr lvl="1"/>
            <a:endParaRPr lang="en-IN" dirty="0"/>
          </a:p>
          <a:p>
            <a:r>
              <a:rPr lang="en-IN" dirty="0"/>
              <a:t>Function body is composed of functions and operations on functions</a:t>
            </a:r>
          </a:p>
          <a:p>
            <a:endParaRPr lang="en-IN" dirty="0"/>
          </a:p>
          <a:p>
            <a:r>
              <a:rPr lang="en-IN" dirty="0"/>
              <a:t>Functions don’t have side-effects, i.e., they always return the same value for given arguments</a:t>
            </a:r>
          </a:p>
        </p:txBody>
      </p:sp>
    </p:spTree>
    <p:extLst>
      <p:ext uri="{BB962C8B-B14F-4D97-AF65-F5344CB8AC3E}">
        <p14:creationId xmlns:p14="http://schemas.microsoft.com/office/powerpoint/2010/main" val="706722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E41F-EF91-C9FE-FF45-8FB999B824CE}"/>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9A74CF29-E851-2B11-8D2E-A04C906533BE}"/>
              </a:ext>
            </a:extLst>
          </p:cNvPr>
          <p:cNvSpPr>
            <a:spLocks noGrp="1"/>
          </p:cNvSpPr>
          <p:nvPr>
            <p:ph idx="1"/>
          </p:nvPr>
        </p:nvSpPr>
        <p:spPr/>
        <p:txBody>
          <a:bodyPr/>
          <a:lstStyle/>
          <a:p>
            <a:r>
              <a:rPr lang="en-IN" dirty="0"/>
              <a:t>The example that we discussed earlier can be expressed in Halide using the following code</a:t>
            </a:r>
          </a:p>
          <a:p>
            <a:endParaRPr lang="en-IN" dirty="0"/>
          </a:p>
        </p:txBody>
      </p:sp>
      <p:sp>
        <p:nvSpPr>
          <p:cNvPr id="4" name="TextBox 3">
            <a:extLst>
              <a:ext uri="{FF2B5EF4-FFF2-40B4-BE49-F238E27FC236}">
                <a16:creationId xmlns:a16="http://schemas.microsoft.com/office/drawing/2014/main" id="{A7DA6E06-8820-A14B-F754-C5D4CAB6DF7D}"/>
              </a:ext>
            </a:extLst>
          </p:cNvPr>
          <p:cNvSpPr txBox="1"/>
          <p:nvPr/>
        </p:nvSpPr>
        <p:spPr>
          <a:xfrm>
            <a:off x="1208314" y="2819400"/>
            <a:ext cx="10003972" cy="3477875"/>
          </a:xfrm>
          <a:prstGeom prst="rect">
            <a:avLst/>
          </a:prstGeom>
          <a:noFill/>
        </p:spPr>
        <p:txBody>
          <a:bodyPr wrap="square" rtlCol="0">
            <a:spAutoFit/>
          </a:bodyPr>
          <a:lstStyle/>
          <a:p>
            <a:r>
              <a:rPr lang="en-IN" sz="2000" dirty="0"/>
              <a:t>Halide::Buffer&lt;uint8_t&gt; input = </a:t>
            </a:r>
            <a:r>
              <a:rPr lang="en-IN" sz="2000" dirty="0" err="1"/>
              <a:t>load_image</a:t>
            </a:r>
            <a:r>
              <a:rPr lang="en-IN" sz="2000" dirty="0"/>
              <a:t>(“image.png”);</a:t>
            </a:r>
          </a:p>
          <a:p>
            <a:r>
              <a:rPr lang="en-IN" sz="2000" dirty="0"/>
              <a:t>Halide::</a:t>
            </a:r>
            <a:r>
              <a:rPr lang="en-IN" sz="2000" dirty="0" err="1"/>
              <a:t>Func</a:t>
            </a:r>
            <a:r>
              <a:rPr lang="en-IN" sz="2000" dirty="0"/>
              <a:t> </a:t>
            </a:r>
            <a:r>
              <a:rPr lang="en-IN" sz="2000" dirty="0" err="1"/>
              <a:t>blurx</a:t>
            </a:r>
            <a:r>
              <a:rPr lang="en-IN" sz="2000" dirty="0"/>
              <a:t>, out, </a:t>
            </a:r>
            <a:r>
              <a:rPr lang="en-IN" sz="2000" dirty="0" err="1"/>
              <a:t>input_c</a:t>
            </a:r>
            <a:r>
              <a:rPr lang="en-IN" sz="2000" dirty="0"/>
              <a:t>;</a:t>
            </a:r>
          </a:p>
          <a:p>
            <a:r>
              <a:rPr lang="en-IN" sz="2000" dirty="0"/>
              <a:t>Halide::Var x, y;</a:t>
            </a:r>
          </a:p>
          <a:p>
            <a:endParaRPr lang="en-IN" sz="2000" dirty="0"/>
          </a:p>
          <a:p>
            <a:r>
              <a:rPr lang="en-IN" sz="2000" dirty="0" err="1"/>
              <a:t>input_c</a:t>
            </a:r>
            <a:r>
              <a:rPr lang="en-IN" sz="2000" dirty="0"/>
              <a:t>(x, y) = input(clamp(x, 0, </a:t>
            </a:r>
            <a:r>
              <a:rPr lang="en-IN" sz="2000" dirty="0" err="1"/>
              <a:t>input.width</a:t>
            </a:r>
            <a:r>
              <a:rPr lang="en-IN" sz="2000" dirty="0"/>
              <a:t>()-1), clamp(y, 0, </a:t>
            </a:r>
            <a:r>
              <a:rPr lang="en-IN" sz="2000" dirty="0" err="1"/>
              <a:t>input.height</a:t>
            </a:r>
            <a:r>
              <a:rPr lang="en-IN" sz="2000" dirty="0"/>
              <a:t>()-1));</a:t>
            </a:r>
          </a:p>
          <a:p>
            <a:r>
              <a:rPr lang="en-IN" sz="2000" dirty="0" err="1"/>
              <a:t>blurx</a:t>
            </a:r>
            <a:r>
              <a:rPr lang="en-IN" sz="2000" dirty="0"/>
              <a:t>(x, y) = Halide::cast&lt;uint8_t&gt;((</a:t>
            </a:r>
            <a:r>
              <a:rPr lang="en-IN" sz="2000" dirty="0" err="1"/>
              <a:t>input_c</a:t>
            </a:r>
            <a:r>
              <a:rPr lang="en-IN" sz="2000" dirty="0"/>
              <a:t>(x-1, y) + </a:t>
            </a:r>
            <a:r>
              <a:rPr lang="en-IN" sz="2000" dirty="0" err="1"/>
              <a:t>input_c</a:t>
            </a:r>
            <a:r>
              <a:rPr lang="en-IN" sz="2000" dirty="0"/>
              <a:t>(x, y) + </a:t>
            </a:r>
            <a:r>
              <a:rPr lang="en-IN" sz="2000" dirty="0" err="1"/>
              <a:t>input_c</a:t>
            </a:r>
            <a:r>
              <a:rPr lang="en-IN" sz="2000" dirty="0"/>
              <a:t>(x+1, y))/3);</a:t>
            </a:r>
          </a:p>
          <a:p>
            <a:r>
              <a:rPr lang="en-IN" sz="2000" dirty="0"/>
              <a:t>out(x, y) = Halide::cast&lt;uint8_t&gt;((</a:t>
            </a:r>
            <a:r>
              <a:rPr lang="en-IN" sz="2000" dirty="0" err="1"/>
              <a:t>blurx</a:t>
            </a:r>
            <a:r>
              <a:rPr lang="en-IN" sz="2000" dirty="0"/>
              <a:t>(x, y-1) + </a:t>
            </a:r>
            <a:r>
              <a:rPr lang="en-IN" sz="2000" dirty="0" err="1"/>
              <a:t>blurx</a:t>
            </a:r>
            <a:r>
              <a:rPr lang="en-IN" sz="2000" dirty="0"/>
              <a:t>(x, y) + </a:t>
            </a:r>
            <a:r>
              <a:rPr lang="en-IN" sz="2000" dirty="0" err="1"/>
              <a:t>blurx</a:t>
            </a:r>
            <a:r>
              <a:rPr lang="en-IN" sz="2000" dirty="0"/>
              <a:t>(x, y+1))/3);</a:t>
            </a:r>
          </a:p>
          <a:p>
            <a:r>
              <a:rPr lang="en-IN" sz="2000" dirty="0"/>
              <a:t>/* No schedule instruction: inline all routines when they need to be computed */</a:t>
            </a:r>
          </a:p>
          <a:p>
            <a:r>
              <a:rPr lang="en-IN" sz="2000" dirty="0" err="1"/>
              <a:t>out.print_loop_nest</a:t>
            </a:r>
            <a:r>
              <a:rPr lang="en-IN" sz="2000" dirty="0"/>
              <a:t>();</a:t>
            </a:r>
          </a:p>
          <a:p>
            <a:r>
              <a:rPr lang="en-IN" sz="2000" dirty="0"/>
              <a:t>Halide::Buffer&lt;uint8_t&gt; output = </a:t>
            </a:r>
            <a:r>
              <a:rPr lang="en-IN" sz="2000" dirty="0" err="1"/>
              <a:t>out.realize</a:t>
            </a:r>
            <a:r>
              <a:rPr lang="en-IN" sz="2000" dirty="0"/>
              <a:t>({</a:t>
            </a:r>
            <a:r>
              <a:rPr lang="en-IN" sz="2000" dirty="0" err="1"/>
              <a:t>input.width</a:t>
            </a:r>
            <a:r>
              <a:rPr lang="en-IN" sz="2000" dirty="0"/>
              <a:t>(), </a:t>
            </a:r>
            <a:r>
              <a:rPr lang="en-IN" sz="2000" dirty="0" err="1"/>
              <a:t>input.height</a:t>
            </a:r>
            <a:r>
              <a:rPr lang="en-IN" sz="2000" dirty="0"/>
              <a:t>()});</a:t>
            </a:r>
          </a:p>
          <a:p>
            <a:r>
              <a:rPr lang="en-IN" sz="2000" dirty="0" err="1"/>
              <a:t>save_image</a:t>
            </a:r>
            <a:r>
              <a:rPr lang="en-IN" sz="2000" dirty="0"/>
              <a:t>(output, "blurred.png");</a:t>
            </a:r>
          </a:p>
        </p:txBody>
      </p:sp>
    </p:spTree>
    <p:extLst>
      <p:ext uri="{BB962C8B-B14F-4D97-AF65-F5344CB8AC3E}">
        <p14:creationId xmlns:p14="http://schemas.microsoft.com/office/powerpoint/2010/main" val="4607292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E41F-EF91-C9FE-FF45-8FB999B824CE}"/>
              </a:ext>
            </a:extLst>
          </p:cNvPr>
          <p:cNvSpPr>
            <a:spLocks noGrp="1"/>
          </p:cNvSpPr>
          <p:nvPr>
            <p:ph type="title"/>
          </p:nvPr>
        </p:nvSpPr>
        <p:spPr/>
        <p:txBody>
          <a:bodyPr/>
          <a:lstStyle/>
          <a:p>
            <a:r>
              <a:rPr lang="en-IN" dirty="0"/>
              <a:t>Quiz</a:t>
            </a:r>
          </a:p>
        </p:txBody>
      </p:sp>
      <p:sp>
        <p:nvSpPr>
          <p:cNvPr id="3" name="Content Placeholder 2">
            <a:extLst>
              <a:ext uri="{FF2B5EF4-FFF2-40B4-BE49-F238E27FC236}">
                <a16:creationId xmlns:a16="http://schemas.microsoft.com/office/drawing/2014/main" id="{9A74CF29-E851-2B11-8D2E-A04C906533BE}"/>
              </a:ext>
            </a:extLst>
          </p:cNvPr>
          <p:cNvSpPr>
            <a:spLocks noGrp="1"/>
          </p:cNvSpPr>
          <p:nvPr>
            <p:ph idx="1"/>
          </p:nvPr>
        </p:nvSpPr>
        <p:spPr/>
        <p:txBody>
          <a:bodyPr/>
          <a:lstStyle/>
          <a:p>
            <a:r>
              <a:rPr lang="en-IN" sz="2400" dirty="0"/>
              <a:t>Write a Halide program that generates a new image such that for each pixel value </a:t>
            </a:r>
            <a:r>
              <a:rPr lang="en-IN" sz="2400" b="1" dirty="0">
                <a:solidFill>
                  <a:schemeClr val="accent1"/>
                </a:solidFill>
              </a:rPr>
              <a:t>v</a:t>
            </a:r>
            <a:r>
              <a:rPr lang="en-IN" sz="2400" dirty="0"/>
              <a:t> in the input image, the corresponding pixel is </a:t>
            </a:r>
            <a:r>
              <a:rPr lang="en-IN" sz="2400" b="1" dirty="0">
                <a:solidFill>
                  <a:schemeClr val="accent1"/>
                </a:solidFill>
              </a:rPr>
              <a:t>min(1.5 * v, 255) </a:t>
            </a:r>
            <a:r>
              <a:rPr lang="en-IN" sz="2400" dirty="0"/>
              <a:t>in the new image</a:t>
            </a:r>
          </a:p>
          <a:p>
            <a:endParaRPr lang="en-IN" dirty="0"/>
          </a:p>
        </p:txBody>
      </p:sp>
      <p:sp>
        <p:nvSpPr>
          <p:cNvPr id="4" name="TextBox 3">
            <a:extLst>
              <a:ext uri="{FF2B5EF4-FFF2-40B4-BE49-F238E27FC236}">
                <a16:creationId xmlns:a16="http://schemas.microsoft.com/office/drawing/2014/main" id="{A7DA6E06-8820-A14B-F754-C5D4CAB6DF7D}"/>
              </a:ext>
            </a:extLst>
          </p:cNvPr>
          <p:cNvSpPr txBox="1"/>
          <p:nvPr/>
        </p:nvSpPr>
        <p:spPr>
          <a:xfrm>
            <a:off x="1208314" y="3145971"/>
            <a:ext cx="10003972" cy="3477875"/>
          </a:xfrm>
          <a:prstGeom prst="rect">
            <a:avLst/>
          </a:prstGeom>
          <a:noFill/>
        </p:spPr>
        <p:txBody>
          <a:bodyPr wrap="square" rtlCol="0">
            <a:spAutoFit/>
          </a:bodyPr>
          <a:lstStyle/>
          <a:p>
            <a:r>
              <a:rPr lang="en-IN" sz="2000" dirty="0"/>
              <a:t>Halide::Buffer&lt;uint8_t&gt; input = </a:t>
            </a:r>
            <a:r>
              <a:rPr lang="en-IN" sz="2000" dirty="0" err="1"/>
              <a:t>load_image</a:t>
            </a:r>
            <a:r>
              <a:rPr lang="en-IN" sz="2000" dirty="0"/>
              <a:t>(“image.png”);</a:t>
            </a:r>
          </a:p>
          <a:p>
            <a:r>
              <a:rPr lang="en-IN" sz="2000" dirty="0"/>
              <a:t>Halide::</a:t>
            </a:r>
            <a:r>
              <a:rPr lang="en-IN" sz="2000" dirty="0" err="1"/>
              <a:t>Func</a:t>
            </a:r>
            <a:r>
              <a:rPr lang="en-IN" sz="2000" dirty="0"/>
              <a:t> </a:t>
            </a:r>
            <a:r>
              <a:rPr lang="en-IN" sz="2000" dirty="0" err="1"/>
              <a:t>blurx</a:t>
            </a:r>
            <a:r>
              <a:rPr lang="en-IN" sz="2000" dirty="0"/>
              <a:t>, out, </a:t>
            </a:r>
            <a:r>
              <a:rPr lang="en-IN" sz="2000" dirty="0" err="1"/>
              <a:t>input_c</a:t>
            </a:r>
            <a:r>
              <a:rPr lang="en-IN" sz="2000" dirty="0"/>
              <a:t>;</a:t>
            </a:r>
          </a:p>
          <a:p>
            <a:r>
              <a:rPr lang="en-IN" sz="2000" dirty="0"/>
              <a:t>Halide::Var x, y;</a:t>
            </a:r>
          </a:p>
          <a:p>
            <a:endParaRPr lang="en-IN" sz="2000" dirty="0"/>
          </a:p>
          <a:p>
            <a:r>
              <a:rPr lang="en-IN" sz="2000" dirty="0" err="1"/>
              <a:t>input_c</a:t>
            </a:r>
            <a:r>
              <a:rPr lang="en-IN" sz="2000" dirty="0"/>
              <a:t>(x, y) = input(clamp(x, 0, </a:t>
            </a:r>
            <a:r>
              <a:rPr lang="en-IN" sz="2000" dirty="0" err="1"/>
              <a:t>input.width</a:t>
            </a:r>
            <a:r>
              <a:rPr lang="en-IN" sz="2000" dirty="0"/>
              <a:t>()-1), clamp(y, 0, </a:t>
            </a:r>
            <a:r>
              <a:rPr lang="en-IN" sz="2000" dirty="0" err="1"/>
              <a:t>input.height</a:t>
            </a:r>
            <a:r>
              <a:rPr lang="en-IN" sz="2000" dirty="0"/>
              <a:t>()-1));</a:t>
            </a:r>
          </a:p>
          <a:p>
            <a:r>
              <a:rPr lang="en-IN" sz="2000" dirty="0" err="1"/>
              <a:t>blurx</a:t>
            </a:r>
            <a:r>
              <a:rPr lang="en-IN" sz="2000" dirty="0"/>
              <a:t>(x, y) = Halide::cast&lt;uint8_t&gt;((</a:t>
            </a:r>
            <a:r>
              <a:rPr lang="en-IN" sz="2000" dirty="0" err="1"/>
              <a:t>input_c</a:t>
            </a:r>
            <a:r>
              <a:rPr lang="en-IN" sz="2000" dirty="0"/>
              <a:t>(x-1, y) + </a:t>
            </a:r>
            <a:r>
              <a:rPr lang="en-IN" sz="2000" dirty="0" err="1"/>
              <a:t>input_c</a:t>
            </a:r>
            <a:r>
              <a:rPr lang="en-IN" sz="2000" dirty="0"/>
              <a:t>(x, y) + </a:t>
            </a:r>
            <a:r>
              <a:rPr lang="en-IN" sz="2000" dirty="0" err="1"/>
              <a:t>input_c</a:t>
            </a:r>
            <a:r>
              <a:rPr lang="en-IN" sz="2000" dirty="0"/>
              <a:t>(x+1, y))/3);</a:t>
            </a:r>
          </a:p>
          <a:p>
            <a:r>
              <a:rPr lang="en-IN" sz="2000" dirty="0"/>
              <a:t>out(x, y) = Halide::cast&lt;uint8_t&gt;((</a:t>
            </a:r>
            <a:r>
              <a:rPr lang="en-IN" sz="2000" dirty="0" err="1"/>
              <a:t>blurx</a:t>
            </a:r>
            <a:r>
              <a:rPr lang="en-IN" sz="2000" dirty="0"/>
              <a:t>(x, y-1) + </a:t>
            </a:r>
            <a:r>
              <a:rPr lang="en-IN" sz="2000" dirty="0" err="1"/>
              <a:t>blurx</a:t>
            </a:r>
            <a:r>
              <a:rPr lang="en-IN" sz="2000" dirty="0"/>
              <a:t>(x, y) + </a:t>
            </a:r>
            <a:r>
              <a:rPr lang="en-IN" sz="2000" dirty="0" err="1"/>
              <a:t>blurx</a:t>
            </a:r>
            <a:r>
              <a:rPr lang="en-IN" sz="2000" dirty="0"/>
              <a:t>(x, y+1))/3);</a:t>
            </a:r>
          </a:p>
          <a:p>
            <a:r>
              <a:rPr lang="en-IN" sz="2000" dirty="0"/>
              <a:t>/* No schedule instruction: inline all routines when they need to be computed */</a:t>
            </a:r>
          </a:p>
          <a:p>
            <a:r>
              <a:rPr lang="en-IN" sz="2000" dirty="0" err="1"/>
              <a:t>out.print_loop_nest</a:t>
            </a:r>
            <a:r>
              <a:rPr lang="en-IN" sz="2000" dirty="0"/>
              <a:t>();</a:t>
            </a:r>
          </a:p>
          <a:p>
            <a:r>
              <a:rPr lang="en-IN" sz="2000" dirty="0"/>
              <a:t>Halide::Buffer&lt;uint8_t&gt; output = </a:t>
            </a:r>
            <a:r>
              <a:rPr lang="en-IN" sz="2000" dirty="0" err="1"/>
              <a:t>out.realize</a:t>
            </a:r>
            <a:r>
              <a:rPr lang="en-IN" sz="2000" dirty="0"/>
              <a:t>({</a:t>
            </a:r>
            <a:r>
              <a:rPr lang="en-IN" sz="2000" dirty="0" err="1"/>
              <a:t>input.width</a:t>
            </a:r>
            <a:r>
              <a:rPr lang="en-IN" sz="2000" dirty="0"/>
              <a:t>(), </a:t>
            </a:r>
            <a:r>
              <a:rPr lang="en-IN" sz="2000" dirty="0" err="1"/>
              <a:t>input.height</a:t>
            </a:r>
            <a:r>
              <a:rPr lang="en-IN" sz="2000" dirty="0"/>
              <a:t>()});</a:t>
            </a:r>
          </a:p>
          <a:p>
            <a:r>
              <a:rPr lang="en-IN" sz="2000" dirty="0" err="1"/>
              <a:t>save_image</a:t>
            </a:r>
            <a:r>
              <a:rPr lang="en-IN" sz="2000" dirty="0"/>
              <a:t>(output, "blurred.png");</a:t>
            </a:r>
          </a:p>
        </p:txBody>
      </p:sp>
    </p:spTree>
    <p:extLst>
      <p:ext uri="{BB962C8B-B14F-4D97-AF65-F5344CB8AC3E}">
        <p14:creationId xmlns:p14="http://schemas.microsoft.com/office/powerpoint/2010/main" val="1298946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E41F-EF91-C9FE-FF45-8FB999B824CE}"/>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9A74CF29-E851-2B11-8D2E-A04C906533BE}"/>
              </a:ext>
            </a:extLst>
          </p:cNvPr>
          <p:cNvSpPr>
            <a:spLocks noGrp="1"/>
          </p:cNvSpPr>
          <p:nvPr>
            <p:ph idx="1"/>
          </p:nvPr>
        </p:nvSpPr>
        <p:spPr/>
        <p:txBody>
          <a:bodyPr/>
          <a:lstStyle/>
          <a:p>
            <a:r>
              <a:rPr lang="en-IN" dirty="0"/>
              <a:t>With schedule</a:t>
            </a:r>
          </a:p>
          <a:p>
            <a:endParaRPr lang="en-IN" dirty="0"/>
          </a:p>
        </p:txBody>
      </p:sp>
      <p:sp>
        <p:nvSpPr>
          <p:cNvPr id="4" name="TextBox 3">
            <a:extLst>
              <a:ext uri="{FF2B5EF4-FFF2-40B4-BE49-F238E27FC236}">
                <a16:creationId xmlns:a16="http://schemas.microsoft.com/office/drawing/2014/main" id="{A7DA6E06-8820-A14B-F754-C5D4CAB6DF7D}"/>
              </a:ext>
            </a:extLst>
          </p:cNvPr>
          <p:cNvSpPr txBox="1"/>
          <p:nvPr/>
        </p:nvSpPr>
        <p:spPr>
          <a:xfrm>
            <a:off x="1208314" y="2394857"/>
            <a:ext cx="10003972" cy="4093428"/>
          </a:xfrm>
          <a:prstGeom prst="rect">
            <a:avLst/>
          </a:prstGeom>
          <a:noFill/>
        </p:spPr>
        <p:txBody>
          <a:bodyPr wrap="square" rtlCol="0">
            <a:spAutoFit/>
          </a:bodyPr>
          <a:lstStyle/>
          <a:p>
            <a:r>
              <a:rPr lang="en-IN" sz="2000" dirty="0"/>
              <a:t>Halide::Buffer&lt;uint8_t&gt; input = </a:t>
            </a:r>
            <a:r>
              <a:rPr lang="en-IN" sz="2000" dirty="0" err="1"/>
              <a:t>load_image</a:t>
            </a:r>
            <a:r>
              <a:rPr lang="en-IN" sz="2000" dirty="0"/>
              <a:t>(“image.png”);</a:t>
            </a:r>
          </a:p>
          <a:p>
            <a:r>
              <a:rPr lang="en-IN" sz="2000" dirty="0"/>
              <a:t>Halide::</a:t>
            </a:r>
            <a:r>
              <a:rPr lang="en-IN" sz="2000" dirty="0" err="1"/>
              <a:t>Func</a:t>
            </a:r>
            <a:r>
              <a:rPr lang="en-IN" sz="2000" dirty="0"/>
              <a:t> </a:t>
            </a:r>
            <a:r>
              <a:rPr lang="en-IN" sz="2000" dirty="0" err="1"/>
              <a:t>blurx</a:t>
            </a:r>
            <a:r>
              <a:rPr lang="en-IN" sz="2000" dirty="0"/>
              <a:t>, out, </a:t>
            </a:r>
            <a:r>
              <a:rPr lang="en-IN" sz="2000" dirty="0" err="1"/>
              <a:t>input_c</a:t>
            </a:r>
            <a:r>
              <a:rPr lang="en-IN" sz="2000" dirty="0"/>
              <a:t>;</a:t>
            </a:r>
          </a:p>
          <a:p>
            <a:r>
              <a:rPr lang="en-IN" sz="2000" dirty="0"/>
              <a:t>Halide::Var x, y;</a:t>
            </a:r>
          </a:p>
          <a:p>
            <a:endParaRPr lang="en-IN" sz="2000" dirty="0"/>
          </a:p>
          <a:p>
            <a:r>
              <a:rPr lang="en-IN" sz="2000" dirty="0" err="1"/>
              <a:t>input_c</a:t>
            </a:r>
            <a:r>
              <a:rPr lang="en-IN" sz="2000" dirty="0"/>
              <a:t>(x, y) = input(clamp(x, 0, </a:t>
            </a:r>
            <a:r>
              <a:rPr lang="en-IN" sz="2000" dirty="0" err="1"/>
              <a:t>input.width</a:t>
            </a:r>
            <a:r>
              <a:rPr lang="en-IN" sz="2000" dirty="0"/>
              <a:t>()-1), clamp(y, 0, </a:t>
            </a:r>
            <a:r>
              <a:rPr lang="en-IN" sz="2000" dirty="0" err="1"/>
              <a:t>input.height</a:t>
            </a:r>
            <a:r>
              <a:rPr lang="en-IN" sz="2000" dirty="0"/>
              <a:t>()-1));</a:t>
            </a:r>
          </a:p>
          <a:p>
            <a:r>
              <a:rPr lang="en-IN" sz="2000" dirty="0" err="1"/>
              <a:t>blurx</a:t>
            </a:r>
            <a:r>
              <a:rPr lang="en-IN" sz="2000" dirty="0"/>
              <a:t>(x, y) = Halide::cast&lt;uint8_t&gt;((</a:t>
            </a:r>
            <a:r>
              <a:rPr lang="en-IN" sz="2000" dirty="0" err="1"/>
              <a:t>input_c</a:t>
            </a:r>
            <a:r>
              <a:rPr lang="en-IN" sz="2000" dirty="0"/>
              <a:t>(x-1, y) + </a:t>
            </a:r>
            <a:r>
              <a:rPr lang="en-IN" sz="2000" dirty="0" err="1"/>
              <a:t>input_c</a:t>
            </a:r>
            <a:r>
              <a:rPr lang="en-IN" sz="2000" dirty="0"/>
              <a:t>(x, y) + </a:t>
            </a:r>
            <a:r>
              <a:rPr lang="en-IN" sz="2000" dirty="0" err="1"/>
              <a:t>input_c</a:t>
            </a:r>
            <a:r>
              <a:rPr lang="en-IN" sz="2000" dirty="0"/>
              <a:t>(x+1, y))/3);</a:t>
            </a:r>
          </a:p>
          <a:p>
            <a:r>
              <a:rPr lang="en-IN" sz="2000" dirty="0"/>
              <a:t>out(x, y) = Halide::cast&lt;uint8_t&gt;((</a:t>
            </a:r>
            <a:r>
              <a:rPr lang="en-IN" sz="2000" dirty="0" err="1"/>
              <a:t>blurx</a:t>
            </a:r>
            <a:r>
              <a:rPr lang="en-IN" sz="2000" dirty="0"/>
              <a:t>(x, y-1) + </a:t>
            </a:r>
            <a:r>
              <a:rPr lang="en-IN" sz="2000" dirty="0" err="1"/>
              <a:t>blurx</a:t>
            </a:r>
            <a:r>
              <a:rPr lang="en-IN" sz="2000" dirty="0"/>
              <a:t>(x, y) + </a:t>
            </a:r>
            <a:r>
              <a:rPr lang="en-IN" sz="2000" dirty="0" err="1"/>
              <a:t>blurx</a:t>
            </a:r>
            <a:r>
              <a:rPr lang="en-IN" sz="2000" dirty="0"/>
              <a:t>(x, y+1))/3);</a:t>
            </a:r>
          </a:p>
          <a:p>
            <a:r>
              <a:rPr lang="en-IN" sz="2000" dirty="0"/>
              <a:t>/* Schedule */</a:t>
            </a:r>
          </a:p>
          <a:p>
            <a:r>
              <a:rPr lang="en-IN" sz="2000" dirty="0" err="1"/>
              <a:t>out.compute_root</a:t>
            </a:r>
            <a:r>
              <a:rPr lang="en-IN" sz="2000" dirty="0"/>
              <a:t>();         // compute all pixels of out together</a:t>
            </a:r>
          </a:p>
          <a:p>
            <a:r>
              <a:rPr lang="en-IN" sz="2000" dirty="0" err="1"/>
              <a:t>blurx.compute_root</a:t>
            </a:r>
            <a:r>
              <a:rPr lang="en-IN" sz="2000" dirty="0"/>
              <a:t>();      // compute all pixels of </a:t>
            </a:r>
            <a:r>
              <a:rPr lang="en-IN" sz="2000" dirty="0" err="1"/>
              <a:t>blurx</a:t>
            </a:r>
            <a:r>
              <a:rPr lang="en-IN" sz="2000" dirty="0"/>
              <a:t> together</a:t>
            </a:r>
          </a:p>
          <a:p>
            <a:r>
              <a:rPr lang="en-IN" sz="2000" dirty="0" err="1"/>
              <a:t>out.print_loop_nest</a:t>
            </a:r>
            <a:r>
              <a:rPr lang="en-IN" sz="2000" dirty="0"/>
              <a:t>();</a:t>
            </a:r>
          </a:p>
          <a:p>
            <a:r>
              <a:rPr lang="en-IN" sz="2000" dirty="0"/>
              <a:t>Halide::Buffer&lt;uint8_t&gt; output = </a:t>
            </a:r>
            <a:r>
              <a:rPr lang="en-IN" sz="2000" dirty="0" err="1"/>
              <a:t>out.realize</a:t>
            </a:r>
            <a:r>
              <a:rPr lang="en-IN" sz="2000" dirty="0"/>
              <a:t>({</a:t>
            </a:r>
            <a:r>
              <a:rPr lang="en-IN" sz="2000" dirty="0" err="1"/>
              <a:t>input.width</a:t>
            </a:r>
            <a:r>
              <a:rPr lang="en-IN" sz="2000" dirty="0"/>
              <a:t>(), </a:t>
            </a:r>
            <a:r>
              <a:rPr lang="en-IN" sz="2000" dirty="0" err="1"/>
              <a:t>input.height</a:t>
            </a:r>
            <a:r>
              <a:rPr lang="en-IN" sz="2000" dirty="0"/>
              <a:t>()});</a:t>
            </a:r>
          </a:p>
          <a:p>
            <a:r>
              <a:rPr lang="en-IN" sz="2000" dirty="0" err="1"/>
              <a:t>save_image</a:t>
            </a:r>
            <a:r>
              <a:rPr lang="en-IN" sz="2000" dirty="0"/>
              <a:t>(output, "blurred.png");</a:t>
            </a:r>
          </a:p>
        </p:txBody>
      </p:sp>
    </p:spTree>
    <p:extLst>
      <p:ext uri="{BB962C8B-B14F-4D97-AF65-F5344CB8AC3E}">
        <p14:creationId xmlns:p14="http://schemas.microsoft.com/office/powerpoint/2010/main" val="3930175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E41F-EF91-C9FE-FF45-8FB999B824CE}"/>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9A74CF29-E851-2B11-8D2E-A04C906533BE}"/>
              </a:ext>
            </a:extLst>
          </p:cNvPr>
          <p:cNvSpPr>
            <a:spLocks noGrp="1"/>
          </p:cNvSpPr>
          <p:nvPr>
            <p:ph idx="1"/>
          </p:nvPr>
        </p:nvSpPr>
        <p:spPr/>
        <p:txBody>
          <a:bodyPr/>
          <a:lstStyle/>
          <a:p>
            <a:r>
              <a:rPr lang="en-IN" dirty="0"/>
              <a:t>Fuse loops together</a:t>
            </a:r>
          </a:p>
        </p:txBody>
      </p:sp>
      <p:sp>
        <p:nvSpPr>
          <p:cNvPr id="4" name="TextBox 3">
            <a:extLst>
              <a:ext uri="{FF2B5EF4-FFF2-40B4-BE49-F238E27FC236}">
                <a16:creationId xmlns:a16="http://schemas.microsoft.com/office/drawing/2014/main" id="{A7DA6E06-8820-A14B-F754-C5D4CAB6DF7D}"/>
              </a:ext>
            </a:extLst>
          </p:cNvPr>
          <p:cNvSpPr txBox="1"/>
          <p:nvPr/>
        </p:nvSpPr>
        <p:spPr>
          <a:xfrm>
            <a:off x="1208314" y="2427513"/>
            <a:ext cx="10003972" cy="4247317"/>
          </a:xfrm>
          <a:prstGeom prst="rect">
            <a:avLst/>
          </a:prstGeom>
          <a:noFill/>
        </p:spPr>
        <p:txBody>
          <a:bodyPr wrap="square" rtlCol="0">
            <a:spAutoFit/>
          </a:bodyPr>
          <a:lstStyle/>
          <a:p>
            <a:r>
              <a:rPr lang="en-IN" dirty="0"/>
              <a:t>Halide::Buffer&lt;uint8_t&gt; input = </a:t>
            </a:r>
            <a:r>
              <a:rPr lang="en-IN" dirty="0" err="1"/>
              <a:t>load_image</a:t>
            </a:r>
            <a:r>
              <a:rPr lang="en-IN" dirty="0"/>
              <a:t>(“image.png”);</a:t>
            </a:r>
          </a:p>
          <a:p>
            <a:r>
              <a:rPr lang="en-IN" dirty="0"/>
              <a:t>Halide::</a:t>
            </a:r>
            <a:r>
              <a:rPr lang="en-IN" dirty="0" err="1"/>
              <a:t>Func</a:t>
            </a:r>
            <a:r>
              <a:rPr lang="en-IN" dirty="0"/>
              <a:t> </a:t>
            </a:r>
            <a:r>
              <a:rPr lang="en-IN" dirty="0" err="1"/>
              <a:t>blurx</a:t>
            </a:r>
            <a:r>
              <a:rPr lang="en-IN" dirty="0"/>
              <a:t>, out, </a:t>
            </a:r>
            <a:r>
              <a:rPr lang="en-IN" dirty="0" err="1"/>
              <a:t>input_c</a:t>
            </a:r>
            <a:r>
              <a:rPr lang="en-IN" dirty="0"/>
              <a:t>;</a:t>
            </a:r>
          </a:p>
          <a:p>
            <a:r>
              <a:rPr lang="en-IN" dirty="0"/>
              <a:t>Halide::Var x, y, </a:t>
            </a:r>
            <a:r>
              <a:rPr lang="en-IN" dirty="0" err="1"/>
              <a:t>x_outer</a:t>
            </a:r>
            <a:r>
              <a:rPr lang="en-IN" dirty="0"/>
              <a:t>, </a:t>
            </a:r>
            <a:r>
              <a:rPr lang="en-IN" dirty="0" err="1"/>
              <a:t>x_inner</a:t>
            </a:r>
            <a:r>
              <a:rPr lang="en-IN" dirty="0"/>
              <a:t>, </a:t>
            </a:r>
            <a:r>
              <a:rPr lang="en-IN" dirty="0" err="1"/>
              <a:t>y_outer</a:t>
            </a:r>
            <a:r>
              <a:rPr lang="en-IN" dirty="0"/>
              <a:t>, </a:t>
            </a:r>
            <a:r>
              <a:rPr lang="en-IN" dirty="0" err="1"/>
              <a:t>y_inner</a:t>
            </a:r>
            <a:r>
              <a:rPr lang="en-IN" dirty="0"/>
              <a:t>;</a:t>
            </a:r>
          </a:p>
          <a:p>
            <a:endParaRPr lang="en-IN" dirty="0"/>
          </a:p>
          <a:p>
            <a:r>
              <a:rPr lang="en-IN" dirty="0" err="1"/>
              <a:t>input_c</a:t>
            </a:r>
            <a:r>
              <a:rPr lang="en-IN" dirty="0"/>
              <a:t>(x, y) = input(clamp(x, 0, </a:t>
            </a:r>
            <a:r>
              <a:rPr lang="en-IN" dirty="0" err="1"/>
              <a:t>input.width</a:t>
            </a:r>
            <a:r>
              <a:rPr lang="en-IN" dirty="0"/>
              <a:t>()-1), clamp(y, 0, </a:t>
            </a:r>
            <a:r>
              <a:rPr lang="en-IN" dirty="0" err="1"/>
              <a:t>input.height</a:t>
            </a:r>
            <a:r>
              <a:rPr lang="en-IN" dirty="0"/>
              <a:t>()-1));</a:t>
            </a:r>
          </a:p>
          <a:p>
            <a:r>
              <a:rPr lang="en-IN" dirty="0" err="1"/>
              <a:t>blurx</a:t>
            </a:r>
            <a:r>
              <a:rPr lang="en-IN" dirty="0"/>
              <a:t>(x, y) = Halide::cast&lt;uint8_t&gt;((</a:t>
            </a:r>
            <a:r>
              <a:rPr lang="en-IN" dirty="0" err="1"/>
              <a:t>input_c</a:t>
            </a:r>
            <a:r>
              <a:rPr lang="en-IN" dirty="0"/>
              <a:t>(x-1, y) + </a:t>
            </a:r>
            <a:r>
              <a:rPr lang="en-IN" dirty="0" err="1"/>
              <a:t>input_c</a:t>
            </a:r>
            <a:r>
              <a:rPr lang="en-IN" dirty="0"/>
              <a:t>(x, y) + </a:t>
            </a:r>
            <a:r>
              <a:rPr lang="en-IN" dirty="0" err="1"/>
              <a:t>input_c</a:t>
            </a:r>
            <a:r>
              <a:rPr lang="en-IN" dirty="0"/>
              <a:t>(x+1, y))/3);</a:t>
            </a:r>
          </a:p>
          <a:p>
            <a:r>
              <a:rPr lang="en-IN" dirty="0"/>
              <a:t>out(x, y) = Halide::cast&lt;uint8_t&gt;((</a:t>
            </a:r>
            <a:r>
              <a:rPr lang="en-IN" dirty="0" err="1"/>
              <a:t>blurx</a:t>
            </a:r>
            <a:r>
              <a:rPr lang="en-IN" dirty="0"/>
              <a:t>(x, y-1) + </a:t>
            </a:r>
            <a:r>
              <a:rPr lang="en-IN" dirty="0" err="1"/>
              <a:t>blurx</a:t>
            </a:r>
            <a:r>
              <a:rPr lang="en-IN" dirty="0"/>
              <a:t>(x, y) + </a:t>
            </a:r>
            <a:r>
              <a:rPr lang="en-IN" dirty="0" err="1"/>
              <a:t>blurx</a:t>
            </a:r>
            <a:r>
              <a:rPr lang="en-IN" dirty="0"/>
              <a:t>(x, y+1))/3);</a:t>
            </a:r>
          </a:p>
          <a:p>
            <a:r>
              <a:rPr lang="en-IN" dirty="0"/>
              <a:t>/* Schedule */</a:t>
            </a:r>
          </a:p>
          <a:p>
            <a:r>
              <a:rPr lang="en-IN" dirty="0"/>
              <a:t> </a:t>
            </a:r>
            <a:r>
              <a:rPr lang="en-IN" dirty="0" err="1"/>
              <a:t>out.split</a:t>
            </a:r>
            <a:r>
              <a:rPr lang="en-IN" dirty="0"/>
              <a:t>(x, </a:t>
            </a:r>
            <a:r>
              <a:rPr lang="en-IN" dirty="0" err="1"/>
              <a:t>x_outer</a:t>
            </a:r>
            <a:r>
              <a:rPr lang="en-IN" dirty="0"/>
              <a:t>, </a:t>
            </a:r>
            <a:r>
              <a:rPr lang="en-IN" dirty="0" err="1"/>
              <a:t>x_inner</a:t>
            </a:r>
            <a:r>
              <a:rPr lang="en-IN" dirty="0"/>
              <a:t>, 64);       </a:t>
            </a:r>
            <a:r>
              <a:rPr lang="en-IN" dirty="0" err="1"/>
              <a:t>out.split</a:t>
            </a:r>
            <a:r>
              <a:rPr lang="en-IN" dirty="0"/>
              <a:t>(y, </a:t>
            </a:r>
            <a:r>
              <a:rPr lang="en-IN" dirty="0" err="1"/>
              <a:t>y_outer</a:t>
            </a:r>
            <a:r>
              <a:rPr lang="en-IN" dirty="0"/>
              <a:t>, </a:t>
            </a:r>
            <a:r>
              <a:rPr lang="en-IN" dirty="0" err="1"/>
              <a:t>y_inner</a:t>
            </a:r>
            <a:r>
              <a:rPr lang="en-IN" dirty="0"/>
              <a:t>, 64);</a:t>
            </a:r>
          </a:p>
          <a:p>
            <a:r>
              <a:rPr lang="en-IN" dirty="0"/>
              <a:t> </a:t>
            </a:r>
            <a:r>
              <a:rPr lang="en-IN" dirty="0" err="1"/>
              <a:t>out.reorder</a:t>
            </a:r>
            <a:r>
              <a:rPr lang="en-IN" dirty="0"/>
              <a:t>(</a:t>
            </a:r>
            <a:r>
              <a:rPr lang="en-IN" dirty="0" err="1"/>
              <a:t>x_inner</a:t>
            </a:r>
            <a:r>
              <a:rPr lang="en-IN" dirty="0"/>
              <a:t>, </a:t>
            </a:r>
            <a:r>
              <a:rPr lang="en-IN" dirty="0" err="1"/>
              <a:t>y_inner</a:t>
            </a:r>
            <a:r>
              <a:rPr lang="en-IN" dirty="0"/>
              <a:t>, </a:t>
            </a:r>
            <a:r>
              <a:rPr lang="en-IN" dirty="0" err="1"/>
              <a:t>x_outer</a:t>
            </a:r>
            <a:r>
              <a:rPr lang="en-IN" dirty="0"/>
              <a:t>, </a:t>
            </a:r>
            <a:r>
              <a:rPr lang="en-IN" dirty="0" err="1"/>
              <a:t>y_outer</a:t>
            </a:r>
            <a:r>
              <a:rPr lang="en-IN" dirty="0"/>
              <a:t>);</a:t>
            </a:r>
          </a:p>
          <a:p>
            <a:r>
              <a:rPr lang="en-IN" dirty="0"/>
              <a:t> </a:t>
            </a:r>
            <a:r>
              <a:rPr lang="en-IN" dirty="0" err="1"/>
              <a:t>out.vectorize</a:t>
            </a:r>
            <a:r>
              <a:rPr lang="en-IN" dirty="0"/>
              <a:t>(</a:t>
            </a:r>
            <a:r>
              <a:rPr lang="en-IN" dirty="0" err="1"/>
              <a:t>x_inner</a:t>
            </a:r>
            <a:r>
              <a:rPr lang="en-IN" dirty="0"/>
              <a:t>, 32);</a:t>
            </a:r>
          </a:p>
          <a:p>
            <a:r>
              <a:rPr lang="en-IN" dirty="0"/>
              <a:t> </a:t>
            </a:r>
            <a:r>
              <a:rPr lang="en-IN" dirty="0" err="1"/>
              <a:t>blurx.compute_at</a:t>
            </a:r>
            <a:r>
              <a:rPr lang="en-IN" dirty="0"/>
              <a:t>(out, </a:t>
            </a:r>
            <a:r>
              <a:rPr lang="en-IN" dirty="0" err="1"/>
              <a:t>x_outer</a:t>
            </a:r>
            <a:r>
              <a:rPr lang="en-IN" dirty="0"/>
              <a:t>);     </a:t>
            </a:r>
            <a:r>
              <a:rPr lang="en-IN" dirty="0" err="1"/>
              <a:t>blurx.vectorize</a:t>
            </a:r>
            <a:r>
              <a:rPr lang="en-IN" dirty="0"/>
              <a:t>(x, 32); </a:t>
            </a:r>
          </a:p>
          <a:p>
            <a:r>
              <a:rPr lang="en-IN" dirty="0"/>
              <a:t> </a:t>
            </a:r>
            <a:r>
              <a:rPr lang="en-IN" dirty="0" err="1"/>
              <a:t>out.print_loop_nest</a:t>
            </a:r>
            <a:r>
              <a:rPr lang="en-IN" dirty="0"/>
              <a:t>();</a:t>
            </a:r>
          </a:p>
          <a:p>
            <a:r>
              <a:rPr lang="en-IN" dirty="0"/>
              <a:t> Halide::Buffer&lt;uint8_t&gt; output = </a:t>
            </a:r>
            <a:r>
              <a:rPr lang="en-IN" dirty="0" err="1"/>
              <a:t>out.realize</a:t>
            </a:r>
            <a:r>
              <a:rPr lang="en-IN" dirty="0"/>
              <a:t>({</a:t>
            </a:r>
            <a:r>
              <a:rPr lang="en-IN" dirty="0" err="1"/>
              <a:t>input.width</a:t>
            </a:r>
            <a:r>
              <a:rPr lang="en-IN" dirty="0"/>
              <a:t>(), </a:t>
            </a:r>
            <a:r>
              <a:rPr lang="en-IN" dirty="0" err="1"/>
              <a:t>input.height</a:t>
            </a:r>
            <a:r>
              <a:rPr lang="en-IN" dirty="0"/>
              <a:t>()});</a:t>
            </a:r>
          </a:p>
          <a:p>
            <a:r>
              <a:rPr lang="en-IN" dirty="0"/>
              <a:t> </a:t>
            </a:r>
            <a:r>
              <a:rPr lang="en-IN" dirty="0" err="1"/>
              <a:t>save_image</a:t>
            </a:r>
            <a:r>
              <a:rPr lang="en-IN" dirty="0"/>
              <a:t>(output, "blurred.png");</a:t>
            </a:r>
          </a:p>
        </p:txBody>
      </p:sp>
    </p:spTree>
    <p:extLst>
      <p:ext uri="{BB962C8B-B14F-4D97-AF65-F5344CB8AC3E}">
        <p14:creationId xmlns:p14="http://schemas.microsoft.com/office/powerpoint/2010/main" val="14151640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68C60-A857-3B85-18C2-9C88BE2C4949}"/>
              </a:ext>
            </a:extLst>
          </p:cNvPr>
          <p:cNvSpPr>
            <a:spLocks noGrp="1"/>
          </p:cNvSpPr>
          <p:nvPr>
            <p:ph type="title"/>
          </p:nvPr>
        </p:nvSpPr>
        <p:spPr/>
        <p:txBody>
          <a:bodyPr/>
          <a:lstStyle/>
          <a:p>
            <a:r>
              <a:rPr lang="en-IN" dirty="0"/>
              <a:t>Halide</a:t>
            </a:r>
          </a:p>
        </p:txBody>
      </p:sp>
      <p:sp>
        <p:nvSpPr>
          <p:cNvPr id="3" name="Content Placeholder 2">
            <a:extLst>
              <a:ext uri="{FF2B5EF4-FFF2-40B4-BE49-F238E27FC236}">
                <a16:creationId xmlns:a16="http://schemas.microsoft.com/office/drawing/2014/main" id="{58B4AAAD-CC97-F7C1-DD77-7E4B1E81F0F6}"/>
              </a:ext>
            </a:extLst>
          </p:cNvPr>
          <p:cNvSpPr>
            <a:spLocks noGrp="1"/>
          </p:cNvSpPr>
          <p:nvPr>
            <p:ph idx="1"/>
          </p:nvPr>
        </p:nvSpPr>
        <p:spPr/>
        <p:txBody>
          <a:bodyPr/>
          <a:lstStyle/>
          <a:p>
            <a:r>
              <a:rPr lang="en-IN" dirty="0"/>
              <a:t>Easy to write complex schedules that may otherwise take a longer time to develop and maintain using C++</a:t>
            </a:r>
          </a:p>
          <a:p>
            <a:endParaRPr lang="en-IN" dirty="0"/>
          </a:p>
          <a:p>
            <a:r>
              <a:rPr lang="en-IN" dirty="0"/>
              <a:t>Finding the right schedule for a given hardware remains tricky</a:t>
            </a:r>
          </a:p>
        </p:txBody>
      </p:sp>
    </p:spTree>
    <p:extLst>
      <p:ext uri="{BB962C8B-B14F-4D97-AF65-F5344CB8AC3E}">
        <p14:creationId xmlns:p14="http://schemas.microsoft.com/office/powerpoint/2010/main" val="4059881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574BE-AABE-9E98-C277-DAD4EEF55A15}"/>
              </a:ext>
            </a:extLst>
          </p:cNvPr>
          <p:cNvSpPr>
            <a:spLocks noGrp="1"/>
          </p:cNvSpPr>
          <p:nvPr>
            <p:ph type="title"/>
          </p:nvPr>
        </p:nvSpPr>
        <p:spPr/>
        <p:txBody>
          <a:bodyPr/>
          <a:lstStyle/>
          <a:p>
            <a:r>
              <a:rPr lang="en-IN" dirty="0"/>
              <a:t>TensorFlow operations</a:t>
            </a:r>
          </a:p>
        </p:txBody>
      </p:sp>
      <p:graphicFrame>
        <p:nvGraphicFramePr>
          <p:cNvPr id="4" name="Content Placeholder 3">
            <a:extLst>
              <a:ext uri="{FF2B5EF4-FFF2-40B4-BE49-F238E27FC236}">
                <a16:creationId xmlns:a16="http://schemas.microsoft.com/office/drawing/2014/main" id="{1CA28552-FD11-9AE6-BAB2-63F838A9980C}"/>
              </a:ext>
            </a:extLst>
          </p:cNvPr>
          <p:cNvGraphicFramePr>
            <a:graphicFrameLocks noGrp="1"/>
          </p:cNvGraphicFramePr>
          <p:nvPr>
            <p:ph idx="1"/>
            <p:extLst>
              <p:ext uri="{D42A27DB-BD31-4B8C-83A1-F6EECF244321}">
                <p14:modId xmlns:p14="http://schemas.microsoft.com/office/powerpoint/2010/main" val="250274106"/>
              </p:ext>
            </p:extLst>
          </p:nvPr>
        </p:nvGraphicFramePr>
        <p:xfrm>
          <a:off x="838200" y="1825625"/>
          <a:ext cx="9459686" cy="3337560"/>
        </p:xfrm>
        <a:graphic>
          <a:graphicData uri="http://schemas.openxmlformats.org/drawingml/2006/table">
            <a:tbl>
              <a:tblPr firstRow="1" bandRow="1">
                <a:tableStyleId>{5C22544A-7EE6-4342-B048-85BDC9FD1C3A}</a:tableStyleId>
              </a:tblPr>
              <a:tblGrid>
                <a:gridCol w="3135086">
                  <a:extLst>
                    <a:ext uri="{9D8B030D-6E8A-4147-A177-3AD203B41FA5}">
                      <a16:colId xmlns:a16="http://schemas.microsoft.com/office/drawing/2014/main" val="1881486799"/>
                    </a:ext>
                  </a:extLst>
                </a:gridCol>
                <a:gridCol w="6324600">
                  <a:extLst>
                    <a:ext uri="{9D8B030D-6E8A-4147-A177-3AD203B41FA5}">
                      <a16:colId xmlns:a16="http://schemas.microsoft.com/office/drawing/2014/main" val="3729359181"/>
                    </a:ext>
                  </a:extLst>
                </a:gridCol>
              </a:tblGrid>
              <a:tr h="370840">
                <a:tc>
                  <a:txBody>
                    <a:bodyPr/>
                    <a:lstStyle/>
                    <a:p>
                      <a:r>
                        <a:rPr lang="en-IN" dirty="0"/>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Examples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2401314"/>
                  </a:ext>
                </a:extLst>
              </a:tr>
              <a:tr h="370840">
                <a:tc>
                  <a:txBody>
                    <a:bodyPr/>
                    <a:lstStyle/>
                    <a:p>
                      <a:r>
                        <a:rPr lang="en-IN" dirty="0"/>
                        <a:t>Element-wise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Add, Sub, Mul, Div, Exp, Log, Greater, Less, Equal,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1230311"/>
                  </a:ext>
                </a:extLst>
              </a:tr>
              <a:tr h="370840">
                <a:tc>
                  <a:txBody>
                    <a:bodyPr/>
                    <a:lstStyle/>
                    <a:p>
                      <a:r>
                        <a:rPr lang="en-IN" dirty="0"/>
                        <a:t>Array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err="1"/>
                        <a:t>Concat</a:t>
                      </a:r>
                      <a:r>
                        <a:rPr lang="en-IN" dirty="0"/>
                        <a:t>, Slice, Split, Constant, Rank, Shape, Shuffle,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5660472"/>
                  </a:ext>
                </a:extLst>
              </a:tr>
              <a:tr h="370840">
                <a:tc>
                  <a:txBody>
                    <a:bodyPr/>
                    <a:lstStyle/>
                    <a:p>
                      <a:r>
                        <a:rPr lang="en-IN" dirty="0"/>
                        <a:t>Matrix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err="1"/>
                        <a:t>MatMul</a:t>
                      </a:r>
                      <a:r>
                        <a:rPr lang="en-IN" dirty="0"/>
                        <a:t>, </a:t>
                      </a:r>
                      <a:r>
                        <a:rPr lang="en-IN" dirty="0" err="1"/>
                        <a:t>MatrixInverse</a:t>
                      </a:r>
                      <a:r>
                        <a:rPr lang="en-IN" dirty="0"/>
                        <a:t>, </a:t>
                      </a:r>
                      <a:r>
                        <a:rPr lang="en-IN" dirty="0" err="1"/>
                        <a:t>MatrixDeterminant</a:t>
                      </a:r>
                      <a:r>
                        <a:rPr lang="en-IN"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3238245"/>
                  </a:ext>
                </a:extLst>
              </a:tr>
              <a:tr h="370840">
                <a:tc>
                  <a:txBody>
                    <a:bodyPr/>
                    <a:lstStyle/>
                    <a:p>
                      <a:r>
                        <a:rPr lang="en-IN" dirty="0"/>
                        <a:t>Stateful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Variable, Assign, </a:t>
                      </a:r>
                      <a:r>
                        <a:rPr lang="en-IN" dirty="0" err="1"/>
                        <a:t>AssignAdd</a:t>
                      </a:r>
                      <a:r>
                        <a:rPr lang="en-IN"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3826260"/>
                  </a:ext>
                </a:extLst>
              </a:tr>
              <a:tr h="370840">
                <a:tc>
                  <a:txBody>
                    <a:bodyPr/>
                    <a:lstStyle/>
                    <a:p>
                      <a:r>
                        <a:rPr lang="en-IN" dirty="0"/>
                        <a:t>Neural-net building blocks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SoftMax, Sigmoid, </a:t>
                      </a:r>
                      <a:r>
                        <a:rPr lang="en-IN" dirty="0" err="1"/>
                        <a:t>ReLU</a:t>
                      </a:r>
                      <a:r>
                        <a:rPr lang="en-IN" dirty="0"/>
                        <a:t>, Convolution2D, </a:t>
                      </a:r>
                      <a:r>
                        <a:rPr lang="en-IN" dirty="0" err="1"/>
                        <a:t>MaxPool</a:t>
                      </a:r>
                      <a:r>
                        <a:rPr lang="en-IN"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3593209"/>
                  </a:ext>
                </a:extLst>
              </a:tr>
              <a:tr h="370840">
                <a:tc>
                  <a:txBody>
                    <a:bodyPr/>
                    <a:lstStyle/>
                    <a:p>
                      <a:r>
                        <a:rPr lang="en-IN" dirty="0"/>
                        <a:t>Checkpointing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Save, restore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8189170"/>
                  </a:ext>
                </a:extLst>
              </a:tr>
              <a:tr h="370840">
                <a:tc>
                  <a:txBody>
                    <a:bodyPr/>
                    <a:lstStyle/>
                    <a:p>
                      <a:r>
                        <a:rPr lang="en-IN" dirty="0"/>
                        <a:t>Queue and sync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Enqueue, Dequeue, </a:t>
                      </a:r>
                      <a:r>
                        <a:rPr lang="en-IN" dirty="0" err="1"/>
                        <a:t>MutexAcquire</a:t>
                      </a:r>
                      <a:r>
                        <a:rPr lang="en-IN" dirty="0"/>
                        <a:t>, </a:t>
                      </a:r>
                      <a:r>
                        <a:rPr lang="en-IN" dirty="0" err="1"/>
                        <a:t>MutexRelease</a:t>
                      </a:r>
                      <a:r>
                        <a:rPr lang="en-IN"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8301018"/>
                  </a:ext>
                </a:extLst>
              </a:tr>
              <a:tr h="370840">
                <a:tc>
                  <a:txBody>
                    <a:bodyPr/>
                    <a:lstStyle/>
                    <a:p>
                      <a:r>
                        <a:rPr lang="en-IN" dirty="0"/>
                        <a:t>Control flow operations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a:t>Merge, Switch, Enter, Leave, </a:t>
                      </a:r>
                      <a:r>
                        <a:rPr lang="en-IN" dirty="0" err="1"/>
                        <a:t>NextIteration</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0182449"/>
                  </a:ext>
                </a:extLst>
              </a:tr>
            </a:tbl>
          </a:graphicData>
        </a:graphic>
      </p:graphicFrame>
    </p:spTree>
    <p:extLst>
      <p:ext uri="{BB962C8B-B14F-4D97-AF65-F5344CB8AC3E}">
        <p14:creationId xmlns:p14="http://schemas.microsoft.com/office/powerpoint/2010/main" val="3247255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0553B-C602-17D0-D0C3-D83EF678CAEA}"/>
              </a:ext>
            </a:extLst>
          </p:cNvPr>
          <p:cNvSpPr>
            <a:spLocks noGrp="1"/>
          </p:cNvSpPr>
          <p:nvPr>
            <p:ph type="title"/>
          </p:nvPr>
        </p:nvSpPr>
        <p:spPr/>
        <p:txBody>
          <a:bodyPr/>
          <a:lstStyle/>
          <a:p>
            <a:r>
              <a:rPr lang="en-IN" dirty="0"/>
              <a:t>Fault tolerance</a:t>
            </a:r>
          </a:p>
        </p:txBody>
      </p:sp>
      <p:sp>
        <p:nvSpPr>
          <p:cNvPr id="3" name="Content Placeholder 2">
            <a:extLst>
              <a:ext uri="{FF2B5EF4-FFF2-40B4-BE49-F238E27FC236}">
                <a16:creationId xmlns:a16="http://schemas.microsoft.com/office/drawing/2014/main" id="{363A30A0-9AF9-BF02-290F-2E41480BBB24}"/>
              </a:ext>
            </a:extLst>
          </p:cNvPr>
          <p:cNvSpPr>
            <a:spLocks noGrp="1"/>
          </p:cNvSpPr>
          <p:nvPr>
            <p:ph idx="1"/>
          </p:nvPr>
        </p:nvSpPr>
        <p:spPr/>
        <p:txBody>
          <a:bodyPr>
            <a:normAutofit lnSpcReduction="10000"/>
          </a:bodyPr>
          <a:lstStyle/>
          <a:p>
            <a:r>
              <a:rPr lang="en-IN" dirty="0"/>
              <a:t>The intermediate states of the computation are kept in variables</a:t>
            </a:r>
          </a:p>
          <a:p>
            <a:endParaRPr lang="en-IN" dirty="0"/>
          </a:p>
          <a:p>
            <a:r>
              <a:rPr lang="en-IN" dirty="0"/>
              <a:t>Each variable is connected to a </a:t>
            </a:r>
            <a:r>
              <a:rPr lang="en-IN" dirty="0">
                <a:solidFill>
                  <a:schemeClr val="accent1"/>
                </a:solidFill>
              </a:rPr>
              <a:t>Save</a:t>
            </a:r>
            <a:r>
              <a:rPr lang="en-IN" dirty="0"/>
              <a:t> and </a:t>
            </a:r>
            <a:r>
              <a:rPr lang="en-IN" dirty="0">
                <a:solidFill>
                  <a:schemeClr val="accent1"/>
                </a:solidFill>
              </a:rPr>
              <a:t>Restore</a:t>
            </a:r>
            <a:r>
              <a:rPr lang="en-IN" dirty="0"/>
              <a:t> node</a:t>
            </a:r>
          </a:p>
          <a:p>
            <a:endParaRPr lang="en-IN" dirty="0"/>
          </a:p>
          <a:p>
            <a:r>
              <a:rPr lang="en-IN" dirty="0">
                <a:solidFill>
                  <a:schemeClr val="accent1"/>
                </a:solidFill>
              </a:rPr>
              <a:t>Save</a:t>
            </a:r>
            <a:r>
              <a:rPr lang="en-IN" dirty="0"/>
              <a:t> nodes periodically save variable states in persistent storage</a:t>
            </a:r>
          </a:p>
          <a:p>
            <a:pPr marL="0" indent="0">
              <a:buNone/>
            </a:pPr>
            <a:endParaRPr lang="en-IN" dirty="0"/>
          </a:p>
          <a:p>
            <a:r>
              <a:rPr lang="en-IN" dirty="0"/>
              <a:t>Upon restart, variable states are recovered using the </a:t>
            </a:r>
            <a:r>
              <a:rPr lang="en-IN" dirty="0">
                <a:solidFill>
                  <a:schemeClr val="accent1"/>
                </a:solidFill>
              </a:rPr>
              <a:t>Restore</a:t>
            </a:r>
            <a:r>
              <a:rPr lang="en-IN" dirty="0"/>
              <a:t> nodes (</a:t>
            </a:r>
            <a:r>
              <a:rPr lang="en-IN" dirty="0">
                <a:solidFill>
                  <a:schemeClr val="accent1"/>
                </a:solidFill>
              </a:rPr>
              <a:t>Restore</a:t>
            </a:r>
            <a:r>
              <a:rPr lang="en-IN" dirty="0"/>
              <a:t> nodes fetch state saved using </a:t>
            </a:r>
            <a:r>
              <a:rPr lang="en-IN" dirty="0">
                <a:solidFill>
                  <a:schemeClr val="accent1"/>
                </a:solidFill>
              </a:rPr>
              <a:t>Save</a:t>
            </a:r>
            <a:r>
              <a:rPr lang="en-IN" dirty="0"/>
              <a:t> nodes) before executing the graph</a:t>
            </a:r>
          </a:p>
          <a:p>
            <a:pPr lvl="1"/>
            <a:r>
              <a:rPr lang="en-IN" dirty="0"/>
              <a:t>Restore is done only once, just after a restart</a:t>
            </a:r>
          </a:p>
        </p:txBody>
      </p:sp>
    </p:spTree>
    <p:extLst>
      <p:ext uri="{BB962C8B-B14F-4D97-AF65-F5344CB8AC3E}">
        <p14:creationId xmlns:p14="http://schemas.microsoft.com/office/powerpoint/2010/main" val="3460584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B5CE6-C975-C2E2-01FA-BC7770019B55}"/>
              </a:ext>
            </a:extLst>
          </p:cNvPr>
          <p:cNvSpPr>
            <a:spLocks noGrp="1"/>
          </p:cNvSpPr>
          <p:nvPr>
            <p:ph type="title"/>
          </p:nvPr>
        </p:nvSpPr>
        <p:spPr/>
        <p:txBody>
          <a:bodyPr/>
          <a:lstStyle/>
          <a:p>
            <a:r>
              <a:rPr lang="en-IN" dirty="0"/>
              <a:t>Gradient computation</a:t>
            </a:r>
          </a:p>
        </p:txBody>
      </p:sp>
      <p:sp>
        <p:nvSpPr>
          <p:cNvPr id="3" name="Content Placeholder 2">
            <a:extLst>
              <a:ext uri="{FF2B5EF4-FFF2-40B4-BE49-F238E27FC236}">
                <a16:creationId xmlns:a16="http://schemas.microsoft.com/office/drawing/2014/main" id="{2705D467-E7D2-2225-3E1D-AF2838274B50}"/>
              </a:ext>
            </a:extLst>
          </p:cNvPr>
          <p:cNvSpPr>
            <a:spLocks noGrp="1"/>
          </p:cNvSpPr>
          <p:nvPr>
            <p:ph idx="1"/>
          </p:nvPr>
        </p:nvSpPr>
        <p:spPr/>
        <p:txBody>
          <a:bodyPr>
            <a:normAutofit fontScale="77500" lnSpcReduction="20000"/>
          </a:bodyPr>
          <a:lstStyle/>
          <a:p>
            <a:pPr marL="0" indent="0">
              <a:buNone/>
            </a:pPr>
            <a:r>
              <a:rPr lang="en-IN" dirty="0"/>
              <a:t>import </a:t>
            </a:r>
            <a:r>
              <a:rPr lang="en-IN" dirty="0" err="1"/>
              <a:t>tensorflow</a:t>
            </a:r>
            <a:r>
              <a:rPr lang="en-IN" dirty="0"/>
              <a:t> as </a:t>
            </a:r>
            <a:r>
              <a:rPr lang="en-IN" dirty="0" err="1"/>
              <a:t>tf</a:t>
            </a:r>
            <a:endParaRPr lang="en-IN" dirty="0"/>
          </a:p>
          <a:p>
            <a:pPr marL="0" indent="0">
              <a:buNone/>
            </a:pPr>
            <a:r>
              <a:rPr lang="en-IN" dirty="0"/>
              <a:t>b = </a:t>
            </a:r>
            <a:r>
              <a:rPr lang="en-IN" dirty="0" err="1"/>
              <a:t>tf.Variable</a:t>
            </a:r>
            <a:r>
              <a:rPr lang="en-IN" dirty="0"/>
              <a:t>(</a:t>
            </a:r>
            <a:r>
              <a:rPr lang="en-IN" dirty="0" err="1"/>
              <a:t>tf.zeros</a:t>
            </a:r>
            <a:r>
              <a:rPr lang="en-IN" dirty="0"/>
              <a:t>([100]))</a:t>
            </a:r>
          </a:p>
          <a:p>
            <a:pPr marL="0" indent="0">
              <a:buNone/>
            </a:pPr>
            <a:r>
              <a:rPr lang="en-IN" dirty="0"/>
              <a:t>W = </a:t>
            </a:r>
            <a:r>
              <a:rPr lang="en-IN" dirty="0" err="1"/>
              <a:t>tf.Variable</a:t>
            </a:r>
            <a:r>
              <a:rPr lang="en-IN" dirty="0"/>
              <a:t>(</a:t>
            </a:r>
            <a:r>
              <a:rPr lang="en-IN" dirty="0" err="1"/>
              <a:t>tf.random_uniform</a:t>
            </a:r>
            <a:r>
              <a:rPr lang="en-IN" dirty="0"/>
              <a:t>([784,100], -1, 1))</a:t>
            </a:r>
          </a:p>
          <a:p>
            <a:pPr marL="0" indent="0">
              <a:buNone/>
            </a:pPr>
            <a:r>
              <a:rPr lang="en-IN" dirty="0"/>
              <a:t>x = </a:t>
            </a:r>
            <a:r>
              <a:rPr lang="en-IN" dirty="0" err="1"/>
              <a:t>tf.placeholder</a:t>
            </a:r>
            <a:r>
              <a:rPr lang="en-IN" dirty="0"/>
              <a:t>(name=“x”)</a:t>
            </a:r>
          </a:p>
          <a:p>
            <a:pPr marL="0" indent="0">
              <a:buNone/>
            </a:pPr>
            <a:r>
              <a:rPr lang="en-IN" dirty="0" err="1"/>
              <a:t>relu</a:t>
            </a:r>
            <a:r>
              <a:rPr lang="en-IN" dirty="0"/>
              <a:t> = </a:t>
            </a:r>
            <a:r>
              <a:rPr lang="en-IN" dirty="0" err="1"/>
              <a:t>tf.nn.relu</a:t>
            </a:r>
            <a:r>
              <a:rPr lang="en-IN" dirty="0"/>
              <a:t>(</a:t>
            </a:r>
            <a:r>
              <a:rPr lang="en-IN" dirty="0" err="1"/>
              <a:t>tf.matmul</a:t>
            </a:r>
            <a:r>
              <a:rPr lang="en-IN" dirty="0"/>
              <a:t>(x, W) + b)          // </a:t>
            </a:r>
            <a:r>
              <a:rPr lang="en-IN" dirty="0" err="1"/>
              <a:t>relu</a:t>
            </a:r>
            <a:r>
              <a:rPr lang="en-IN" dirty="0"/>
              <a:t>(x) = max(0, x)</a:t>
            </a:r>
          </a:p>
          <a:p>
            <a:pPr marL="0" indent="0">
              <a:buNone/>
            </a:pPr>
            <a:r>
              <a:rPr lang="en-IN" dirty="0"/>
              <a:t>C = [...]</a:t>
            </a:r>
          </a:p>
          <a:p>
            <a:pPr marL="0" indent="0">
              <a:buNone/>
            </a:pPr>
            <a:endParaRPr lang="en-IN" dirty="0"/>
          </a:p>
          <a:p>
            <a:pPr marL="0" indent="0">
              <a:buNone/>
            </a:pPr>
            <a:r>
              <a:rPr lang="en-IN" dirty="0"/>
              <a:t>s = </a:t>
            </a:r>
            <a:r>
              <a:rPr lang="en-IN" dirty="0" err="1"/>
              <a:t>tf.Session</a:t>
            </a:r>
            <a:r>
              <a:rPr lang="en-IN" dirty="0"/>
              <a:t>()</a:t>
            </a:r>
          </a:p>
          <a:p>
            <a:pPr marL="0" indent="0">
              <a:buNone/>
            </a:pPr>
            <a:r>
              <a:rPr lang="en-IN" dirty="0"/>
              <a:t>for step in </a:t>
            </a:r>
            <a:r>
              <a:rPr lang="en-IN" dirty="0" err="1"/>
              <a:t>xrange</a:t>
            </a:r>
            <a:r>
              <a:rPr lang="en-IN" dirty="0"/>
              <a:t>(0, 10):</a:t>
            </a:r>
          </a:p>
          <a:p>
            <a:pPr marL="0" indent="0">
              <a:buNone/>
            </a:pPr>
            <a:r>
              <a:rPr lang="en-IN" dirty="0"/>
              <a:t>    input = </a:t>
            </a:r>
            <a:r>
              <a:rPr lang="en-IN" dirty="0" err="1"/>
              <a:t>np.random.rand</a:t>
            </a:r>
            <a:r>
              <a:rPr lang="en-IN" dirty="0"/>
              <a:t>(1, 784)</a:t>
            </a:r>
          </a:p>
          <a:p>
            <a:pPr marL="0" indent="0">
              <a:buNone/>
            </a:pPr>
            <a:r>
              <a:rPr lang="en-IN" dirty="0"/>
              <a:t>    r = </a:t>
            </a:r>
            <a:r>
              <a:rPr lang="en-IN" dirty="0" err="1"/>
              <a:t>sess.run</a:t>
            </a:r>
            <a:r>
              <a:rPr lang="en-IN" dirty="0"/>
              <a:t>(C, </a:t>
            </a:r>
            <a:r>
              <a:rPr lang="en-IN" dirty="0" err="1"/>
              <a:t>feed_dict</a:t>
            </a:r>
            <a:r>
              <a:rPr lang="en-IN" dirty="0"/>
              <a:t>={x: input})</a:t>
            </a:r>
          </a:p>
          <a:p>
            <a:pPr marL="0" indent="0">
              <a:buNone/>
            </a:pPr>
            <a:r>
              <a:rPr lang="en-IN" dirty="0"/>
              <a:t>    [</a:t>
            </a:r>
            <a:r>
              <a:rPr lang="en-IN" dirty="0" err="1"/>
              <a:t>db</a:t>
            </a:r>
            <a:r>
              <a:rPr lang="en-IN" dirty="0"/>
              <a:t>, </a:t>
            </a:r>
            <a:r>
              <a:rPr lang="en-IN" dirty="0" err="1"/>
              <a:t>dW</a:t>
            </a:r>
            <a:r>
              <a:rPr lang="en-IN" dirty="0"/>
              <a:t>, dx] = </a:t>
            </a:r>
            <a:r>
              <a:rPr lang="en-IN" dirty="0" err="1"/>
              <a:t>tf.gradiants</a:t>
            </a:r>
            <a:r>
              <a:rPr lang="en-IN" dirty="0"/>
              <a:t>(C, [</a:t>
            </a:r>
            <a:r>
              <a:rPr lang="en-IN" dirty="0" err="1"/>
              <a:t>b,W,x</a:t>
            </a:r>
            <a:r>
              <a:rPr lang="en-IN" dirty="0"/>
              <a:t>])</a:t>
            </a:r>
          </a:p>
        </p:txBody>
      </p:sp>
    </p:spTree>
    <p:extLst>
      <p:ext uri="{BB962C8B-B14F-4D97-AF65-F5344CB8AC3E}">
        <p14:creationId xmlns:p14="http://schemas.microsoft.com/office/powerpoint/2010/main" val="186180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39CC6-5102-C746-7349-A10B59CC6E8D}"/>
              </a:ext>
            </a:extLst>
          </p:cNvPr>
          <p:cNvSpPr>
            <a:spLocks noGrp="1"/>
          </p:cNvSpPr>
          <p:nvPr>
            <p:ph type="title"/>
          </p:nvPr>
        </p:nvSpPr>
        <p:spPr/>
        <p:txBody>
          <a:bodyPr/>
          <a:lstStyle/>
          <a:p>
            <a:r>
              <a:rPr lang="en-IN" dirty="0"/>
              <a:t>Example</a:t>
            </a:r>
          </a:p>
        </p:txBody>
      </p:sp>
      <p:sp>
        <p:nvSpPr>
          <p:cNvPr id="4" name="Rectangle 3">
            <a:extLst>
              <a:ext uri="{FF2B5EF4-FFF2-40B4-BE49-F238E27FC236}">
                <a16:creationId xmlns:a16="http://schemas.microsoft.com/office/drawing/2014/main" id="{7FE3FC07-27C5-0227-457D-ECEE68646A7D}"/>
              </a:ext>
            </a:extLst>
          </p:cNvPr>
          <p:cNvSpPr/>
          <p:nvPr/>
        </p:nvSpPr>
        <p:spPr>
          <a:xfrm>
            <a:off x="4996542" y="4800601"/>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MatMul</a:t>
            </a:r>
            <a:endParaRPr lang="en-IN" sz="2400" b="1" dirty="0">
              <a:solidFill>
                <a:schemeClr val="tx1"/>
              </a:solidFill>
            </a:endParaRPr>
          </a:p>
        </p:txBody>
      </p:sp>
      <p:sp>
        <p:nvSpPr>
          <p:cNvPr id="5" name="Rectangle 4">
            <a:extLst>
              <a:ext uri="{FF2B5EF4-FFF2-40B4-BE49-F238E27FC236}">
                <a16:creationId xmlns:a16="http://schemas.microsoft.com/office/drawing/2014/main" id="{B1BDDB58-9795-DC28-9A5B-027D3B3E738A}"/>
              </a:ext>
            </a:extLst>
          </p:cNvPr>
          <p:cNvSpPr/>
          <p:nvPr/>
        </p:nvSpPr>
        <p:spPr>
          <a:xfrm>
            <a:off x="3581399" y="3766457"/>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Add</a:t>
            </a:r>
          </a:p>
        </p:txBody>
      </p:sp>
      <p:sp>
        <p:nvSpPr>
          <p:cNvPr id="6" name="Rectangle 5">
            <a:extLst>
              <a:ext uri="{FF2B5EF4-FFF2-40B4-BE49-F238E27FC236}">
                <a16:creationId xmlns:a16="http://schemas.microsoft.com/office/drawing/2014/main" id="{3969CF4B-FBBE-00C2-26E4-E953569A19D3}"/>
              </a:ext>
            </a:extLst>
          </p:cNvPr>
          <p:cNvSpPr/>
          <p:nvPr/>
        </p:nvSpPr>
        <p:spPr>
          <a:xfrm>
            <a:off x="3559628" y="2732313"/>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Relu</a:t>
            </a:r>
            <a:endParaRPr lang="en-IN" sz="2400" b="1" dirty="0">
              <a:solidFill>
                <a:schemeClr val="tx1"/>
              </a:solidFill>
            </a:endParaRPr>
          </a:p>
        </p:txBody>
      </p:sp>
      <p:sp>
        <p:nvSpPr>
          <p:cNvPr id="7" name="Oval 6">
            <a:extLst>
              <a:ext uri="{FF2B5EF4-FFF2-40B4-BE49-F238E27FC236}">
                <a16:creationId xmlns:a16="http://schemas.microsoft.com/office/drawing/2014/main" id="{9D0F624F-315F-ED11-335F-245AA8B3809F}"/>
              </a:ext>
            </a:extLst>
          </p:cNvPr>
          <p:cNvSpPr/>
          <p:nvPr/>
        </p:nvSpPr>
        <p:spPr>
          <a:xfrm>
            <a:off x="4996542" y="6019801"/>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x</a:t>
            </a:r>
          </a:p>
        </p:txBody>
      </p:sp>
      <p:sp>
        <p:nvSpPr>
          <p:cNvPr id="8" name="Oval 7">
            <a:extLst>
              <a:ext uri="{FF2B5EF4-FFF2-40B4-BE49-F238E27FC236}">
                <a16:creationId xmlns:a16="http://schemas.microsoft.com/office/drawing/2014/main" id="{776F1A77-C9CA-CE4C-D9D3-B05E0419E1FC}"/>
              </a:ext>
            </a:extLst>
          </p:cNvPr>
          <p:cNvSpPr/>
          <p:nvPr/>
        </p:nvSpPr>
        <p:spPr>
          <a:xfrm>
            <a:off x="6226629" y="6019803"/>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W</a:t>
            </a:r>
          </a:p>
        </p:txBody>
      </p:sp>
      <p:sp>
        <p:nvSpPr>
          <p:cNvPr id="9" name="Oval 8">
            <a:extLst>
              <a:ext uri="{FF2B5EF4-FFF2-40B4-BE49-F238E27FC236}">
                <a16:creationId xmlns:a16="http://schemas.microsoft.com/office/drawing/2014/main" id="{1D3AF9CE-6F28-2FC0-B59A-8980ACD8AC93}"/>
              </a:ext>
            </a:extLst>
          </p:cNvPr>
          <p:cNvSpPr/>
          <p:nvPr/>
        </p:nvSpPr>
        <p:spPr>
          <a:xfrm>
            <a:off x="3233060" y="4887688"/>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b</a:t>
            </a:r>
          </a:p>
        </p:txBody>
      </p:sp>
      <p:cxnSp>
        <p:nvCxnSpPr>
          <p:cNvPr id="11" name="Straight Arrow Connector 10">
            <a:extLst>
              <a:ext uri="{FF2B5EF4-FFF2-40B4-BE49-F238E27FC236}">
                <a16:creationId xmlns:a16="http://schemas.microsoft.com/office/drawing/2014/main" id="{A5FCF9CF-3F3E-3254-1394-BE3B6A02DFDD}"/>
              </a:ext>
            </a:extLst>
          </p:cNvPr>
          <p:cNvCxnSpPr>
            <a:stCxn id="7" idx="0"/>
            <a:endCxn id="4" idx="2"/>
          </p:cNvCxnSpPr>
          <p:nvPr/>
        </p:nvCxnSpPr>
        <p:spPr>
          <a:xfrm flipV="1">
            <a:off x="5377542" y="5388429"/>
            <a:ext cx="555172" cy="6313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69D1755-5C40-CE73-C31E-E2276936ED5F}"/>
              </a:ext>
            </a:extLst>
          </p:cNvPr>
          <p:cNvCxnSpPr>
            <a:stCxn id="8" idx="0"/>
            <a:endCxn id="4" idx="2"/>
          </p:cNvCxnSpPr>
          <p:nvPr/>
        </p:nvCxnSpPr>
        <p:spPr>
          <a:xfrm flipH="1" flipV="1">
            <a:off x="5932714" y="5388429"/>
            <a:ext cx="674915" cy="6313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5CE03FD-143D-7CF5-6D41-91AD1D44868F}"/>
              </a:ext>
            </a:extLst>
          </p:cNvPr>
          <p:cNvCxnSpPr>
            <a:stCxn id="9" idx="0"/>
            <a:endCxn id="5" idx="2"/>
          </p:cNvCxnSpPr>
          <p:nvPr/>
        </p:nvCxnSpPr>
        <p:spPr>
          <a:xfrm flipV="1">
            <a:off x="3614060" y="4354285"/>
            <a:ext cx="903511" cy="533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CA2A7C4-4807-72F4-53C7-7228B028B8EF}"/>
              </a:ext>
            </a:extLst>
          </p:cNvPr>
          <p:cNvCxnSpPr>
            <a:stCxn id="4" idx="0"/>
            <a:endCxn id="5" idx="2"/>
          </p:cNvCxnSpPr>
          <p:nvPr/>
        </p:nvCxnSpPr>
        <p:spPr>
          <a:xfrm flipH="1" flipV="1">
            <a:off x="4517571" y="4354285"/>
            <a:ext cx="1415143" cy="446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3167CF7-5720-EB72-2CCD-A667F917DF06}"/>
              </a:ext>
            </a:extLst>
          </p:cNvPr>
          <p:cNvCxnSpPr>
            <a:stCxn id="5" idx="0"/>
            <a:endCxn id="6" idx="2"/>
          </p:cNvCxnSpPr>
          <p:nvPr/>
        </p:nvCxnSpPr>
        <p:spPr>
          <a:xfrm flipH="1" flipV="1">
            <a:off x="4495800" y="3320141"/>
            <a:ext cx="21771" cy="4463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A1AD624-FB9E-0D68-6E76-17FDA2670DE2}"/>
              </a:ext>
            </a:extLst>
          </p:cNvPr>
          <p:cNvCxnSpPr>
            <a:stCxn id="6" idx="0"/>
          </p:cNvCxnSpPr>
          <p:nvPr/>
        </p:nvCxnSpPr>
        <p:spPr>
          <a:xfrm flipV="1">
            <a:off x="4495800" y="2144485"/>
            <a:ext cx="0" cy="5878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4A625096-17CE-BA09-1758-1C354926DD13}"/>
              </a:ext>
            </a:extLst>
          </p:cNvPr>
          <p:cNvSpPr/>
          <p:nvPr/>
        </p:nvSpPr>
        <p:spPr>
          <a:xfrm>
            <a:off x="3570514" y="1534885"/>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a:t>
            </a:r>
          </a:p>
        </p:txBody>
      </p:sp>
      <p:cxnSp>
        <p:nvCxnSpPr>
          <p:cNvPr id="16" name="Straight Arrow Connector 15">
            <a:extLst>
              <a:ext uri="{FF2B5EF4-FFF2-40B4-BE49-F238E27FC236}">
                <a16:creationId xmlns:a16="http://schemas.microsoft.com/office/drawing/2014/main" id="{A4BA4419-8F16-4435-6767-7E840ABBD0CF}"/>
              </a:ext>
            </a:extLst>
          </p:cNvPr>
          <p:cNvCxnSpPr>
            <a:cxnSpLocks/>
            <a:stCxn id="3" idx="0"/>
          </p:cNvCxnSpPr>
          <p:nvPr/>
        </p:nvCxnSpPr>
        <p:spPr>
          <a:xfrm flipV="1">
            <a:off x="4506686" y="1175655"/>
            <a:ext cx="10885" cy="359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42E8B972-B1A7-1798-8EBD-CA1A49EAC425}"/>
              </a:ext>
            </a:extLst>
          </p:cNvPr>
          <p:cNvSpPr/>
          <p:nvPr/>
        </p:nvSpPr>
        <p:spPr>
          <a:xfrm>
            <a:off x="8632368" y="1556657"/>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d...</a:t>
            </a:r>
          </a:p>
        </p:txBody>
      </p:sp>
      <p:sp>
        <p:nvSpPr>
          <p:cNvPr id="20" name="Rectangle 19">
            <a:extLst>
              <a:ext uri="{FF2B5EF4-FFF2-40B4-BE49-F238E27FC236}">
                <a16:creationId xmlns:a16="http://schemas.microsoft.com/office/drawing/2014/main" id="{E7CA2ABF-91BD-5F68-70B9-2CEEE5927B7E}"/>
              </a:ext>
            </a:extLst>
          </p:cNvPr>
          <p:cNvSpPr/>
          <p:nvPr/>
        </p:nvSpPr>
        <p:spPr>
          <a:xfrm>
            <a:off x="8654141" y="2656115"/>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dRelu</a:t>
            </a:r>
            <a:endParaRPr lang="en-IN" sz="2400" b="1" dirty="0">
              <a:solidFill>
                <a:schemeClr val="tx1"/>
              </a:solidFill>
            </a:endParaRPr>
          </a:p>
        </p:txBody>
      </p:sp>
      <p:sp>
        <p:nvSpPr>
          <p:cNvPr id="22" name="Rectangle 21">
            <a:extLst>
              <a:ext uri="{FF2B5EF4-FFF2-40B4-BE49-F238E27FC236}">
                <a16:creationId xmlns:a16="http://schemas.microsoft.com/office/drawing/2014/main" id="{921E26A1-6AD0-77CA-D612-8FD963E7F375}"/>
              </a:ext>
            </a:extLst>
          </p:cNvPr>
          <p:cNvSpPr/>
          <p:nvPr/>
        </p:nvSpPr>
        <p:spPr>
          <a:xfrm>
            <a:off x="8686797" y="3712029"/>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dAdd</a:t>
            </a:r>
            <a:endParaRPr lang="en-IN" sz="2400" b="1" dirty="0">
              <a:solidFill>
                <a:schemeClr val="tx1"/>
              </a:solidFill>
            </a:endParaRPr>
          </a:p>
        </p:txBody>
      </p:sp>
      <p:sp>
        <p:nvSpPr>
          <p:cNvPr id="24" name="Rectangle 23">
            <a:extLst>
              <a:ext uri="{FF2B5EF4-FFF2-40B4-BE49-F238E27FC236}">
                <a16:creationId xmlns:a16="http://schemas.microsoft.com/office/drawing/2014/main" id="{8853F10C-AE31-53DE-CF8A-C9BA723A989D}"/>
              </a:ext>
            </a:extLst>
          </p:cNvPr>
          <p:cNvSpPr/>
          <p:nvPr/>
        </p:nvSpPr>
        <p:spPr>
          <a:xfrm>
            <a:off x="8730341" y="4822373"/>
            <a:ext cx="1872343" cy="58782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err="1">
                <a:solidFill>
                  <a:schemeClr val="tx1"/>
                </a:solidFill>
              </a:rPr>
              <a:t>dMatMul</a:t>
            </a:r>
            <a:endParaRPr lang="en-IN" sz="2400" b="1" dirty="0">
              <a:solidFill>
                <a:schemeClr val="tx1"/>
              </a:solidFill>
            </a:endParaRPr>
          </a:p>
        </p:txBody>
      </p:sp>
      <p:sp>
        <p:nvSpPr>
          <p:cNvPr id="28" name="Oval 27">
            <a:extLst>
              <a:ext uri="{FF2B5EF4-FFF2-40B4-BE49-F238E27FC236}">
                <a16:creationId xmlns:a16="http://schemas.microsoft.com/office/drawing/2014/main" id="{5BB60CAB-04A8-F5D2-BD32-EFBC0325556C}"/>
              </a:ext>
            </a:extLst>
          </p:cNvPr>
          <p:cNvSpPr/>
          <p:nvPr/>
        </p:nvSpPr>
        <p:spPr>
          <a:xfrm>
            <a:off x="8294911" y="6008915"/>
            <a:ext cx="1197429" cy="483959"/>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err="1">
                <a:solidFill>
                  <a:schemeClr val="tx1"/>
                </a:solidFill>
              </a:rPr>
              <a:t>dC</a:t>
            </a:r>
            <a:r>
              <a:rPr lang="en-IN" b="1" dirty="0">
                <a:solidFill>
                  <a:schemeClr val="tx1"/>
                </a:solidFill>
              </a:rPr>
              <a:t>/dx</a:t>
            </a:r>
          </a:p>
        </p:txBody>
      </p:sp>
      <p:sp>
        <p:nvSpPr>
          <p:cNvPr id="29" name="Oval 28">
            <a:extLst>
              <a:ext uri="{FF2B5EF4-FFF2-40B4-BE49-F238E27FC236}">
                <a16:creationId xmlns:a16="http://schemas.microsoft.com/office/drawing/2014/main" id="{5500A232-20D1-06D3-EEFA-C2EF33215780}"/>
              </a:ext>
            </a:extLst>
          </p:cNvPr>
          <p:cNvSpPr/>
          <p:nvPr/>
        </p:nvSpPr>
        <p:spPr>
          <a:xfrm>
            <a:off x="10091055" y="5998032"/>
            <a:ext cx="1262745" cy="44290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err="1">
                <a:solidFill>
                  <a:schemeClr val="tx1"/>
                </a:solidFill>
              </a:rPr>
              <a:t>dC</a:t>
            </a:r>
            <a:r>
              <a:rPr lang="en-IN" b="1" dirty="0">
                <a:solidFill>
                  <a:schemeClr val="tx1"/>
                </a:solidFill>
              </a:rPr>
              <a:t>/</a:t>
            </a:r>
            <a:r>
              <a:rPr lang="en-IN" b="1" dirty="0" err="1">
                <a:solidFill>
                  <a:schemeClr val="tx1"/>
                </a:solidFill>
              </a:rPr>
              <a:t>dW</a:t>
            </a:r>
            <a:endParaRPr lang="en-IN" b="1" dirty="0">
              <a:solidFill>
                <a:schemeClr val="tx1"/>
              </a:solidFill>
            </a:endParaRPr>
          </a:p>
        </p:txBody>
      </p:sp>
      <p:sp>
        <p:nvSpPr>
          <p:cNvPr id="30" name="Oval 29">
            <a:extLst>
              <a:ext uri="{FF2B5EF4-FFF2-40B4-BE49-F238E27FC236}">
                <a16:creationId xmlns:a16="http://schemas.microsoft.com/office/drawing/2014/main" id="{62105A3B-078B-1F6A-0ECE-A8793CB27E2F}"/>
              </a:ext>
            </a:extLst>
          </p:cNvPr>
          <p:cNvSpPr/>
          <p:nvPr/>
        </p:nvSpPr>
        <p:spPr>
          <a:xfrm>
            <a:off x="7336973" y="4822376"/>
            <a:ext cx="1153885" cy="56605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err="1">
                <a:solidFill>
                  <a:schemeClr val="tx1"/>
                </a:solidFill>
              </a:rPr>
              <a:t>dC</a:t>
            </a:r>
            <a:r>
              <a:rPr lang="en-IN" b="1" dirty="0">
                <a:solidFill>
                  <a:schemeClr val="tx1"/>
                </a:solidFill>
              </a:rPr>
              <a:t>/</a:t>
            </a:r>
            <a:r>
              <a:rPr lang="en-IN" b="1" dirty="0" err="1">
                <a:solidFill>
                  <a:schemeClr val="tx1"/>
                </a:solidFill>
              </a:rPr>
              <a:t>db</a:t>
            </a:r>
            <a:endParaRPr lang="en-IN" b="1" dirty="0">
              <a:solidFill>
                <a:schemeClr val="tx1"/>
              </a:solidFill>
            </a:endParaRPr>
          </a:p>
        </p:txBody>
      </p:sp>
      <p:cxnSp>
        <p:nvCxnSpPr>
          <p:cNvPr id="38" name="Straight Arrow Connector 37">
            <a:extLst>
              <a:ext uri="{FF2B5EF4-FFF2-40B4-BE49-F238E27FC236}">
                <a16:creationId xmlns:a16="http://schemas.microsoft.com/office/drawing/2014/main" id="{C7FC98C8-83AA-9ED9-A844-1BDB8922900D}"/>
              </a:ext>
            </a:extLst>
          </p:cNvPr>
          <p:cNvCxnSpPr>
            <a:cxnSpLocks/>
            <a:endCxn id="19" idx="0"/>
          </p:cNvCxnSpPr>
          <p:nvPr/>
        </p:nvCxnSpPr>
        <p:spPr>
          <a:xfrm>
            <a:off x="9492340" y="1208313"/>
            <a:ext cx="76200" cy="348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3989EC5B-ECD3-224D-3B54-E267FEC7E519}"/>
              </a:ext>
            </a:extLst>
          </p:cNvPr>
          <p:cNvCxnSpPr>
            <a:stCxn id="19" idx="2"/>
            <a:endCxn id="20" idx="0"/>
          </p:cNvCxnSpPr>
          <p:nvPr/>
        </p:nvCxnSpPr>
        <p:spPr>
          <a:xfrm>
            <a:off x="9568540" y="2144485"/>
            <a:ext cx="21773" cy="511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77C79573-80B9-71B3-4ACF-58D30AF527A9}"/>
              </a:ext>
            </a:extLst>
          </p:cNvPr>
          <p:cNvCxnSpPr>
            <a:stCxn id="20" idx="2"/>
            <a:endCxn id="22" idx="0"/>
          </p:cNvCxnSpPr>
          <p:nvPr/>
        </p:nvCxnSpPr>
        <p:spPr>
          <a:xfrm>
            <a:off x="9590313" y="3243943"/>
            <a:ext cx="32656" cy="468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06BD08C-4D94-AFF9-513D-BCBBC7211768}"/>
              </a:ext>
            </a:extLst>
          </p:cNvPr>
          <p:cNvCxnSpPr>
            <a:stCxn id="22" idx="2"/>
            <a:endCxn id="24" idx="0"/>
          </p:cNvCxnSpPr>
          <p:nvPr/>
        </p:nvCxnSpPr>
        <p:spPr>
          <a:xfrm>
            <a:off x="9622969" y="4299857"/>
            <a:ext cx="43544" cy="522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D53EC40-FD58-B184-414D-B99E0EE3F9EB}"/>
              </a:ext>
            </a:extLst>
          </p:cNvPr>
          <p:cNvCxnSpPr>
            <a:cxnSpLocks/>
            <a:stCxn id="24" idx="2"/>
            <a:endCxn id="28" idx="0"/>
          </p:cNvCxnSpPr>
          <p:nvPr/>
        </p:nvCxnSpPr>
        <p:spPr>
          <a:xfrm flipH="1">
            <a:off x="8893626" y="5410201"/>
            <a:ext cx="772887" cy="5987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27896ECC-84EF-3870-15CD-E4527C29A6D5}"/>
              </a:ext>
            </a:extLst>
          </p:cNvPr>
          <p:cNvCxnSpPr>
            <a:cxnSpLocks/>
            <a:stCxn id="24" idx="2"/>
            <a:endCxn id="29" idx="0"/>
          </p:cNvCxnSpPr>
          <p:nvPr/>
        </p:nvCxnSpPr>
        <p:spPr>
          <a:xfrm>
            <a:off x="9666513" y="5410201"/>
            <a:ext cx="1055915" cy="587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55F2F8C5-32C0-D427-87CA-551EA8C9D47A}"/>
              </a:ext>
            </a:extLst>
          </p:cNvPr>
          <p:cNvCxnSpPr>
            <a:stCxn id="22" idx="2"/>
            <a:endCxn id="30" idx="0"/>
          </p:cNvCxnSpPr>
          <p:nvPr/>
        </p:nvCxnSpPr>
        <p:spPr>
          <a:xfrm flipH="1">
            <a:off x="7913916" y="4299857"/>
            <a:ext cx="1709053" cy="5225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BA4EAA05-E576-9921-6E92-1F89FDBF34C7}"/>
              </a:ext>
            </a:extLst>
          </p:cNvPr>
          <p:cNvSpPr/>
          <p:nvPr/>
        </p:nvSpPr>
        <p:spPr>
          <a:xfrm>
            <a:off x="4125691" y="587836"/>
            <a:ext cx="762000" cy="58782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2400" b="1" dirty="0">
                <a:solidFill>
                  <a:schemeClr val="tx1"/>
                </a:solidFill>
              </a:rPr>
              <a:t>C</a:t>
            </a:r>
          </a:p>
        </p:txBody>
      </p:sp>
      <p:sp>
        <p:nvSpPr>
          <p:cNvPr id="52" name="Oval 51">
            <a:extLst>
              <a:ext uri="{FF2B5EF4-FFF2-40B4-BE49-F238E27FC236}">
                <a16:creationId xmlns:a16="http://schemas.microsoft.com/office/drawing/2014/main" id="{A420DA32-45BF-FA97-D0A6-A0485E412D9C}"/>
              </a:ext>
            </a:extLst>
          </p:cNvPr>
          <p:cNvSpPr/>
          <p:nvPr/>
        </p:nvSpPr>
        <p:spPr>
          <a:xfrm>
            <a:off x="8871855" y="762009"/>
            <a:ext cx="1230088" cy="432024"/>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err="1">
                <a:solidFill>
                  <a:schemeClr val="tx1"/>
                </a:solidFill>
              </a:rPr>
              <a:t>dC</a:t>
            </a:r>
            <a:r>
              <a:rPr lang="en-IN" b="1" dirty="0">
                <a:solidFill>
                  <a:schemeClr val="tx1"/>
                </a:solidFill>
              </a:rPr>
              <a:t>/</a:t>
            </a:r>
            <a:r>
              <a:rPr lang="en-IN" b="1" dirty="0" err="1">
                <a:solidFill>
                  <a:schemeClr val="tx1"/>
                </a:solidFill>
              </a:rPr>
              <a:t>dC</a:t>
            </a:r>
            <a:endParaRPr lang="en-IN" b="1" dirty="0">
              <a:solidFill>
                <a:schemeClr val="tx1"/>
              </a:solidFill>
            </a:endParaRPr>
          </a:p>
        </p:txBody>
      </p:sp>
      <p:cxnSp>
        <p:nvCxnSpPr>
          <p:cNvPr id="54" name="Connector: Curved 53">
            <a:extLst>
              <a:ext uri="{FF2B5EF4-FFF2-40B4-BE49-F238E27FC236}">
                <a16:creationId xmlns:a16="http://schemas.microsoft.com/office/drawing/2014/main" id="{27E75F56-F356-7EEA-7A75-4064F8F55929}"/>
              </a:ext>
            </a:extLst>
          </p:cNvPr>
          <p:cNvCxnSpPr>
            <a:stCxn id="5" idx="0"/>
            <a:endCxn id="20" idx="1"/>
          </p:cNvCxnSpPr>
          <p:nvPr/>
        </p:nvCxnSpPr>
        <p:spPr>
          <a:xfrm rot="5400000" flipH="1" flipV="1">
            <a:off x="6177642" y="1289958"/>
            <a:ext cx="816428" cy="4136570"/>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Connector: Curved 78">
            <a:extLst>
              <a:ext uri="{FF2B5EF4-FFF2-40B4-BE49-F238E27FC236}">
                <a16:creationId xmlns:a16="http://schemas.microsoft.com/office/drawing/2014/main" id="{D60CADB9-1ECD-59AE-7A7E-0006B0CB052A}"/>
              </a:ext>
            </a:extLst>
          </p:cNvPr>
          <p:cNvCxnSpPr>
            <a:stCxn id="7" idx="0"/>
          </p:cNvCxnSpPr>
          <p:nvPr/>
        </p:nvCxnSpPr>
        <p:spPr>
          <a:xfrm rot="5400000" flipH="1" flipV="1">
            <a:off x="6542313" y="4463144"/>
            <a:ext cx="391887" cy="2721429"/>
          </a:xfrm>
          <a:prstGeom prst="curvedConnector2">
            <a:avLst/>
          </a:prstGeom>
        </p:spPr>
        <p:style>
          <a:lnRef idx="1">
            <a:schemeClr val="accent1"/>
          </a:lnRef>
          <a:fillRef idx="0">
            <a:schemeClr val="accent1"/>
          </a:fillRef>
          <a:effectRef idx="0">
            <a:schemeClr val="accent1"/>
          </a:effectRef>
          <a:fontRef idx="minor">
            <a:schemeClr val="tx1"/>
          </a:fontRef>
        </p:style>
      </p:cxnSp>
      <p:cxnSp>
        <p:nvCxnSpPr>
          <p:cNvPr id="81" name="Connector: Curved 80">
            <a:extLst>
              <a:ext uri="{FF2B5EF4-FFF2-40B4-BE49-F238E27FC236}">
                <a16:creationId xmlns:a16="http://schemas.microsoft.com/office/drawing/2014/main" id="{D88BEEE0-399C-818E-841F-FE62D8B8711F}"/>
              </a:ext>
            </a:extLst>
          </p:cNvPr>
          <p:cNvCxnSpPr>
            <a:stCxn id="8" idx="0"/>
          </p:cNvCxnSpPr>
          <p:nvPr/>
        </p:nvCxnSpPr>
        <p:spPr>
          <a:xfrm rot="5400000" flipH="1" flipV="1">
            <a:off x="7192734" y="5119010"/>
            <a:ext cx="315688" cy="1485899"/>
          </a:xfrm>
          <a:prstGeom prst="curvedConnector2">
            <a:avLst/>
          </a:prstGeom>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D850FFF6-0753-C40F-EA75-1604938C4CB9}"/>
              </a:ext>
            </a:extLst>
          </p:cNvPr>
          <p:cNvCxnSpPr>
            <a:endCxn id="24" idx="1"/>
          </p:cNvCxnSpPr>
          <p:nvPr/>
        </p:nvCxnSpPr>
        <p:spPr>
          <a:xfrm flipV="1">
            <a:off x="8093528" y="5116287"/>
            <a:ext cx="636813" cy="51162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Connector: Curved 86">
            <a:extLst>
              <a:ext uri="{FF2B5EF4-FFF2-40B4-BE49-F238E27FC236}">
                <a16:creationId xmlns:a16="http://schemas.microsoft.com/office/drawing/2014/main" id="{71A46076-15DE-33C2-5FD5-5FD17F6FD3E0}"/>
              </a:ext>
            </a:extLst>
          </p:cNvPr>
          <p:cNvCxnSpPr>
            <a:endCxn id="24" idx="1"/>
          </p:cNvCxnSpPr>
          <p:nvPr/>
        </p:nvCxnSpPr>
        <p:spPr>
          <a:xfrm flipV="1">
            <a:off x="8011886" y="5116287"/>
            <a:ext cx="718455" cy="587828"/>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89" name="Connector: Curved 88">
            <a:extLst>
              <a:ext uri="{FF2B5EF4-FFF2-40B4-BE49-F238E27FC236}">
                <a16:creationId xmlns:a16="http://schemas.microsoft.com/office/drawing/2014/main" id="{865DA2D8-EE8A-68D0-A2E8-7952E5CED5D0}"/>
              </a:ext>
            </a:extLst>
          </p:cNvPr>
          <p:cNvCxnSpPr>
            <a:stCxn id="4" idx="0"/>
            <a:endCxn id="24" idx="1"/>
          </p:cNvCxnSpPr>
          <p:nvPr/>
        </p:nvCxnSpPr>
        <p:spPr>
          <a:xfrm rot="16200000" flipH="1">
            <a:off x="7173684" y="3559631"/>
            <a:ext cx="315686" cy="2797627"/>
          </a:xfrm>
          <a:prstGeom prst="curvedConnector4">
            <a:avLst>
              <a:gd name="adj1" fmla="val -72414"/>
              <a:gd name="adj2" fmla="val 90857"/>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2" name="Connector: Curved 91">
            <a:extLst>
              <a:ext uri="{FF2B5EF4-FFF2-40B4-BE49-F238E27FC236}">
                <a16:creationId xmlns:a16="http://schemas.microsoft.com/office/drawing/2014/main" id="{BCF7561C-B70D-E4B4-8609-4AD8AD886D4E}"/>
              </a:ext>
            </a:extLst>
          </p:cNvPr>
          <p:cNvCxnSpPr>
            <a:stCxn id="5" idx="0"/>
            <a:endCxn id="22" idx="1"/>
          </p:cNvCxnSpPr>
          <p:nvPr/>
        </p:nvCxnSpPr>
        <p:spPr>
          <a:xfrm rot="16200000" flipH="1">
            <a:off x="6482441" y="1801587"/>
            <a:ext cx="239486" cy="4169226"/>
          </a:xfrm>
          <a:prstGeom prst="curvedConnector4">
            <a:avLst>
              <a:gd name="adj1" fmla="val -95454"/>
              <a:gd name="adj2" fmla="val 61227"/>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4" name="Connector: Curved 93">
            <a:extLst>
              <a:ext uri="{FF2B5EF4-FFF2-40B4-BE49-F238E27FC236}">
                <a16:creationId xmlns:a16="http://schemas.microsoft.com/office/drawing/2014/main" id="{BE455D1D-FE7D-2004-F89C-537A268621E2}"/>
              </a:ext>
            </a:extLst>
          </p:cNvPr>
          <p:cNvCxnSpPr>
            <a:stCxn id="9" idx="0"/>
            <a:endCxn id="22" idx="1"/>
          </p:cNvCxnSpPr>
          <p:nvPr/>
        </p:nvCxnSpPr>
        <p:spPr>
          <a:xfrm rot="5400000" flipH="1" flipV="1">
            <a:off x="5709556" y="1910448"/>
            <a:ext cx="881745" cy="5072737"/>
          </a:xfrm>
          <a:prstGeom prst="curvedConnector2">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6" name="Connector: Curved 95">
            <a:extLst>
              <a:ext uri="{FF2B5EF4-FFF2-40B4-BE49-F238E27FC236}">
                <a16:creationId xmlns:a16="http://schemas.microsoft.com/office/drawing/2014/main" id="{A52EE368-FF48-3D8D-D531-A938D7EB2325}"/>
              </a:ext>
            </a:extLst>
          </p:cNvPr>
          <p:cNvCxnSpPr>
            <a:stCxn id="4" idx="0"/>
            <a:endCxn id="22" idx="1"/>
          </p:cNvCxnSpPr>
          <p:nvPr/>
        </p:nvCxnSpPr>
        <p:spPr>
          <a:xfrm rot="5400000" flipH="1" flipV="1">
            <a:off x="6912426" y="3026231"/>
            <a:ext cx="794658" cy="2754083"/>
          </a:xfrm>
          <a:prstGeom prst="curvedConnector2">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8" name="Connector: Curved 97">
            <a:extLst>
              <a:ext uri="{FF2B5EF4-FFF2-40B4-BE49-F238E27FC236}">
                <a16:creationId xmlns:a16="http://schemas.microsoft.com/office/drawing/2014/main" id="{BF376A92-F187-4AAD-3F5B-B38E39F329BB}"/>
              </a:ext>
            </a:extLst>
          </p:cNvPr>
          <p:cNvCxnSpPr>
            <a:stCxn id="6" idx="0"/>
            <a:endCxn id="19" idx="1"/>
          </p:cNvCxnSpPr>
          <p:nvPr/>
        </p:nvCxnSpPr>
        <p:spPr>
          <a:xfrm rot="5400000" flipH="1" flipV="1">
            <a:off x="6123213" y="223158"/>
            <a:ext cx="881742" cy="4136568"/>
          </a:xfrm>
          <a:prstGeom prst="curvedConnector2">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0" name="Connector: Curved 99">
            <a:extLst>
              <a:ext uri="{FF2B5EF4-FFF2-40B4-BE49-F238E27FC236}">
                <a16:creationId xmlns:a16="http://schemas.microsoft.com/office/drawing/2014/main" id="{5062B8CA-D550-2F21-59C7-EC4713077151}"/>
              </a:ext>
            </a:extLst>
          </p:cNvPr>
          <p:cNvCxnSpPr>
            <a:stCxn id="3" idx="0"/>
            <a:endCxn id="19" idx="1"/>
          </p:cNvCxnSpPr>
          <p:nvPr/>
        </p:nvCxnSpPr>
        <p:spPr>
          <a:xfrm rot="16200000" flipH="1">
            <a:off x="6411684" y="-370113"/>
            <a:ext cx="315686" cy="4125682"/>
          </a:xfrm>
          <a:prstGeom prst="curvedConnector4">
            <a:avLst>
              <a:gd name="adj1" fmla="val -72414"/>
              <a:gd name="adj2" fmla="val 61346"/>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2" name="Connector: Curved 101">
            <a:extLst>
              <a:ext uri="{FF2B5EF4-FFF2-40B4-BE49-F238E27FC236}">
                <a16:creationId xmlns:a16="http://schemas.microsoft.com/office/drawing/2014/main" id="{4973C754-50F1-5CD4-2410-32E0A818F476}"/>
              </a:ext>
            </a:extLst>
          </p:cNvPr>
          <p:cNvCxnSpPr>
            <a:stCxn id="6" idx="0"/>
            <a:endCxn id="20" idx="1"/>
          </p:cNvCxnSpPr>
          <p:nvPr/>
        </p:nvCxnSpPr>
        <p:spPr>
          <a:xfrm rot="16200000" flipH="1">
            <a:off x="6466112" y="762001"/>
            <a:ext cx="217716" cy="4158341"/>
          </a:xfrm>
          <a:prstGeom prst="curvedConnector4">
            <a:avLst>
              <a:gd name="adj1" fmla="val -104999"/>
              <a:gd name="adj2" fmla="val 61257"/>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0851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3545-8E6D-2305-E971-43EAB98332DF}"/>
              </a:ext>
            </a:extLst>
          </p:cNvPr>
          <p:cNvSpPr>
            <a:spLocks noGrp="1"/>
          </p:cNvSpPr>
          <p:nvPr>
            <p:ph type="title"/>
          </p:nvPr>
        </p:nvSpPr>
        <p:spPr/>
        <p:txBody>
          <a:bodyPr/>
          <a:lstStyle/>
          <a:p>
            <a:r>
              <a:rPr lang="en-IN" dirty="0"/>
              <a:t>Scheduling</a:t>
            </a:r>
          </a:p>
        </p:txBody>
      </p:sp>
      <p:sp>
        <p:nvSpPr>
          <p:cNvPr id="3" name="Content Placeholder 2">
            <a:extLst>
              <a:ext uri="{FF2B5EF4-FFF2-40B4-BE49-F238E27FC236}">
                <a16:creationId xmlns:a16="http://schemas.microsoft.com/office/drawing/2014/main" id="{90880D33-9BA9-C296-A301-102D7EF33612}"/>
              </a:ext>
            </a:extLst>
          </p:cNvPr>
          <p:cNvSpPr>
            <a:spLocks noGrp="1"/>
          </p:cNvSpPr>
          <p:nvPr>
            <p:ph idx="1"/>
          </p:nvPr>
        </p:nvSpPr>
        <p:spPr/>
        <p:txBody>
          <a:bodyPr>
            <a:normAutofit/>
          </a:bodyPr>
          <a:lstStyle/>
          <a:p>
            <a:r>
              <a:rPr lang="en-IN" dirty="0"/>
              <a:t>Automatic gradient computation makes the scheduling harder</a:t>
            </a:r>
          </a:p>
          <a:p>
            <a:endParaRPr lang="en-IN" dirty="0"/>
          </a:p>
          <a:p>
            <a:endParaRPr lang="en-IN" dirty="0"/>
          </a:p>
          <a:p>
            <a:endParaRPr lang="en-IN" dirty="0"/>
          </a:p>
        </p:txBody>
      </p:sp>
    </p:spTree>
    <p:extLst>
      <p:ext uri="{BB962C8B-B14F-4D97-AF65-F5344CB8AC3E}">
        <p14:creationId xmlns:p14="http://schemas.microsoft.com/office/powerpoint/2010/main" val="379209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3940-3BE9-0971-2E07-8B0763A90A8F}"/>
              </a:ext>
            </a:extLst>
          </p:cNvPr>
          <p:cNvSpPr>
            <a:spLocks noGrp="1"/>
          </p:cNvSpPr>
          <p:nvPr>
            <p:ph type="title"/>
          </p:nvPr>
        </p:nvSpPr>
        <p:spPr/>
        <p:txBody>
          <a:bodyPr/>
          <a:lstStyle/>
          <a:p>
            <a:r>
              <a:rPr lang="en-IN" dirty="0"/>
              <a:t>Asynchronous Kernels</a:t>
            </a:r>
          </a:p>
        </p:txBody>
      </p:sp>
      <p:sp>
        <p:nvSpPr>
          <p:cNvPr id="3" name="Content Placeholder 2">
            <a:extLst>
              <a:ext uri="{FF2B5EF4-FFF2-40B4-BE49-F238E27FC236}">
                <a16:creationId xmlns:a16="http://schemas.microsoft.com/office/drawing/2014/main" id="{0BC494C2-6EA5-E09E-699C-D0360688E8D3}"/>
              </a:ext>
            </a:extLst>
          </p:cNvPr>
          <p:cNvSpPr>
            <a:spLocks noGrp="1"/>
          </p:cNvSpPr>
          <p:nvPr>
            <p:ph idx="1"/>
          </p:nvPr>
        </p:nvSpPr>
        <p:spPr/>
        <p:txBody>
          <a:bodyPr>
            <a:normAutofit lnSpcReduction="10000"/>
          </a:bodyPr>
          <a:lstStyle/>
          <a:p>
            <a:r>
              <a:rPr lang="en-IN" dirty="0"/>
              <a:t>Some nodes in the compute graph, such as receive, enqueue, and dequeue, may block</a:t>
            </a:r>
          </a:p>
          <a:p>
            <a:endParaRPr lang="en-IN" dirty="0"/>
          </a:p>
          <a:p>
            <a:r>
              <a:rPr lang="en-IN" dirty="0"/>
              <a:t>TensorFlow also supports non-blocking kernels that also take a method that is invoked after the execution of the kernel</a:t>
            </a:r>
          </a:p>
          <a:p>
            <a:endParaRPr lang="en-IN" dirty="0"/>
          </a:p>
          <a:p>
            <a:r>
              <a:rPr lang="en-IN" dirty="0"/>
              <a:t>The thread which invokes a non-blocking kernel is free to execute other operations because the call to the asynchronous kernel immediately returns</a:t>
            </a:r>
          </a:p>
          <a:p>
            <a:pPr lvl="1"/>
            <a:r>
              <a:rPr lang="en-IN" dirty="0"/>
              <a:t>This API is useful on systems where the overhead of creating many threads is relatively expensive</a:t>
            </a:r>
          </a:p>
        </p:txBody>
      </p:sp>
    </p:spTree>
    <p:extLst>
      <p:ext uri="{BB962C8B-B14F-4D97-AF65-F5344CB8AC3E}">
        <p14:creationId xmlns:p14="http://schemas.microsoft.com/office/powerpoint/2010/main" val="3927353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2561</TotalTime>
  <Words>3938</Words>
  <Application>Microsoft Office PowerPoint</Application>
  <PresentationFormat>Widescreen</PresentationFormat>
  <Paragraphs>390</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PowerPoint Presentation</vt:lpstr>
      <vt:lpstr>Example</vt:lpstr>
      <vt:lpstr>Example</vt:lpstr>
      <vt:lpstr>TensorFlow operations</vt:lpstr>
      <vt:lpstr>Fault tolerance</vt:lpstr>
      <vt:lpstr>Gradient computation</vt:lpstr>
      <vt:lpstr>Example</vt:lpstr>
      <vt:lpstr>Scheduling</vt:lpstr>
      <vt:lpstr>Asynchronous Kernels</vt:lpstr>
      <vt:lpstr>Lossy compression</vt:lpstr>
      <vt:lpstr>Lesson learnt during porting to TensorFlow</vt:lpstr>
      <vt:lpstr>Data parallel training</vt:lpstr>
      <vt:lpstr>Synchronous vs. asynchronous</vt:lpstr>
      <vt:lpstr>Asynchronous training</vt:lpstr>
      <vt:lpstr>Asynchronous training</vt:lpstr>
      <vt:lpstr>Synchronous training</vt:lpstr>
      <vt:lpstr>Training very large models</vt:lpstr>
      <vt:lpstr>Training very large models</vt:lpstr>
      <vt:lpstr>Training very large models</vt:lpstr>
      <vt:lpstr>Limitations</vt:lpstr>
      <vt:lpstr>Halide: A DSL for image processing pipeline</vt:lpstr>
      <vt:lpstr>Image</vt:lpstr>
      <vt:lpstr>Example</vt:lpstr>
      <vt:lpstr>Example</vt:lpstr>
      <vt:lpstr>Example</vt:lpstr>
      <vt:lpstr>Reuse distance</vt:lpstr>
      <vt:lpstr>Example</vt:lpstr>
      <vt:lpstr>Example</vt:lpstr>
      <vt:lpstr>Example</vt:lpstr>
      <vt:lpstr>Example</vt:lpstr>
      <vt:lpstr>Halide</vt:lpstr>
      <vt:lpstr>Example</vt:lpstr>
      <vt:lpstr>Quiz</vt:lpstr>
      <vt:lpstr>Example</vt:lpstr>
      <vt:lpstr>Example</vt:lpstr>
      <vt:lpstr>Halide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Keshav Bhalotia</dc:creator>
  <cp:lastModifiedBy>Keshav Bhalotia</cp:lastModifiedBy>
  <cp:revision>34</cp:revision>
  <dcterms:created xsi:type="dcterms:W3CDTF">2024-03-27T09:13:17Z</dcterms:created>
  <dcterms:modified xsi:type="dcterms:W3CDTF">2024-04-18T12:27:27Z</dcterms:modified>
</cp:coreProperties>
</file>