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93" r:id="rId4"/>
    <p:sldId id="275" r:id="rId5"/>
    <p:sldId id="278" r:id="rId6"/>
    <p:sldId id="279" r:id="rId7"/>
    <p:sldId id="280" r:id="rId8"/>
    <p:sldId id="281" r:id="rId9"/>
    <p:sldId id="282" r:id="rId10"/>
    <p:sldId id="283" r:id="rId11"/>
    <p:sldId id="322" r:id="rId12"/>
    <p:sldId id="284" r:id="rId13"/>
    <p:sldId id="285" r:id="rId14"/>
    <p:sldId id="286" r:id="rId15"/>
    <p:sldId id="287" r:id="rId16"/>
    <p:sldId id="291" r:id="rId17"/>
    <p:sldId id="290" r:id="rId18"/>
    <p:sldId id="288" r:id="rId19"/>
    <p:sldId id="289" r:id="rId20"/>
    <p:sldId id="296" r:id="rId21"/>
    <p:sldId id="292" r:id="rId22"/>
    <p:sldId id="294" r:id="rId23"/>
    <p:sldId id="297" r:id="rId24"/>
    <p:sldId id="298" r:id="rId25"/>
    <p:sldId id="295" r:id="rId26"/>
    <p:sldId id="323" r:id="rId27"/>
    <p:sldId id="324" r:id="rId28"/>
    <p:sldId id="299" r:id="rId29"/>
    <p:sldId id="300" r:id="rId30"/>
    <p:sldId id="301" r:id="rId31"/>
    <p:sldId id="302" r:id="rId32"/>
    <p:sldId id="303" r:id="rId33"/>
    <p:sldId id="304" r:id="rId34"/>
    <p:sldId id="305" r:id="rId35"/>
    <p:sldId id="306" r:id="rId36"/>
    <p:sldId id="307" r:id="rId37"/>
    <p:sldId id="308" r:id="rId38"/>
    <p:sldId id="309"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C7F98-C24C-D042-782F-6A5E6CD5AF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A33246C-693F-E5CE-85A3-5057137BB2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785AA80-7C50-2AAA-6132-B1B69DEC2AEC}"/>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5" name="Footer Placeholder 4">
            <a:extLst>
              <a:ext uri="{FF2B5EF4-FFF2-40B4-BE49-F238E27FC236}">
                <a16:creationId xmlns:a16="http://schemas.microsoft.com/office/drawing/2014/main" id="{0C632322-67CA-3764-CDAC-FC6A36B33D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6557B1E-5C2F-A2D0-6076-B183735DE102}"/>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410873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B744-17BF-4FC7-7F95-0CFCC01BCD0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C7A3B4-6DD6-2066-E11E-9E96456B63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103620-3DF1-B198-45F9-2D32FC6A3236}"/>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5" name="Footer Placeholder 4">
            <a:extLst>
              <a:ext uri="{FF2B5EF4-FFF2-40B4-BE49-F238E27FC236}">
                <a16:creationId xmlns:a16="http://schemas.microsoft.com/office/drawing/2014/main" id="{8B84D0A1-4E72-1700-632C-E6B57973ABA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4B29A73-D865-7827-8BB0-D7C7912D95A9}"/>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52374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7B1BB4-4FA1-00EF-4204-2A7D2C7D1D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1D4870-62A9-4C09-194D-8A51F0207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1BA2E89-0DEE-D8F5-1921-40831CCFF0F7}"/>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5" name="Footer Placeholder 4">
            <a:extLst>
              <a:ext uri="{FF2B5EF4-FFF2-40B4-BE49-F238E27FC236}">
                <a16:creationId xmlns:a16="http://schemas.microsoft.com/office/drawing/2014/main" id="{E32162D5-7E27-66F4-1007-E595D7B79F6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ADF82D0-A012-70F4-30A1-D811F9DA4E24}"/>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277610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B8C95-84B8-4F8A-13E5-C9B9D9789B3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71E8AA4-0CA3-03D2-72EF-691649B5D5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710CA8-1D43-4CB6-9852-D9E47FEA09A0}"/>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5" name="Footer Placeholder 4">
            <a:extLst>
              <a:ext uri="{FF2B5EF4-FFF2-40B4-BE49-F238E27FC236}">
                <a16:creationId xmlns:a16="http://schemas.microsoft.com/office/drawing/2014/main" id="{FD19BA25-A697-F67E-A859-A31F8CD744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68F5B70-119E-FB74-5DDF-79CF61E45E77}"/>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394149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6537-67F5-7FCD-A5B7-BFC662F15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A36CAB1-0A20-717A-4E77-F3A5EA56E5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401727-BF8E-BF7A-014B-6A7866477217}"/>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5" name="Footer Placeholder 4">
            <a:extLst>
              <a:ext uri="{FF2B5EF4-FFF2-40B4-BE49-F238E27FC236}">
                <a16:creationId xmlns:a16="http://schemas.microsoft.com/office/drawing/2014/main" id="{C7BE7031-D79F-689B-80E9-E73CF548F49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268AE77-CE0A-265D-CD0D-BEEDA1A708FD}"/>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66097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F549-2737-51E5-8EAF-5EAE31E4988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E23DBFD-05B9-E601-C1E0-3A83E29CC2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10AD92B-A574-4936-AB4C-FBB6378BB1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AD048F1-855F-41BD-2ADD-D887F0D7B186}"/>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6" name="Footer Placeholder 5">
            <a:extLst>
              <a:ext uri="{FF2B5EF4-FFF2-40B4-BE49-F238E27FC236}">
                <a16:creationId xmlns:a16="http://schemas.microsoft.com/office/drawing/2014/main" id="{3CC2798B-DBC0-A765-820A-D690B0B7913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3DE7BD-55CD-1ACF-83EA-C3F7EBCA56BF}"/>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387133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22D3B-6AC2-A08D-74E6-1F1C071396F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6ED2ADC-AFB1-69E4-62D2-5195F5DF9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C7B3C8-5870-E795-EDB4-C4E1C65AD5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105E66-6A54-61D5-D95C-487C75DF23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1F4F84-75A8-91BC-3C85-534576BF04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52BE579-6FBA-05B1-8E25-88E9890611C0}"/>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8" name="Footer Placeholder 7">
            <a:extLst>
              <a:ext uri="{FF2B5EF4-FFF2-40B4-BE49-F238E27FC236}">
                <a16:creationId xmlns:a16="http://schemas.microsoft.com/office/drawing/2014/main" id="{073507C6-29D7-3580-0A75-021A568F814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A42187F-80EE-FC1D-1EF8-26055F86CE22}"/>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8019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B16C-8B8A-646F-BF7E-FADD99AD971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612C675-B9A1-510E-8A62-92F9D0EDB7EC}"/>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4" name="Footer Placeholder 3">
            <a:extLst>
              <a:ext uri="{FF2B5EF4-FFF2-40B4-BE49-F238E27FC236}">
                <a16:creationId xmlns:a16="http://schemas.microsoft.com/office/drawing/2014/main" id="{BEBD90A4-F9BC-B8BF-F50B-461AD130C5F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AD42374-68F1-2065-8AAB-3CD0F0000A90}"/>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85284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BB1F4-2F47-D8E3-883D-5372DC7FB2E7}"/>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3" name="Footer Placeholder 2">
            <a:extLst>
              <a:ext uri="{FF2B5EF4-FFF2-40B4-BE49-F238E27FC236}">
                <a16:creationId xmlns:a16="http://schemas.microsoft.com/office/drawing/2014/main" id="{7B8241F8-A8CB-45AF-6727-6558C90EFE6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15D887D-EDAF-0B0D-D932-43C3A15E4D15}"/>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301105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64B95-4C15-A161-2209-94543D65DB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99BA11A-7936-8320-E5A2-8ADC10ADC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9705264-CC2F-3660-FAD4-34F46EB45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D71E7F-9C86-8937-9E4F-ACFCE5657AAC}"/>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6" name="Footer Placeholder 5">
            <a:extLst>
              <a:ext uri="{FF2B5EF4-FFF2-40B4-BE49-F238E27FC236}">
                <a16:creationId xmlns:a16="http://schemas.microsoft.com/office/drawing/2014/main" id="{18511C6B-C6F7-8E69-03F7-15F0F0D231C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03C26A1-73A7-9BAD-41D9-2FB3A2458347}"/>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96576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3BC2E-14F9-7179-66C2-15BF82D66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E1AC306-8324-C3DE-5731-51E409C70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FDB7720-3CC5-83A8-B20D-79AC18ECD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B33B87-773D-97CF-3D1B-7F03F4CDB543}"/>
              </a:ext>
            </a:extLst>
          </p:cNvPr>
          <p:cNvSpPr>
            <a:spLocks noGrp="1"/>
          </p:cNvSpPr>
          <p:nvPr>
            <p:ph type="dt" sz="half" idx="10"/>
          </p:nvPr>
        </p:nvSpPr>
        <p:spPr/>
        <p:txBody>
          <a:bodyPr/>
          <a:lstStyle/>
          <a:p>
            <a:fld id="{B431E482-A119-4938-9C73-14307EC3FA4F}" type="datetimeFigureOut">
              <a:rPr lang="en-IN" smtClean="0"/>
              <a:t>05-04-2024</a:t>
            </a:fld>
            <a:endParaRPr lang="en-IN"/>
          </a:p>
        </p:txBody>
      </p:sp>
      <p:sp>
        <p:nvSpPr>
          <p:cNvPr id="6" name="Footer Placeholder 5">
            <a:extLst>
              <a:ext uri="{FF2B5EF4-FFF2-40B4-BE49-F238E27FC236}">
                <a16:creationId xmlns:a16="http://schemas.microsoft.com/office/drawing/2014/main" id="{D2597C3D-3EB3-BCA2-36BB-FA9D30FD237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42153E3-CBD8-43E1-8C68-BE8F685D8D93}"/>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2687593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BFB4FD-C41D-5D27-7BB8-D5EC554EEF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E1C50BC-A8A4-F10E-64AD-86E6B1A082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B999AF-68D8-429F-690C-452B75D588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1E482-A119-4938-9C73-14307EC3FA4F}" type="datetimeFigureOut">
              <a:rPr lang="en-IN" smtClean="0"/>
              <a:t>05-04-2024</a:t>
            </a:fld>
            <a:endParaRPr lang="en-IN"/>
          </a:p>
        </p:txBody>
      </p:sp>
      <p:sp>
        <p:nvSpPr>
          <p:cNvPr id="5" name="Footer Placeholder 4">
            <a:extLst>
              <a:ext uri="{FF2B5EF4-FFF2-40B4-BE49-F238E27FC236}">
                <a16:creationId xmlns:a16="http://schemas.microsoft.com/office/drawing/2014/main" id="{9F74207D-F1C8-05B7-8F59-A3A5080BD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FC6B99C-33D4-393E-F383-321B01D3F5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DA220-5A14-456C-AAA0-724977659B86}" type="slidenum">
              <a:rPr lang="en-IN" smtClean="0"/>
              <a:t>‹#›</a:t>
            </a:fld>
            <a:endParaRPr lang="en-IN"/>
          </a:p>
        </p:txBody>
      </p:sp>
    </p:spTree>
    <p:extLst>
      <p:ext uri="{BB962C8B-B14F-4D97-AF65-F5344CB8AC3E}">
        <p14:creationId xmlns:p14="http://schemas.microsoft.com/office/powerpoint/2010/main" val="158132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E8C49-434B-8C78-37E5-2433F8E5E592}"/>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6E0805A8-BF4F-8ECA-33A2-5340AB887404}"/>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3438367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08B5-EF3F-F879-3169-A724F8E424C1}"/>
              </a:ext>
            </a:extLst>
          </p:cNvPr>
          <p:cNvSpPr>
            <a:spLocks noGrp="1"/>
          </p:cNvSpPr>
          <p:nvPr>
            <p:ph type="title"/>
          </p:nvPr>
        </p:nvSpPr>
        <p:spPr/>
        <p:txBody>
          <a:bodyPr/>
          <a:lstStyle/>
          <a:p>
            <a:r>
              <a:rPr lang="en-IN" dirty="0"/>
              <a:t>Single device execution</a:t>
            </a:r>
          </a:p>
        </p:txBody>
      </p:sp>
      <p:sp>
        <p:nvSpPr>
          <p:cNvPr id="3" name="Content Placeholder 2">
            <a:extLst>
              <a:ext uri="{FF2B5EF4-FFF2-40B4-BE49-F238E27FC236}">
                <a16:creationId xmlns:a16="http://schemas.microsoft.com/office/drawing/2014/main" id="{D82FFDEE-A8C6-FCDB-26A3-0BD72F854D1F}"/>
              </a:ext>
            </a:extLst>
          </p:cNvPr>
          <p:cNvSpPr>
            <a:spLocks noGrp="1"/>
          </p:cNvSpPr>
          <p:nvPr>
            <p:ph idx="1"/>
          </p:nvPr>
        </p:nvSpPr>
        <p:spPr/>
        <p:txBody>
          <a:bodyPr/>
          <a:lstStyle/>
          <a:p>
            <a:r>
              <a:rPr lang="en-IN" dirty="0"/>
              <a:t>Everything executes on one device</a:t>
            </a:r>
          </a:p>
          <a:p>
            <a:pPr lvl="1"/>
            <a:r>
              <a:rPr lang="en-US" dirty="0"/>
              <a:t>The worker keeps track of the number of dependencies of every node. When it reaches zero, the node is placed in the ready queue. After the execution of a node, the dependency counts of all nodes that depend on the executed node are decremented.</a:t>
            </a:r>
            <a:endParaRPr lang="en-IN" dirty="0"/>
          </a:p>
        </p:txBody>
      </p:sp>
    </p:spTree>
    <p:extLst>
      <p:ext uri="{BB962C8B-B14F-4D97-AF65-F5344CB8AC3E}">
        <p14:creationId xmlns:p14="http://schemas.microsoft.com/office/powerpoint/2010/main" val="3473761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D3AEC-2451-B543-491C-56C1B2984B43}"/>
              </a:ext>
            </a:extLst>
          </p:cNvPr>
          <p:cNvSpPr>
            <a:spLocks noGrp="1"/>
          </p:cNvSpPr>
          <p:nvPr>
            <p:ph type="title"/>
          </p:nvPr>
        </p:nvSpPr>
        <p:spPr/>
        <p:txBody>
          <a:bodyPr/>
          <a:lstStyle/>
          <a:p>
            <a:r>
              <a:rPr lang="en-IN" dirty="0"/>
              <a:t>Multi device execution</a:t>
            </a:r>
          </a:p>
        </p:txBody>
      </p:sp>
      <p:sp>
        <p:nvSpPr>
          <p:cNvPr id="3" name="Content Placeholder 2">
            <a:extLst>
              <a:ext uri="{FF2B5EF4-FFF2-40B4-BE49-F238E27FC236}">
                <a16:creationId xmlns:a16="http://schemas.microsoft.com/office/drawing/2014/main" id="{DC2A3A5C-C9B3-AADF-0F5C-859241B79D04}"/>
              </a:ext>
            </a:extLst>
          </p:cNvPr>
          <p:cNvSpPr>
            <a:spLocks noGrp="1"/>
          </p:cNvSpPr>
          <p:nvPr>
            <p:ph idx="1"/>
          </p:nvPr>
        </p:nvSpPr>
        <p:spPr/>
        <p:txBody>
          <a:bodyPr>
            <a:normAutofit/>
          </a:bodyPr>
          <a:lstStyle/>
          <a:p>
            <a:r>
              <a:rPr lang="en-IN" dirty="0"/>
              <a:t>Node placement</a:t>
            </a:r>
          </a:p>
        </p:txBody>
      </p:sp>
    </p:spTree>
    <p:extLst>
      <p:ext uri="{BB962C8B-B14F-4D97-AF65-F5344CB8AC3E}">
        <p14:creationId xmlns:p14="http://schemas.microsoft.com/office/powerpoint/2010/main" val="1121704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D3AEC-2451-B543-491C-56C1B2984B43}"/>
              </a:ext>
            </a:extLst>
          </p:cNvPr>
          <p:cNvSpPr>
            <a:spLocks noGrp="1"/>
          </p:cNvSpPr>
          <p:nvPr>
            <p:ph type="title"/>
          </p:nvPr>
        </p:nvSpPr>
        <p:spPr/>
        <p:txBody>
          <a:bodyPr/>
          <a:lstStyle/>
          <a:p>
            <a:r>
              <a:rPr lang="en-IN" dirty="0"/>
              <a:t>Multi device execution</a:t>
            </a:r>
          </a:p>
        </p:txBody>
      </p:sp>
      <p:sp>
        <p:nvSpPr>
          <p:cNvPr id="3" name="Content Placeholder 2">
            <a:extLst>
              <a:ext uri="{FF2B5EF4-FFF2-40B4-BE49-F238E27FC236}">
                <a16:creationId xmlns:a16="http://schemas.microsoft.com/office/drawing/2014/main" id="{DC2A3A5C-C9B3-AADF-0F5C-859241B79D04}"/>
              </a:ext>
            </a:extLst>
          </p:cNvPr>
          <p:cNvSpPr>
            <a:spLocks noGrp="1"/>
          </p:cNvSpPr>
          <p:nvPr>
            <p:ph idx="1"/>
          </p:nvPr>
        </p:nvSpPr>
        <p:spPr/>
        <p:txBody>
          <a:bodyPr>
            <a:normAutofit lnSpcReduction="10000"/>
          </a:bodyPr>
          <a:lstStyle/>
          <a:p>
            <a:r>
              <a:rPr lang="en-IN" dirty="0"/>
              <a:t>Node placement</a:t>
            </a:r>
          </a:p>
          <a:p>
            <a:pPr lvl="1"/>
            <a:r>
              <a:rPr lang="en-IN" dirty="0"/>
              <a:t>Predict the cost of executing a node</a:t>
            </a:r>
          </a:p>
          <a:p>
            <a:pPr lvl="1"/>
            <a:r>
              <a:rPr lang="en-IN" dirty="0"/>
              <a:t>The cost includes the size of the input/output, the estimated runtime, and the cost of communication</a:t>
            </a:r>
          </a:p>
          <a:p>
            <a:pPr lvl="2"/>
            <a:r>
              <a:rPr lang="en-IN" dirty="0"/>
              <a:t>statically or based on prior execution</a:t>
            </a:r>
          </a:p>
          <a:p>
            <a:pPr lvl="2"/>
            <a:endParaRPr lang="en-IN" dirty="0"/>
          </a:p>
          <a:p>
            <a:pPr lvl="1"/>
            <a:r>
              <a:rPr lang="en-IN" dirty="0"/>
              <a:t>Greedy approach: predict the cost of running a node on each feasible device</a:t>
            </a:r>
          </a:p>
          <a:p>
            <a:pPr lvl="2"/>
            <a:r>
              <a:rPr lang="en-IN" dirty="0"/>
              <a:t>A device is not feasible if it doesn’t implement the node’s kernel</a:t>
            </a:r>
          </a:p>
          <a:p>
            <a:pPr lvl="2"/>
            <a:r>
              <a:rPr lang="en-IN" dirty="0"/>
              <a:t>Picks the device that is fastest for the node’s operation</a:t>
            </a:r>
          </a:p>
          <a:p>
            <a:pPr lvl="2"/>
            <a:endParaRPr lang="en-IN" dirty="0"/>
          </a:p>
          <a:p>
            <a:pPr lvl="1"/>
            <a:r>
              <a:rPr lang="en-IN" dirty="0"/>
              <a:t>The node placement issue is challenging, and it’s an ongoing work</a:t>
            </a:r>
          </a:p>
          <a:p>
            <a:pPr lvl="2"/>
            <a:r>
              <a:rPr lang="en-IN" dirty="0"/>
              <a:t>Conditional branches, backpropagation, communication cost, etc., make it a harder problem</a:t>
            </a:r>
          </a:p>
        </p:txBody>
      </p:sp>
    </p:spTree>
    <p:extLst>
      <p:ext uri="{BB962C8B-B14F-4D97-AF65-F5344CB8AC3E}">
        <p14:creationId xmlns:p14="http://schemas.microsoft.com/office/powerpoint/2010/main" val="69237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79EB-2CC8-113F-36C9-299D0E7050F2}"/>
              </a:ext>
            </a:extLst>
          </p:cNvPr>
          <p:cNvSpPr>
            <a:spLocks noGrp="1"/>
          </p:cNvSpPr>
          <p:nvPr>
            <p:ph type="title"/>
          </p:nvPr>
        </p:nvSpPr>
        <p:spPr/>
        <p:txBody>
          <a:bodyPr/>
          <a:lstStyle/>
          <a:p>
            <a:r>
              <a:rPr lang="en-IN" dirty="0"/>
              <a:t>Cross device communication</a:t>
            </a:r>
          </a:p>
        </p:txBody>
      </p:sp>
      <p:sp>
        <p:nvSpPr>
          <p:cNvPr id="3" name="Content Placeholder 2">
            <a:extLst>
              <a:ext uri="{FF2B5EF4-FFF2-40B4-BE49-F238E27FC236}">
                <a16:creationId xmlns:a16="http://schemas.microsoft.com/office/drawing/2014/main" id="{4CBDF83F-5AF7-923E-82FC-C95AE6F5CA5C}"/>
              </a:ext>
            </a:extLst>
          </p:cNvPr>
          <p:cNvSpPr>
            <a:spLocks noGrp="1"/>
          </p:cNvSpPr>
          <p:nvPr>
            <p:ph idx="1"/>
          </p:nvPr>
        </p:nvSpPr>
        <p:spPr/>
        <p:txBody>
          <a:bodyPr/>
          <a:lstStyle/>
          <a:p>
            <a:r>
              <a:rPr lang="en-IN" dirty="0"/>
              <a:t>After placing the nodes to the devices, the graph is partitioned into subgraphs, one per device</a:t>
            </a:r>
          </a:p>
          <a:p>
            <a:endParaRPr lang="en-IN" dirty="0"/>
          </a:p>
          <a:p>
            <a:r>
              <a:rPr lang="en-IN" dirty="0"/>
              <a:t>Send and receive nodes are added for cross-device communication.</a:t>
            </a:r>
          </a:p>
          <a:p>
            <a:endParaRPr lang="en-IN" dirty="0"/>
          </a:p>
          <a:p>
            <a:r>
              <a:rPr lang="en-IN" dirty="0"/>
              <a:t>If multiple nodes in a device receive the same tensor, then they are connected to the same receive node</a:t>
            </a:r>
          </a:p>
        </p:txBody>
      </p:sp>
    </p:spTree>
    <p:extLst>
      <p:ext uri="{BB962C8B-B14F-4D97-AF65-F5344CB8AC3E}">
        <p14:creationId xmlns:p14="http://schemas.microsoft.com/office/powerpoint/2010/main" val="1815838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A8111-E634-BCD2-0826-0546EE825713}"/>
              </a:ext>
            </a:extLst>
          </p:cNvPr>
          <p:cNvSpPr>
            <a:spLocks noGrp="1"/>
          </p:cNvSpPr>
          <p:nvPr>
            <p:ph type="title"/>
          </p:nvPr>
        </p:nvSpPr>
        <p:spPr/>
        <p:txBody>
          <a:bodyPr/>
          <a:lstStyle/>
          <a:p>
            <a:r>
              <a:rPr lang="en-IN" dirty="0"/>
              <a:t>Scheduling</a:t>
            </a:r>
          </a:p>
        </p:txBody>
      </p:sp>
      <p:sp>
        <p:nvSpPr>
          <p:cNvPr id="3" name="Content Placeholder 2">
            <a:extLst>
              <a:ext uri="{FF2B5EF4-FFF2-40B4-BE49-F238E27FC236}">
                <a16:creationId xmlns:a16="http://schemas.microsoft.com/office/drawing/2014/main" id="{60C82E73-C582-40CC-1825-6AB0BAF504F3}"/>
              </a:ext>
            </a:extLst>
          </p:cNvPr>
          <p:cNvSpPr>
            <a:spLocks noGrp="1"/>
          </p:cNvSpPr>
          <p:nvPr>
            <p:ph idx="1"/>
          </p:nvPr>
        </p:nvSpPr>
        <p:spPr/>
        <p:txBody>
          <a:bodyPr/>
          <a:lstStyle/>
          <a:p>
            <a:r>
              <a:rPr lang="en-IN" dirty="0"/>
              <a:t>The scheduling of nodes is done in a decentralized manner by the workers</a:t>
            </a:r>
          </a:p>
        </p:txBody>
      </p:sp>
    </p:spTree>
    <p:extLst>
      <p:ext uri="{BB962C8B-B14F-4D97-AF65-F5344CB8AC3E}">
        <p14:creationId xmlns:p14="http://schemas.microsoft.com/office/powerpoint/2010/main" val="627902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BCBD4-5E32-1145-6D4B-2029EA99FC6E}"/>
              </a:ext>
            </a:extLst>
          </p:cNvPr>
          <p:cNvSpPr>
            <a:spLocks noGrp="1"/>
          </p:cNvSpPr>
          <p:nvPr>
            <p:ph type="title"/>
          </p:nvPr>
        </p:nvSpPr>
        <p:spPr/>
        <p:txBody>
          <a:bodyPr/>
          <a:lstStyle/>
          <a:p>
            <a:r>
              <a:rPr lang="en-IN" dirty="0"/>
              <a:t>Distributed execution</a:t>
            </a:r>
          </a:p>
        </p:txBody>
      </p:sp>
      <p:sp>
        <p:nvSpPr>
          <p:cNvPr id="3" name="Content Placeholder 2">
            <a:extLst>
              <a:ext uri="{FF2B5EF4-FFF2-40B4-BE49-F238E27FC236}">
                <a16:creationId xmlns:a16="http://schemas.microsoft.com/office/drawing/2014/main" id="{DBDBEF03-7DEE-2E90-475D-587296FB1AE8}"/>
              </a:ext>
            </a:extLst>
          </p:cNvPr>
          <p:cNvSpPr>
            <a:spLocks noGrp="1"/>
          </p:cNvSpPr>
          <p:nvPr>
            <p:ph idx="1"/>
          </p:nvPr>
        </p:nvSpPr>
        <p:spPr/>
        <p:txBody>
          <a:bodyPr/>
          <a:lstStyle/>
          <a:p>
            <a:r>
              <a:rPr lang="en-IN" dirty="0"/>
              <a:t>Distributed execution is implemented in a similar way to multi-device execution</a:t>
            </a:r>
          </a:p>
          <a:p>
            <a:endParaRPr lang="en-IN" dirty="0"/>
          </a:p>
          <a:p>
            <a:r>
              <a:rPr lang="en-IN" dirty="0"/>
              <a:t>The Send and Receive nodes use TCP/RDMA</a:t>
            </a:r>
          </a:p>
        </p:txBody>
      </p:sp>
    </p:spTree>
    <p:extLst>
      <p:ext uri="{BB962C8B-B14F-4D97-AF65-F5344CB8AC3E}">
        <p14:creationId xmlns:p14="http://schemas.microsoft.com/office/powerpoint/2010/main" val="1626739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59FC9-019A-3E4C-74BB-6E1AA28C3EA1}"/>
              </a:ext>
            </a:extLst>
          </p:cNvPr>
          <p:cNvSpPr>
            <a:spLocks noGrp="1"/>
          </p:cNvSpPr>
          <p:nvPr>
            <p:ph type="title"/>
          </p:nvPr>
        </p:nvSpPr>
        <p:spPr/>
        <p:txBody>
          <a:bodyPr/>
          <a:lstStyle/>
          <a:p>
            <a:r>
              <a:rPr lang="en-IN" dirty="0"/>
              <a:t>Restart training</a:t>
            </a:r>
          </a:p>
        </p:txBody>
      </p:sp>
      <p:sp>
        <p:nvSpPr>
          <p:cNvPr id="3" name="Content Placeholder 2">
            <a:extLst>
              <a:ext uri="{FF2B5EF4-FFF2-40B4-BE49-F238E27FC236}">
                <a16:creationId xmlns:a16="http://schemas.microsoft.com/office/drawing/2014/main" id="{6F206292-19EE-4104-366B-60D6C0DEC1E3}"/>
              </a:ext>
            </a:extLst>
          </p:cNvPr>
          <p:cNvSpPr>
            <a:spLocks noGrp="1"/>
          </p:cNvSpPr>
          <p:nvPr>
            <p:ph idx="1"/>
          </p:nvPr>
        </p:nvSpPr>
        <p:spPr/>
        <p:txBody>
          <a:bodyPr>
            <a:normAutofit/>
          </a:bodyPr>
          <a:lstStyle/>
          <a:p>
            <a:r>
              <a:rPr lang="en-IN" dirty="0"/>
              <a:t>How can we restart training without losing the progress made so far?</a:t>
            </a:r>
          </a:p>
        </p:txBody>
      </p:sp>
    </p:spTree>
    <p:extLst>
      <p:ext uri="{BB962C8B-B14F-4D97-AF65-F5344CB8AC3E}">
        <p14:creationId xmlns:p14="http://schemas.microsoft.com/office/powerpoint/2010/main" val="1775098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59FC9-019A-3E4C-74BB-6E1AA28C3EA1}"/>
              </a:ext>
            </a:extLst>
          </p:cNvPr>
          <p:cNvSpPr>
            <a:spLocks noGrp="1"/>
          </p:cNvSpPr>
          <p:nvPr>
            <p:ph type="title"/>
          </p:nvPr>
        </p:nvSpPr>
        <p:spPr/>
        <p:txBody>
          <a:bodyPr/>
          <a:lstStyle/>
          <a:p>
            <a:r>
              <a:rPr lang="en-IN" dirty="0"/>
              <a:t>Restart training</a:t>
            </a:r>
          </a:p>
        </p:txBody>
      </p:sp>
      <p:sp>
        <p:nvSpPr>
          <p:cNvPr id="3" name="Content Placeholder 2">
            <a:extLst>
              <a:ext uri="{FF2B5EF4-FFF2-40B4-BE49-F238E27FC236}">
                <a16:creationId xmlns:a16="http://schemas.microsoft.com/office/drawing/2014/main" id="{6F206292-19EE-4104-366B-60D6C0DEC1E3}"/>
              </a:ext>
            </a:extLst>
          </p:cNvPr>
          <p:cNvSpPr>
            <a:spLocks noGrp="1"/>
          </p:cNvSpPr>
          <p:nvPr>
            <p:ph idx="1"/>
          </p:nvPr>
        </p:nvSpPr>
        <p:spPr/>
        <p:txBody>
          <a:bodyPr>
            <a:normAutofit fontScale="92500" lnSpcReduction="10000"/>
          </a:bodyPr>
          <a:lstStyle/>
          <a:p>
            <a:r>
              <a:rPr lang="en-IN" dirty="0"/>
              <a:t>Variables store the current state of the computation, possibly in volatile memory</a:t>
            </a:r>
          </a:p>
          <a:p>
            <a:endParaRPr lang="en-IN" dirty="0"/>
          </a:p>
          <a:p>
            <a:r>
              <a:rPr lang="en-IN" dirty="0"/>
              <a:t>The goal of the DNN learning algorithm is to learn the weight and biases that minimize the average loss</a:t>
            </a:r>
          </a:p>
          <a:p>
            <a:endParaRPr lang="en-IN" dirty="0"/>
          </a:p>
          <a:p>
            <a:r>
              <a:rPr lang="en-IN" dirty="0"/>
              <a:t>The weights and biases are stored in variables</a:t>
            </a:r>
          </a:p>
          <a:p>
            <a:endParaRPr lang="en-IN" dirty="0"/>
          </a:p>
          <a:p>
            <a:r>
              <a:rPr lang="en-US" dirty="0"/>
              <a:t>To restart a training phase without losing the progress made so far, one can save the weight and biases in persistent storage, stop the learning process, and restart the process with the saved weights and biases as initial values</a:t>
            </a:r>
            <a:endParaRPr lang="en-IN" dirty="0"/>
          </a:p>
        </p:txBody>
      </p:sp>
    </p:spTree>
    <p:extLst>
      <p:ext uri="{BB962C8B-B14F-4D97-AF65-F5344CB8AC3E}">
        <p14:creationId xmlns:p14="http://schemas.microsoft.com/office/powerpoint/2010/main" val="82498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66381-4386-A4DD-8409-377A9E6F86B5}"/>
              </a:ext>
            </a:extLst>
          </p:cNvPr>
          <p:cNvSpPr>
            <a:spLocks noGrp="1"/>
          </p:cNvSpPr>
          <p:nvPr>
            <p:ph type="title"/>
          </p:nvPr>
        </p:nvSpPr>
        <p:spPr/>
        <p:txBody>
          <a:bodyPr/>
          <a:lstStyle/>
          <a:p>
            <a:r>
              <a:rPr lang="en-IN" dirty="0"/>
              <a:t>Fault tolerance</a:t>
            </a:r>
          </a:p>
        </p:txBody>
      </p:sp>
      <p:sp>
        <p:nvSpPr>
          <p:cNvPr id="3" name="Content Placeholder 2">
            <a:extLst>
              <a:ext uri="{FF2B5EF4-FFF2-40B4-BE49-F238E27FC236}">
                <a16:creationId xmlns:a16="http://schemas.microsoft.com/office/drawing/2014/main" id="{B6F00D3E-2B20-708E-934D-677AE567ED1E}"/>
              </a:ext>
            </a:extLst>
          </p:cNvPr>
          <p:cNvSpPr>
            <a:spLocks noGrp="1"/>
          </p:cNvSpPr>
          <p:nvPr>
            <p:ph idx="1"/>
          </p:nvPr>
        </p:nvSpPr>
        <p:spPr/>
        <p:txBody>
          <a:bodyPr>
            <a:normAutofit/>
          </a:bodyPr>
          <a:lstStyle/>
          <a:p>
            <a:r>
              <a:rPr lang="en-IN" dirty="0"/>
              <a:t>A worker process, device, or machine may fail</a:t>
            </a:r>
          </a:p>
          <a:p>
            <a:endParaRPr lang="en-IN" dirty="0"/>
          </a:p>
          <a:p>
            <a:r>
              <a:rPr lang="en-IN" dirty="0"/>
              <a:t>The master does a periodic health check to detect a failure</a:t>
            </a:r>
          </a:p>
          <a:p>
            <a:endParaRPr lang="en-IN" dirty="0"/>
          </a:p>
          <a:p>
            <a:r>
              <a:rPr lang="en-IN" dirty="0"/>
              <a:t>When a failure is detected, the entire graph execution is restarted</a:t>
            </a:r>
          </a:p>
          <a:p>
            <a:endParaRPr lang="en-IN" dirty="0"/>
          </a:p>
        </p:txBody>
      </p:sp>
    </p:spTree>
    <p:extLst>
      <p:ext uri="{BB962C8B-B14F-4D97-AF65-F5344CB8AC3E}">
        <p14:creationId xmlns:p14="http://schemas.microsoft.com/office/powerpoint/2010/main" val="3067719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0553B-C602-17D0-D0C3-D83EF678CAEA}"/>
              </a:ext>
            </a:extLst>
          </p:cNvPr>
          <p:cNvSpPr>
            <a:spLocks noGrp="1"/>
          </p:cNvSpPr>
          <p:nvPr>
            <p:ph type="title"/>
          </p:nvPr>
        </p:nvSpPr>
        <p:spPr/>
        <p:txBody>
          <a:bodyPr/>
          <a:lstStyle/>
          <a:p>
            <a:r>
              <a:rPr lang="en-IN" dirty="0"/>
              <a:t>Fault tolerance</a:t>
            </a:r>
          </a:p>
        </p:txBody>
      </p:sp>
      <p:sp>
        <p:nvSpPr>
          <p:cNvPr id="3" name="Content Placeholder 2">
            <a:extLst>
              <a:ext uri="{FF2B5EF4-FFF2-40B4-BE49-F238E27FC236}">
                <a16:creationId xmlns:a16="http://schemas.microsoft.com/office/drawing/2014/main" id="{363A30A0-9AF9-BF02-290F-2E41480BBB24}"/>
              </a:ext>
            </a:extLst>
          </p:cNvPr>
          <p:cNvSpPr>
            <a:spLocks noGrp="1"/>
          </p:cNvSpPr>
          <p:nvPr>
            <p:ph idx="1"/>
          </p:nvPr>
        </p:nvSpPr>
        <p:spPr/>
        <p:txBody>
          <a:bodyPr>
            <a:normAutofit lnSpcReduction="10000"/>
          </a:bodyPr>
          <a:lstStyle/>
          <a:p>
            <a:r>
              <a:rPr lang="en-IN" dirty="0"/>
              <a:t>The intermediate states of the computation are kept in variables</a:t>
            </a:r>
          </a:p>
          <a:p>
            <a:endParaRPr lang="en-IN" dirty="0"/>
          </a:p>
          <a:p>
            <a:r>
              <a:rPr lang="en-IN" dirty="0"/>
              <a:t>Each variable is connected to a </a:t>
            </a:r>
            <a:r>
              <a:rPr lang="en-IN" dirty="0">
                <a:solidFill>
                  <a:schemeClr val="accent1"/>
                </a:solidFill>
              </a:rPr>
              <a:t>Save</a:t>
            </a:r>
            <a:r>
              <a:rPr lang="en-IN" dirty="0"/>
              <a:t> and </a:t>
            </a:r>
            <a:r>
              <a:rPr lang="en-IN" dirty="0">
                <a:solidFill>
                  <a:schemeClr val="accent1"/>
                </a:solidFill>
              </a:rPr>
              <a:t>Restore</a:t>
            </a:r>
            <a:r>
              <a:rPr lang="en-IN" dirty="0"/>
              <a:t> node</a:t>
            </a:r>
          </a:p>
          <a:p>
            <a:endParaRPr lang="en-IN" dirty="0"/>
          </a:p>
          <a:p>
            <a:r>
              <a:rPr lang="en-IN" dirty="0">
                <a:solidFill>
                  <a:schemeClr val="accent1"/>
                </a:solidFill>
              </a:rPr>
              <a:t>Save</a:t>
            </a:r>
            <a:r>
              <a:rPr lang="en-IN" dirty="0"/>
              <a:t> nodes periodically save variable states in persistent storage</a:t>
            </a:r>
          </a:p>
          <a:p>
            <a:pPr marL="0" indent="0">
              <a:buNone/>
            </a:pPr>
            <a:endParaRPr lang="en-IN" dirty="0"/>
          </a:p>
          <a:p>
            <a:r>
              <a:rPr lang="en-IN" dirty="0"/>
              <a:t>Upon restart, variable states are recovered using the </a:t>
            </a:r>
            <a:r>
              <a:rPr lang="en-IN" dirty="0">
                <a:solidFill>
                  <a:schemeClr val="accent1"/>
                </a:solidFill>
              </a:rPr>
              <a:t>Restore</a:t>
            </a:r>
            <a:r>
              <a:rPr lang="en-IN" dirty="0"/>
              <a:t> nodes (</a:t>
            </a:r>
            <a:r>
              <a:rPr lang="en-IN" dirty="0">
                <a:solidFill>
                  <a:schemeClr val="accent1"/>
                </a:solidFill>
              </a:rPr>
              <a:t>Restore</a:t>
            </a:r>
            <a:r>
              <a:rPr lang="en-IN" dirty="0"/>
              <a:t> nodes fetch state saved using </a:t>
            </a:r>
            <a:r>
              <a:rPr lang="en-IN" dirty="0">
                <a:solidFill>
                  <a:schemeClr val="accent1"/>
                </a:solidFill>
              </a:rPr>
              <a:t>Save</a:t>
            </a:r>
            <a:r>
              <a:rPr lang="en-IN" dirty="0"/>
              <a:t> nodes) before executing the graph</a:t>
            </a:r>
          </a:p>
          <a:p>
            <a:pPr lvl="1"/>
            <a:r>
              <a:rPr lang="en-IN" dirty="0"/>
              <a:t>Restore is done only once, just after a restart</a:t>
            </a:r>
          </a:p>
        </p:txBody>
      </p:sp>
    </p:spTree>
    <p:extLst>
      <p:ext uri="{BB962C8B-B14F-4D97-AF65-F5344CB8AC3E}">
        <p14:creationId xmlns:p14="http://schemas.microsoft.com/office/powerpoint/2010/main" val="346058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5E970-AA0E-9C30-019A-51F45EB1B6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F207F3CD-B48C-D5DE-3DF7-1D9B781ACB81}"/>
              </a:ext>
            </a:extLst>
          </p:cNvPr>
          <p:cNvSpPr>
            <a:spLocks noGrp="1"/>
          </p:cNvSpPr>
          <p:nvPr>
            <p:ph idx="1"/>
          </p:nvPr>
        </p:nvSpPr>
        <p:spPr/>
        <p:txBody>
          <a:bodyPr>
            <a:normAutofit fontScale="92500" lnSpcReduction="20000"/>
          </a:bodyPr>
          <a:lstStyle/>
          <a:p>
            <a:pPr marL="0" indent="0">
              <a:buNone/>
            </a:pPr>
            <a:r>
              <a:rPr lang="en-IN" dirty="0"/>
              <a:t>import </a:t>
            </a:r>
            <a:r>
              <a:rPr lang="en-IN" dirty="0" err="1"/>
              <a:t>tensorflow</a:t>
            </a:r>
            <a:r>
              <a:rPr lang="en-IN" dirty="0"/>
              <a:t> as </a:t>
            </a:r>
            <a:r>
              <a:rPr lang="en-IN" dirty="0" err="1"/>
              <a:t>tf</a:t>
            </a:r>
            <a:endParaRPr lang="en-IN" dirty="0"/>
          </a:p>
          <a:p>
            <a:pPr marL="0" indent="0">
              <a:buNone/>
            </a:pPr>
            <a:r>
              <a:rPr lang="en-IN" dirty="0"/>
              <a:t>b = </a:t>
            </a:r>
            <a:r>
              <a:rPr lang="en-IN" dirty="0" err="1"/>
              <a:t>tf.Variable</a:t>
            </a:r>
            <a:r>
              <a:rPr lang="en-IN" dirty="0"/>
              <a:t>(</a:t>
            </a:r>
            <a:r>
              <a:rPr lang="en-IN" dirty="0" err="1"/>
              <a:t>tf.zeros</a:t>
            </a:r>
            <a:r>
              <a:rPr lang="en-IN" dirty="0"/>
              <a:t>([100]))</a:t>
            </a:r>
          </a:p>
          <a:p>
            <a:pPr marL="0" indent="0">
              <a:buNone/>
            </a:pPr>
            <a:r>
              <a:rPr lang="en-IN" dirty="0"/>
              <a:t>W = </a:t>
            </a:r>
            <a:r>
              <a:rPr lang="en-IN" dirty="0" err="1"/>
              <a:t>tf.Variable</a:t>
            </a:r>
            <a:r>
              <a:rPr lang="en-IN" dirty="0"/>
              <a:t>(</a:t>
            </a:r>
            <a:r>
              <a:rPr lang="en-IN" dirty="0" err="1"/>
              <a:t>tf.random_uniform</a:t>
            </a:r>
            <a:r>
              <a:rPr lang="en-IN" dirty="0"/>
              <a:t>([784,100], -1, 1))</a:t>
            </a:r>
          </a:p>
          <a:p>
            <a:pPr marL="0" indent="0">
              <a:buNone/>
            </a:pPr>
            <a:r>
              <a:rPr lang="en-IN" dirty="0"/>
              <a:t>x = </a:t>
            </a:r>
            <a:r>
              <a:rPr lang="en-IN" dirty="0" err="1"/>
              <a:t>tf.placeholder</a:t>
            </a:r>
            <a:r>
              <a:rPr lang="en-IN" dirty="0"/>
              <a:t>(name=“x”)</a:t>
            </a:r>
          </a:p>
          <a:p>
            <a:pPr marL="0" indent="0">
              <a:buNone/>
            </a:pPr>
            <a:r>
              <a:rPr lang="en-IN" dirty="0" err="1"/>
              <a:t>relu</a:t>
            </a:r>
            <a:r>
              <a:rPr lang="en-IN" dirty="0"/>
              <a:t> = </a:t>
            </a:r>
            <a:r>
              <a:rPr lang="en-IN" dirty="0" err="1"/>
              <a:t>tf.nn.relu</a:t>
            </a:r>
            <a:r>
              <a:rPr lang="en-IN" dirty="0"/>
              <a:t>(</a:t>
            </a:r>
            <a:r>
              <a:rPr lang="en-IN" dirty="0" err="1"/>
              <a:t>tf.matmul</a:t>
            </a:r>
            <a:r>
              <a:rPr lang="en-IN" dirty="0"/>
              <a:t>(x, W) + b)          // </a:t>
            </a:r>
            <a:r>
              <a:rPr lang="en-IN" dirty="0" err="1"/>
              <a:t>relu</a:t>
            </a:r>
            <a:r>
              <a:rPr lang="en-IN" dirty="0"/>
              <a:t>(x) = max(0, x)</a:t>
            </a:r>
          </a:p>
          <a:p>
            <a:pPr marL="0" indent="0">
              <a:buNone/>
            </a:pPr>
            <a:endParaRPr lang="en-IN" dirty="0"/>
          </a:p>
          <a:p>
            <a:pPr marL="0" indent="0">
              <a:buNone/>
            </a:pPr>
            <a:r>
              <a:rPr lang="en-IN" dirty="0"/>
              <a:t>s = </a:t>
            </a:r>
            <a:r>
              <a:rPr lang="en-IN" dirty="0" err="1"/>
              <a:t>tf.Session</a:t>
            </a:r>
            <a:r>
              <a:rPr lang="en-IN" dirty="0"/>
              <a:t>()</a:t>
            </a:r>
          </a:p>
          <a:p>
            <a:pPr marL="0" indent="0">
              <a:buNone/>
            </a:pPr>
            <a:r>
              <a:rPr lang="en-IN" dirty="0"/>
              <a:t>for step in </a:t>
            </a:r>
            <a:r>
              <a:rPr lang="en-IN" dirty="0" err="1"/>
              <a:t>xrange</a:t>
            </a:r>
            <a:r>
              <a:rPr lang="en-IN" dirty="0"/>
              <a:t>(0, 10):</a:t>
            </a:r>
          </a:p>
          <a:p>
            <a:pPr marL="0" indent="0">
              <a:buNone/>
            </a:pPr>
            <a:r>
              <a:rPr lang="en-IN" dirty="0"/>
              <a:t>    input = </a:t>
            </a:r>
            <a:r>
              <a:rPr lang="en-IN" dirty="0" err="1"/>
              <a:t>np.random.rand</a:t>
            </a:r>
            <a:r>
              <a:rPr lang="en-IN" dirty="0"/>
              <a:t>(1, 784)</a:t>
            </a:r>
          </a:p>
          <a:p>
            <a:pPr marL="0" indent="0">
              <a:buNone/>
            </a:pPr>
            <a:r>
              <a:rPr lang="en-IN" dirty="0"/>
              <a:t>    r = </a:t>
            </a:r>
            <a:r>
              <a:rPr lang="en-IN" dirty="0" err="1"/>
              <a:t>sess.run</a:t>
            </a:r>
            <a:r>
              <a:rPr lang="en-IN" dirty="0"/>
              <a:t>(</a:t>
            </a:r>
            <a:r>
              <a:rPr lang="en-IN" dirty="0" err="1"/>
              <a:t>relu</a:t>
            </a:r>
            <a:r>
              <a:rPr lang="en-IN" dirty="0"/>
              <a:t>, </a:t>
            </a:r>
            <a:r>
              <a:rPr lang="en-IN" dirty="0" err="1"/>
              <a:t>feed_dict</a:t>
            </a:r>
            <a:r>
              <a:rPr lang="en-IN" dirty="0"/>
              <a:t>={x: input})</a:t>
            </a:r>
          </a:p>
        </p:txBody>
      </p:sp>
    </p:spTree>
    <p:extLst>
      <p:ext uri="{BB962C8B-B14F-4D97-AF65-F5344CB8AC3E}">
        <p14:creationId xmlns:p14="http://schemas.microsoft.com/office/powerpoint/2010/main" val="1020206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4AAE6-B772-9B4C-44F6-A8C6313BFC1E}"/>
              </a:ext>
            </a:extLst>
          </p:cNvPr>
          <p:cNvSpPr>
            <a:spLocks noGrp="1"/>
          </p:cNvSpPr>
          <p:nvPr>
            <p:ph type="title"/>
          </p:nvPr>
        </p:nvSpPr>
        <p:spPr/>
        <p:txBody>
          <a:bodyPr/>
          <a:lstStyle/>
          <a:p>
            <a:r>
              <a:rPr lang="en-IN" dirty="0"/>
              <a:t>TensorFlow operations</a:t>
            </a:r>
          </a:p>
        </p:txBody>
      </p:sp>
      <p:sp>
        <p:nvSpPr>
          <p:cNvPr id="3" name="Content Placeholder 2">
            <a:extLst>
              <a:ext uri="{FF2B5EF4-FFF2-40B4-BE49-F238E27FC236}">
                <a16:creationId xmlns:a16="http://schemas.microsoft.com/office/drawing/2014/main" id="{4CAD63E7-6D42-061A-74A2-8D9C5EA18149}"/>
              </a:ext>
            </a:extLst>
          </p:cNvPr>
          <p:cNvSpPr>
            <a:spLocks noGrp="1"/>
          </p:cNvSpPr>
          <p:nvPr>
            <p:ph idx="1"/>
          </p:nvPr>
        </p:nvSpPr>
        <p:spPr/>
        <p:txBody>
          <a:bodyPr/>
          <a:lstStyle/>
          <a:p>
            <a:r>
              <a:rPr lang="en-IN" dirty="0"/>
              <a:t>TensorFlow operations can generate multiple outputs</a:t>
            </a:r>
          </a:p>
        </p:txBody>
      </p:sp>
    </p:spTree>
    <p:extLst>
      <p:ext uri="{BB962C8B-B14F-4D97-AF65-F5344CB8AC3E}">
        <p14:creationId xmlns:p14="http://schemas.microsoft.com/office/powerpoint/2010/main" val="431947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B5CE6-C975-C2E2-01FA-BC7770019B55}"/>
              </a:ext>
            </a:extLst>
          </p:cNvPr>
          <p:cNvSpPr>
            <a:spLocks noGrp="1"/>
          </p:cNvSpPr>
          <p:nvPr>
            <p:ph type="title"/>
          </p:nvPr>
        </p:nvSpPr>
        <p:spPr/>
        <p:txBody>
          <a:bodyPr/>
          <a:lstStyle/>
          <a:p>
            <a:r>
              <a:rPr lang="en-IN" dirty="0"/>
              <a:t>Gradient computation</a:t>
            </a:r>
          </a:p>
        </p:txBody>
      </p:sp>
      <p:sp>
        <p:nvSpPr>
          <p:cNvPr id="3" name="Content Placeholder 2">
            <a:extLst>
              <a:ext uri="{FF2B5EF4-FFF2-40B4-BE49-F238E27FC236}">
                <a16:creationId xmlns:a16="http://schemas.microsoft.com/office/drawing/2014/main" id="{2705D467-E7D2-2225-3E1D-AF2838274B50}"/>
              </a:ext>
            </a:extLst>
          </p:cNvPr>
          <p:cNvSpPr>
            <a:spLocks noGrp="1"/>
          </p:cNvSpPr>
          <p:nvPr>
            <p:ph idx="1"/>
          </p:nvPr>
        </p:nvSpPr>
        <p:spPr/>
        <p:txBody>
          <a:bodyPr>
            <a:normAutofit fontScale="77500" lnSpcReduction="20000"/>
          </a:bodyPr>
          <a:lstStyle/>
          <a:p>
            <a:pPr marL="0" indent="0">
              <a:buNone/>
            </a:pPr>
            <a:r>
              <a:rPr lang="en-IN" dirty="0"/>
              <a:t>import </a:t>
            </a:r>
            <a:r>
              <a:rPr lang="en-IN" dirty="0" err="1"/>
              <a:t>tensorflow</a:t>
            </a:r>
            <a:r>
              <a:rPr lang="en-IN" dirty="0"/>
              <a:t> as </a:t>
            </a:r>
            <a:r>
              <a:rPr lang="en-IN" dirty="0" err="1"/>
              <a:t>tf</a:t>
            </a:r>
            <a:endParaRPr lang="en-IN" dirty="0"/>
          </a:p>
          <a:p>
            <a:pPr marL="0" indent="0">
              <a:buNone/>
            </a:pPr>
            <a:r>
              <a:rPr lang="en-IN" dirty="0"/>
              <a:t>b = </a:t>
            </a:r>
            <a:r>
              <a:rPr lang="en-IN" dirty="0" err="1"/>
              <a:t>tf.Variable</a:t>
            </a:r>
            <a:r>
              <a:rPr lang="en-IN" dirty="0"/>
              <a:t>(</a:t>
            </a:r>
            <a:r>
              <a:rPr lang="en-IN" dirty="0" err="1"/>
              <a:t>tf.zeros</a:t>
            </a:r>
            <a:r>
              <a:rPr lang="en-IN" dirty="0"/>
              <a:t>([100]))</a:t>
            </a:r>
          </a:p>
          <a:p>
            <a:pPr marL="0" indent="0">
              <a:buNone/>
            </a:pPr>
            <a:r>
              <a:rPr lang="en-IN" dirty="0"/>
              <a:t>W = </a:t>
            </a:r>
            <a:r>
              <a:rPr lang="en-IN" dirty="0" err="1"/>
              <a:t>tf.Variable</a:t>
            </a:r>
            <a:r>
              <a:rPr lang="en-IN" dirty="0"/>
              <a:t>(</a:t>
            </a:r>
            <a:r>
              <a:rPr lang="en-IN" dirty="0" err="1"/>
              <a:t>tf.random_uniform</a:t>
            </a:r>
            <a:r>
              <a:rPr lang="en-IN" dirty="0"/>
              <a:t>([784,100], -1, 1))</a:t>
            </a:r>
          </a:p>
          <a:p>
            <a:pPr marL="0" indent="0">
              <a:buNone/>
            </a:pPr>
            <a:r>
              <a:rPr lang="en-IN" dirty="0"/>
              <a:t>x = </a:t>
            </a:r>
            <a:r>
              <a:rPr lang="en-IN" dirty="0" err="1"/>
              <a:t>tf.placeholder</a:t>
            </a:r>
            <a:r>
              <a:rPr lang="en-IN" dirty="0"/>
              <a:t>(name=“x”)</a:t>
            </a:r>
          </a:p>
          <a:p>
            <a:pPr marL="0" indent="0">
              <a:buNone/>
            </a:pPr>
            <a:r>
              <a:rPr lang="en-IN" dirty="0" err="1"/>
              <a:t>relu</a:t>
            </a:r>
            <a:r>
              <a:rPr lang="en-IN" dirty="0"/>
              <a:t> = </a:t>
            </a:r>
            <a:r>
              <a:rPr lang="en-IN" dirty="0" err="1"/>
              <a:t>tf.nn.relu</a:t>
            </a:r>
            <a:r>
              <a:rPr lang="en-IN" dirty="0"/>
              <a:t>(</a:t>
            </a:r>
            <a:r>
              <a:rPr lang="en-IN" dirty="0" err="1"/>
              <a:t>tf.matmul</a:t>
            </a:r>
            <a:r>
              <a:rPr lang="en-IN" dirty="0"/>
              <a:t>(x, W) + b)          // </a:t>
            </a:r>
            <a:r>
              <a:rPr lang="en-IN" dirty="0" err="1"/>
              <a:t>relu</a:t>
            </a:r>
            <a:r>
              <a:rPr lang="en-IN" dirty="0"/>
              <a:t>(x) = max(0, x)</a:t>
            </a:r>
          </a:p>
          <a:p>
            <a:pPr marL="0" indent="0">
              <a:buNone/>
            </a:pPr>
            <a:r>
              <a:rPr lang="en-IN" dirty="0"/>
              <a:t>C = [...]</a:t>
            </a:r>
          </a:p>
          <a:p>
            <a:pPr marL="0" indent="0">
              <a:buNone/>
            </a:pPr>
            <a:endParaRPr lang="en-IN" dirty="0"/>
          </a:p>
          <a:p>
            <a:pPr marL="0" indent="0">
              <a:buNone/>
            </a:pPr>
            <a:r>
              <a:rPr lang="en-IN" dirty="0"/>
              <a:t>s = </a:t>
            </a:r>
            <a:r>
              <a:rPr lang="en-IN" dirty="0" err="1"/>
              <a:t>tf.Session</a:t>
            </a:r>
            <a:r>
              <a:rPr lang="en-IN" dirty="0"/>
              <a:t>()</a:t>
            </a:r>
          </a:p>
          <a:p>
            <a:pPr marL="0" indent="0">
              <a:buNone/>
            </a:pPr>
            <a:r>
              <a:rPr lang="en-IN" dirty="0"/>
              <a:t>for step in </a:t>
            </a:r>
            <a:r>
              <a:rPr lang="en-IN" dirty="0" err="1"/>
              <a:t>xrange</a:t>
            </a:r>
            <a:r>
              <a:rPr lang="en-IN" dirty="0"/>
              <a:t>(0, 10):</a:t>
            </a:r>
          </a:p>
          <a:p>
            <a:pPr marL="0" indent="0">
              <a:buNone/>
            </a:pPr>
            <a:r>
              <a:rPr lang="en-IN" dirty="0"/>
              <a:t>    input = </a:t>
            </a:r>
            <a:r>
              <a:rPr lang="en-IN" dirty="0" err="1"/>
              <a:t>np.random.rand</a:t>
            </a:r>
            <a:r>
              <a:rPr lang="en-IN" dirty="0"/>
              <a:t>(1, 784)</a:t>
            </a:r>
          </a:p>
          <a:p>
            <a:pPr marL="0" indent="0">
              <a:buNone/>
            </a:pPr>
            <a:r>
              <a:rPr lang="en-IN" dirty="0"/>
              <a:t>    r = </a:t>
            </a:r>
            <a:r>
              <a:rPr lang="en-IN" dirty="0" err="1"/>
              <a:t>sess.run</a:t>
            </a:r>
            <a:r>
              <a:rPr lang="en-IN" dirty="0"/>
              <a:t>(C, </a:t>
            </a:r>
            <a:r>
              <a:rPr lang="en-IN" dirty="0" err="1"/>
              <a:t>feed_dict</a:t>
            </a:r>
            <a:r>
              <a:rPr lang="en-IN" dirty="0"/>
              <a:t>={x: input})</a:t>
            </a:r>
          </a:p>
          <a:p>
            <a:pPr marL="0" indent="0">
              <a:buNone/>
            </a:pPr>
            <a:r>
              <a:rPr lang="en-IN" dirty="0"/>
              <a:t>    [</a:t>
            </a:r>
            <a:r>
              <a:rPr lang="en-IN" dirty="0" err="1"/>
              <a:t>db</a:t>
            </a:r>
            <a:r>
              <a:rPr lang="en-IN" dirty="0"/>
              <a:t>, </a:t>
            </a:r>
            <a:r>
              <a:rPr lang="en-IN" dirty="0" err="1"/>
              <a:t>dW</a:t>
            </a:r>
            <a:r>
              <a:rPr lang="en-IN" dirty="0"/>
              <a:t>, dx] = </a:t>
            </a:r>
            <a:r>
              <a:rPr lang="en-IN" dirty="0" err="1"/>
              <a:t>tf.gradiants</a:t>
            </a:r>
            <a:r>
              <a:rPr lang="en-IN" dirty="0"/>
              <a:t>(C, [</a:t>
            </a:r>
            <a:r>
              <a:rPr lang="en-IN" dirty="0" err="1"/>
              <a:t>b,W,x</a:t>
            </a:r>
            <a:r>
              <a:rPr lang="en-IN" dirty="0"/>
              <a:t>])</a:t>
            </a:r>
          </a:p>
        </p:txBody>
      </p:sp>
    </p:spTree>
    <p:extLst>
      <p:ext uri="{BB962C8B-B14F-4D97-AF65-F5344CB8AC3E}">
        <p14:creationId xmlns:p14="http://schemas.microsoft.com/office/powerpoint/2010/main" val="186180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9CC6-5102-C746-7349-A10B59CC6E8D}"/>
              </a:ext>
            </a:extLst>
          </p:cNvPr>
          <p:cNvSpPr>
            <a:spLocks noGrp="1"/>
          </p:cNvSpPr>
          <p:nvPr>
            <p:ph type="title"/>
          </p:nvPr>
        </p:nvSpPr>
        <p:spPr/>
        <p:txBody>
          <a:bodyPr/>
          <a:lstStyle/>
          <a:p>
            <a:r>
              <a:rPr lang="en-IN" dirty="0"/>
              <a:t>Example</a:t>
            </a:r>
          </a:p>
        </p:txBody>
      </p:sp>
      <p:sp>
        <p:nvSpPr>
          <p:cNvPr id="4" name="Rectangle 3">
            <a:extLst>
              <a:ext uri="{FF2B5EF4-FFF2-40B4-BE49-F238E27FC236}">
                <a16:creationId xmlns:a16="http://schemas.microsoft.com/office/drawing/2014/main" id="{7FE3FC07-27C5-0227-457D-ECEE68646A7D}"/>
              </a:ext>
            </a:extLst>
          </p:cNvPr>
          <p:cNvSpPr/>
          <p:nvPr/>
        </p:nvSpPr>
        <p:spPr>
          <a:xfrm>
            <a:off x="4996542" y="4800601"/>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MatMul</a:t>
            </a:r>
            <a:endParaRPr lang="en-IN" sz="2400" b="1" dirty="0">
              <a:solidFill>
                <a:schemeClr val="tx1"/>
              </a:solidFill>
            </a:endParaRPr>
          </a:p>
        </p:txBody>
      </p:sp>
      <p:sp>
        <p:nvSpPr>
          <p:cNvPr id="5" name="Rectangle 4">
            <a:extLst>
              <a:ext uri="{FF2B5EF4-FFF2-40B4-BE49-F238E27FC236}">
                <a16:creationId xmlns:a16="http://schemas.microsoft.com/office/drawing/2014/main" id="{B1BDDB58-9795-DC28-9A5B-027D3B3E738A}"/>
              </a:ext>
            </a:extLst>
          </p:cNvPr>
          <p:cNvSpPr/>
          <p:nvPr/>
        </p:nvSpPr>
        <p:spPr>
          <a:xfrm>
            <a:off x="3581399" y="3766457"/>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Add</a:t>
            </a:r>
          </a:p>
        </p:txBody>
      </p:sp>
      <p:sp>
        <p:nvSpPr>
          <p:cNvPr id="6" name="Rectangle 5">
            <a:extLst>
              <a:ext uri="{FF2B5EF4-FFF2-40B4-BE49-F238E27FC236}">
                <a16:creationId xmlns:a16="http://schemas.microsoft.com/office/drawing/2014/main" id="{3969CF4B-FBBE-00C2-26E4-E953569A19D3}"/>
              </a:ext>
            </a:extLst>
          </p:cNvPr>
          <p:cNvSpPr/>
          <p:nvPr/>
        </p:nvSpPr>
        <p:spPr>
          <a:xfrm>
            <a:off x="3559628" y="2732313"/>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Relu</a:t>
            </a:r>
            <a:endParaRPr lang="en-IN" sz="2400" b="1" dirty="0">
              <a:solidFill>
                <a:schemeClr val="tx1"/>
              </a:solidFill>
            </a:endParaRPr>
          </a:p>
        </p:txBody>
      </p:sp>
      <p:sp>
        <p:nvSpPr>
          <p:cNvPr id="7" name="Oval 6">
            <a:extLst>
              <a:ext uri="{FF2B5EF4-FFF2-40B4-BE49-F238E27FC236}">
                <a16:creationId xmlns:a16="http://schemas.microsoft.com/office/drawing/2014/main" id="{9D0F624F-315F-ED11-335F-245AA8B3809F}"/>
              </a:ext>
            </a:extLst>
          </p:cNvPr>
          <p:cNvSpPr/>
          <p:nvPr/>
        </p:nvSpPr>
        <p:spPr>
          <a:xfrm>
            <a:off x="4996542" y="6019801"/>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x</a:t>
            </a:r>
          </a:p>
        </p:txBody>
      </p:sp>
      <p:sp>
        <p:nvSpPr>
          <p:cNvPr id="8" name="Oval 7">
            <a:extLst>
              <a:ext uri="{FF2B5EF4-FFF2-40B4-BE49-F238E27FC236}">
                <a16:creationId xmlns:a16="http://schemas.microsoft.com/office/drawing/2014/main" id="{776F1A77-C9CA-CE4C-D9D3-B05E0419E1FC}"/>
              </a:ext>
            </a:extLst>
          </p:cNvPr>
          <p:cNvSpPr/>
          <p:nvPr/>
        </p:nvSpPr>
        <p:spPr>
          <a:xfrm>
            <a:off x="6226629" y="6019803"/>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W</a:t>
            </a:r>
          </a:p>
        </p:txBody>
      </p:sp>
      <p:sp>
        <p:nvSpPr>
          <p:cNvPr id="9" name="Oval 8">
            <a:extLst>
              <a:ext uri="{FF2B5EF4-FFF2-40B4-BE49-F238E27FC236}">
                <a16:creationId xmlns:a16="http://schemas.microsoft.com/office/drawing/2014/main" id="{1D3AF9CE-6F28-2FC0-B59A-8980ACD8AC93}"/>
              </a:ext>
            </a:extLst>
          </p:cNvPr>
          <p:cNvSpPr/>
          <p:nvPr/>
        </p:nvSpPr>
        <p:spPr>
          <a:xfrm>
            <a:off x="3233060" y="4887688"/>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b</a:t>
            </a:r>
          </a:p>
        </p:txBody>
      </p:sp>
      <p:cxnSp>
        <p:nvCxnSpPr>
          <p:cNvPr id="11" name="Straight Arrow Connector 10">
            <a:extLst>
              <a:ext uri="{FF2B5EF4-FFF2-40B4-BE49-F238E27FC236}">
                <a16:creationId xmlns:a16="http://schemas.microsoft.com/office/drawing/2014/main" id="{A5FCF9CF-3F3E-3254-1394-BE3B6A02DFDD}"/>
              </a:ext>
            </a:extLst>
          </p:cNvPr>
          <p:cNvCxnSpPr>
            <a:stCxn id="7" idx="0"/>
            <a:endCxn id="4" idx="2"/>
          </p:cNvCxnSpPr>
          <p:nvPr/>
        </p:nvCxnSpPr>
        <p:spPr>
          <a:xfrm flipV="1">
            <a:off x="5377542" y="5388429"/>
            <a:ext cx="555172" cy="631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69D1755-5C40-CE73-C31E-E2276936ED5F}"/>
              </a:ext>
            </a:extLst>
          </p:cNvPr>
          <p:cNvCxnSpPr>
            <a:stCxn id="8" idx="0"/>
            <a:endCxn id="4" idx="2"/>
          </p:cNvCxnSpPr>
          <p:nvPr/>
        </p:nvCxnSpPr>
        <p:spPr>
          <a:xfrm flipH="1" flipV="1">
            <a:off x="5932714" y="5388429"/>
            <a:ext cx="674915" cy="631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5CE03FD-143D-7CF5-6D41-91AD1D44868F}"/>
              </a:ext>
            </a:extLst>
          </p:cNvPr>
          <p:cNvCxnSpPr>
            <a:stCxn id="9" idx="0"/>
            <a:endCxn id="5" idx="2"/>
          </p:cNvCxnSpPr>
          <p:nvPr/>
        </p:nvCxnSpPr>
        <p:spPr>
          <a:xfrm flipV="1">
            <a:off x="3614060" y="4354285"/>
            <a:ext cx="903511" cy="533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CA2A7C4-4807-72F4-53C7-7228B028B8EF}"/>
              </a:ext>
            </a:extLst>
          </p:cNvPr>
          <p:cNvCxnSpPr>
            <a:stCxn id="4" idx="0"/>
            <a:endCxn id="5" idx="2"/>
          </p:cNvCxnSpPr>
          <p:nvPr/>
        </p:nvCxnSpPr>
        <p:spPr>
          <a:xfrm flipH="1" flipV="1">
            <a:off x="4517571" y="4354285"/>
            <a:ext cx="1415143"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3167CF7-5720-EB72-2CCD-A667F917DF06}"/>
              </a:ext>
            </a:extLst>
          </p:cNvPr>
          <p:cNvCxnSpPr>
            <a:stCxn id="5" idx="0"/>
            <a:endCxn id="6" idx="2"/>
          </p:cNvCxnSpPr>
          <p:nvPr/>
        </p:nvCxnSpPr>
        <p:spPr>
          <a:xfrm flipH="1" flipV="1">
            <a:off x="4495800" y="3320141"/>
            <a:ext cx="21771"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A1AD624-FB9E-0D68-6E76-17FDA2670DE2}"/>
              </a:ext>
            </a:extLst>
          </p:cNvPr>
          <p:cNvCxnSpPr>
            <a:stCxn id="6" idx="0"/>
          </p:cNvCxnSpPr>
          <p:nvPr/>
        </p:nvCxnSpPr>
        <p:spPr>
          <a:xfrm flipV="1">
            <a:off x="4495800" y="2144485"/>
            <a:ext cx="0" cy="587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4A625096-17CE-BA09-1758-1C354926DD13}"/>
              </a:ext>
            </a:extLst>
          </p:cNvPr>
          <p:cNvSpPr/>
          <p:nvPr/>
        </p:nvSpPr>
        <p:spPr>
          <a:xfrm>
            <a:off x="3570514" y="1534885"/>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a:t>
            </a:r>
          </a:p>
        </p:txBody>
      </p:sp>
      <p:cxnSp>
        <p:nvCxnSpPr>
          <p:cNvPr id="16" name="Straight Arrow Connector 15">
            <a:extLst>
              <a:ext uri="{FF2B5EF4-FFF2-40B4-BE49-F238E27FC236}">
                <a16:creationId xmlns:a16="http://schemas.microsoft.com/office/drawing/2014/main" id="{A4BA4419-8F16-4435-6767-7E840ABBD0CF}"/>
              </a:ext>
            </a:extLst>
          </p:cNvPr>
          <p:cNvCxnSpPr>
            <a:cxnSpLocks/>
            <a:stCxn id="3" idx="0"/>
          </p:cNvCxnSpPr>
          <p:nvPr/>
        </p:nvCxnSpPr>
        <p:spPr>
          <a:xfrm flipV="1">
            <a:off x="4506686" y="1175655"/>
            <a:ext cx="10885" cy="359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2E8B972-B1A7-1798-8EBD-CA1A49EAC425}"/>
              </a:ext>
            </a:extLst>
          </p:cNvPr>
          <p:cNvSpPr/>
          <p:nvPr/>
        </p:nvSpPr>
        <p:spPr>
          <a:xfrm>
            <a:off x="8632368" y="1556657"/>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d...</a:t>
            </a:r>
          </a:p>
        </p:txBody>
      </p:sp>
      <p:sp>
        <p:nvSpPr>
          <p:cNvPr id="20" name="Rectangle 19">
            <a:extLst>
              <a:ext uri="{FF2B5EF4-FFF2-40B4-BE49-F238E27FC236}">
                <a16:creationId xmlns:a16="http://schemas.microsoft.com/office/drawing/2014/main" id="{E7CA2ABF-91BD-5F68-70B9-2CEEE5927B7E}"/>
              </a:ext>
            </a:extLst>
          </p:cNvPr>
          <p:cNvSpPr/>
          <p:nvPr/>
        </p:nvSpPr>
        <p:spPr>
          <a:xfrm>
            <a:off x="8654141" y="2656115"/>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dRelu</a:t>
            </a:r>
            <a:endParaRPr lang="en-IN" sz="2400" b="1" dirty="0">
              <a:solidFill>
                <a:schemeClr val="tx1"/>
              </a:solidFill>
            </a:endParaRPr>
          </a:p>
        </p:txBody>
      </p:sp>
      <p:sp>
        <p:nvSpPr>
          <p:cNvPr id="22" name="Rectangle 21">
            <a:extLst>
              <a:ext uri="{FF2B5EF4-FFF2-40B4-BE49-F238E27FC236}">
                <a16:creationId xmlns:a16="http://schemas.microsoft.com/office/drawing/2014/main" id="{921E26A1-6AD0-77CA-D612-8FD963E7F375}"/>
              </a:ext>
            </a:extLst>
          </p:cNvPr>
          <p:cNvSpPr/>
          <p:nvPr/>
        </p:nvSpPr>
        <p:spPr>
          <a:xfrm>
            <a:off x="8686797" y="3712029"/>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dAdd</a:t>
            </a:r>
            <a:endParaRPr lang="en-IN" sz="2400" b="1" dirty="0">
              <a:solidFill>
                <a:schemeClr val="tx1"/>
              </a:solidFill>
            </a:endParaRPr>
          </a:p>
        </p:txBody>
      </p:sp>
      <p:sp>
        <p:nvSpPr>
          <p:cNvPr id="24" name="Rectangle 23">
            <a:extLst>
              <a:ext uri="{FF2B5EF4-FFF2-40B4-BE49-F238E27FC236}">
                <a16:creationId xmlns:a16="http://schemas.microsoft.com/office/drawing/2014/main" id="{8853F10C-AE31-53DE-CF8A-C9BA723A989D}"/>
              </a:ext>
            </a:extLst>
          </p:cNvPr>
          <p:cNvSpPr/>
          <p:nvPr/>
        </p:nvSpPr>
        <p:spPr>
          <a:xfrm>
            <a:off x="8730341" y="4822373"/>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dMatMul</a:t>
            </a:r>
            <a:endParaRPr lang="en-IN" sz="2400" b="1" dirty="0">
              <a:solidFill>
                <a:schemeClr val="tx1"/>
              </a:solidFill>
            </a:endParaRPr>
          </a:p>
        </p:txBody>
      </p:sp>
      <p:sp>
        <p:nvSpPr>
          <p:cNvPr id="28" name="Oval 27">
            <a:extLst>
              <a:ext uri="{FF2B5EF4-FFF2-40B4-BE49-F238E27FC236}">
                <a16:creationId xmlns:a16="http://schemas.microsoft.com/office/drawing/2014/main" id="{5BB60CAB-04A8-F5D2-BD32-EFBC0325556C}"/>
              </a:ext>
            </a:extLst>
          </p:cNvPr>
          <p:cNvSpPr/>
          <p:nvPr/>
        </p:nvSpPr>
        <p:spPr>
          <a:xfrm>
            <a:off x="8294911" y="6008915"/>
            <a:ext cx="1197429" cy="48395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/dx</a:t>
            </a:r>
          </a:p>
        </p:txBody>
      </p:sp>
      <p:sp>
        <p:nvSpPr>
          <p:cNvPr id="29" name="Oval 28">
            <a:extLst>
              <a:ext uri="{FF2B5EF4-FFF2-40B4-BE49-F238E27FC236}">
                <a16:creationId xmlns:a16="http://schemas.microsoft.com/office/drawing/2014/main" id="{5500A232-20D1-06D3-EEFA-C2EF33215780}"/>
              </a:ext>
            </a:extLst>
          </p:cNvPr>
          <p:cNvSpPr/>
          <p:nvPr/>
        </p:nvSpPr>
        <p:spPr>
          <a:xfrm>
            <a:off x="10091055" y="5998032"/>
            <a:ext cx="1262745" cy="4429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a:t>
            </a:r>
            <a:r>
              <a:rPr lang="en-IN" b="1" dirty="0" err="1">
                <a:solidFill>
                  <a:schemeClr val="tx1"/>
                </a:solidFill>
              </a:rPr>
              <a:t>dW</a:t>
            </a:r>
            <a:endParaRPr lang="en-IN" b="1" dirty="0">
              <a:solidFill>
                <a:schemeClr val="tx1"/>
              </a:solidFill>
            </a:endParaRPr>
          </a:p>
        </p:txBody>
      </p:sp>
      <p:sp>
        <p:nvSpPr>
          <p:cNvPr id="30" name="Oval 29">
            <a:extLst>
              <a:ext uri="{FF2B5EF4-FFF2-40B4-BE49-F238E27FC236}">
                <a16:creationId xmlns:a16="http://schemas.microsoft.com/office/drawing/2014/main" id="{62105A3B-078B-1F6A-0ECE-A8793CB27E2F}"/>
              </a:ext>
            </a:extLst>
          </p:cNvPr>
          <p:cNvSpPr/>
          <p:nvPr/>
        </p:nvSpPr>
        <p:spPr>
          <a:xfrm>
            <a:off x="7336973" y="4822376"/>
            <a:ext cx="1153885" cy="56605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a:t>
            </a:r>
            <a:r>
              <a:rPr lang="en-IN" b="1" dirty="0" err="1">
                <a:solidFill>
                  <a:schemeClr val="tx1"/>
                </a:solidFill>
              </a:rPr>
              <a:t>db</a:t>
            </a:r>
            <a:endParaRPr lang="en-IN" b="1" dirty="0">
              <a:solidFill>
                <a:schemeClr val="tx1"/>
              </a:solidFill>
            </a:endParaRPr>
          </a:p>
        </p:txBody>
      </p:sp>
      <p:cxnSp>
        <p:nvCxnSpPr>
          <p:cNvPr id="38" name="Straight Arrow Connector 37">
            <a:extLst>
              <a:ext uri="{FF2B5EF4-FFF2-40B4-BE49-F238E27FC236}">
                <a16:creationId xmlns:a16="http://schemas.microsoft.com/office/drawing/2014/main" id="{C7FC98C8-83AA-9ED9-A844-1BDB8922900D}"/>
              </a:ext>
            </a:extLst>
          </p:cNvPr>
          <p:cNvCxnSpPr>
            <a:cxnSpLocks/>
            <a:endCxn id="19" idx="0"/>
          </p:cNvCxnSpPr>
          <p:nvPr/>
        </p:nvCxnSpPr>
        <p:spPr>
          <a:xfrm>
            <a:off x="9492340" y="1208313"/>
            <a:ext cx="76200" cy="348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3989EC5B-ECD3-224D-3B54-E267FEC7E519}"/>
              </a:ext>
            </a:extLst>
          </p:cNvPr>
          <p:cNvCxnSpPr>
            <a:stCxn id="19" idx="2"/>
            <a:endCxn id="20" idx="0"/>
          </p:cNvCxnSpPr>
          <p:nvPr/>
        </p:nvCxnSpPr>
        <p:spPr>
          <a:xfrm>
            <a:off x="9568540" y="2144485"/>
            <a:ext cx="21773" cy="511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77C79573-80B9-71B3-4ACF-58D30AF527A9}"/>
              </a:ext>
            </a:extLst>
          </p:cNvPr>
          <p:cNvCxnSpPr>
            <a:stCxn id="20" idx="2"/>
            <a:endCxn id="22" idx="0"/>
          </p:cNvCxnSpPr>
          <p:nvPr/>
        </p:nvCxnSpPr>
        <p:spPr>
          <a:xfrm>
            <a:off x="9590313" y="3243943"/>
            <a:ext cx="32656" cy="468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06BD08C-4D94-AFF9-513D-BCBBC7211768}"/>
              </a:ext>
            </a:extLst>
          </p:cNvPr>
          <p:cNvCxnSpPr>
            <a:stCxn id="22" idx="2"/>
            <a:endCxn id="24" idx="0"/>
          </p:cNvCxnSpPr>
          <p:nvPr/>
        </p:nvCxnSpPr>
        <p:spPr>
          <a:xfrm>
            <a:off x="9622969" y="4299857"/>
            <a:ext cx="43544" cy="522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D53EC40-FD58-B184-414D-B99E0EE3F9EB}"/>
              </a:ext>
            </a:extLst>
          </p:cNvPr>
          <p:cNvCxnSpPr>
            <a:cxnSpLocks/>
            <a:stCxn id="24" idx="2"/>
            <a:endCxn id="28" idx="0"/>
          </p:cNvCxnSpPr>
          <p:nvPr/>
        </p:nvCxnSpPr>
        <p:spPr>
          <a:xfrm flipH="1">
            <a:off x="8893626" y="5410201"/>
            <a:ext cx="772887" cy="5987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27896ECC-84EF-3870-15CD-E4527C29A6D5}"/>
              </a:ext>
            </a:extLst>
          </p:cNvPr>
          <p:cNvCxnSpPr>
            <a:cxnSpLocks/>
            <a:stCxn id="24" idx="2"/>
            <a:endCxn id="29" idx="0"/>
          </p:cNvCxnSpPr>
          <p:nvPr/>
        </p:nvCxnSpPr>
        <p:spPr>
          <a:xfrm>
            <a:off x="9666513" y="5410201"/>
            <a:ext cx="1055915" cy="587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55F2F8C5-32C0-D427-87CA-551EA8C9D47A}"/>
              </a:ext>
            </a:extLst>
          </p:cNvPr>
          <p:cNvCxnSpPr>
            <a:stCxn id="22" idx="2"/>
            <a:endCxn id="30" idx="0"/>
          </p:cNvCxnSpPr>
          <p:nvPr/>
        </p:nvCxnSpPr>
        <p:spPr>
          <a:xfrm flipH="1">
            <a:off x="7913916" y="4299857"/>
            <a:ext cx="1709053" cy="5225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BA4EAA05-E576-9921-6E92-1F89FDBF34C7}"/>
              </a:ext>
            </a:extLst>
          </p:cNvPr>
          <p:cNvSpPr/>
          <p:nvPr/>
        </p:nvSpPr>
        <p:spPr>
          <a:xfrm>
            <a:off x="4125691" y="587836"/>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C</a:t>
            </a:r>
          </a:p>
        </p:txBody>
      </p:sp>
      <p:sp>
        <p:nvSpPr>
          <p:cNvPr id="52" name="Oval 51">
            <a:extLst>
              <a:ext uri="{FF2B5EF4-FFF2-40B4-BE49-F238E27FC236}">
                <a16:creationId xmlns:a16="http://schemas.microsoft.com/office/drawing/2014/main" id="{A420DA32-45BF-FA97-D0A6-A0485E412D9C}"/>
              </a:ext>
            </a:extLst>
          </p:cNvPr>
          <p:cNvSpPr/>
          <p:nvPr/>
        </p:nvSpPr>
        <p:spPr>
          <a:xfrm>
            <a:off x="8871855" y="762009"/>
            <a:ext cx="1230088" cy="432024"/>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a:t>
            </a:r>
            <a:r>
              <a:rPr lang="en-IN" b="1" dirty="0" err="1">
                <a:solidFill>
                  <a:schemeClr val="tx1"/>
                </a:solidFill>
              </a:rPr>
              <a:t>dC</a:t>
            </a:r>
            <a:endParaRPr lang="en-IN" b="1" dirty="0">
              <a:solidFill>
                <a:schemeClr val="tx1"/>
              </a:solidFill>
            </a:endParaRPr>
          </a:p>
        </p:txBody>
      </p:sp>
      <p:cxnSp>
        <p:nvCxnSpPr>
          <p:cNvPr id="54" name="Connector: Curved 53">
            <a:extLst>
              <a:ext uri="{FF2B5EF4-FFF2-40B4-BE49-F238E27FC236}">
                <a16:creationId xmlns:a16="http://schemas.microsoft.com/office/drawing/2014/main" id="{27E75F56-F356-7EEA-7A75-4064F8F55929}"/>
              </a:ext>
            </a:extLst>
          </p:cNvPr>
          <p:cNvCxnSpPr>
            <a:stCxn id="5" idx="0"/>
            <a:endCxn id="20" idx="1"/>
          </p:cNvCxnSpPr>
          <p:nvPr/>
        </p:nvCxnSpPr>
        <p:spPr>
          <a:xfrm rot="5400000" flipH="1" flipV="1">
            <a:off x="6177642" y="1289958"/>
            <a:ext cx="816428" cy="4136570"/>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Connector: Curved 78">
            <a:extLst>
              <a:ext uri="{FF2B5EF4-FFF2-40B4-BE49-F238E27FC236}">
                <a16:creationId xmlns:a16="http://schemas.microsoft.com/office/drawing/2014/main" id="{D60CADB9-1ECD-59AE-7A7E-0006B0CB052A}"/>
              </a:ext>
            </a:extLst>
          </p:cNvPr>
          <p:cNvCxnSpPr>
            <a:stCxn id="7" idx="0"/>
          </p:cNvCxnSpPr>
          <p:nvPr/>
        </p:nvCxnSpPr>
        <p:spPr>
          <a:xfrm rot="5400000" flipH="1" flipV="1">
            <a:off x="6542313" y="4463144"/>
            <a:ext cx="391887" cy="2721429"/>
          </a:xfrm>
          <a:prstGeom prst="curvedConnector2">
            <a:avLst/>
          </a:prstGeom>
        </p:spPr>
        <p:style>
          <a:lnRef idx="1">
            <a:schemeClr val="accent1"/>
          </a:lnRef>
          <a:fillRef idx="0">
            <a:schemeClr val="accent1"/>
          </a:fillRef>
          <a:effectRef idx="0">
            <a:schemeClr val="accent1"/>
          </a:effectRef>
          <a:fontRef idx="minor">
            <a:schemeClr val="tx1"/>
          </a:fontRef>
        </p:style>
      </p:cxnSp>
      <p:cxnSp>
        <p:nvCxnSpPr>
          <p:cNvPr id="81" name="Connector: Curved 80">
            <a:extLst>
              <a:ext uri="{FF2B5EF4-FFF2-40B4-BE49-F238E27FC236}">
                <a16:creationId xmlns:a16="http://schemas.microsoft.com/office/drawing/2014/main" id="{D88BEEE0-399C-818E-841F-FE62D8B8711F}"/>
              </a:ext>
            </a:extLst>
          </p:cNvPr>
          <p:cNvCxnSpPr>
            <a:stCxn id="8" idx="0"/>
          </p:cNvCxnSpPr>
          <p:nvPr/>
        </p:nvCxnSpPr>
        <p:spPr>
          <a:xfrm rot="5400000" flipH="1" flipV="1">
            <a:off x="7192734" y="5119010"/>
            <a:ext cx="315688" cy="1485899"/>
          </a:xfrm>
          <a:prstGeom prst="curvedConnector2">
            <a:avLst/>
          </a:prstGeom>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D850FFF6-0753-C40F-EA75-1604938C4CB9}"/>
              </a:ext>
            </a:extLst>
          </p:cNvPr>
          <p:cNvCxnSpPr>
            <a:endCxn id="24" idx="1"/>
          </p:cNvCxnSpPr>
          <p:nvPr/>
        </p:nvCxnSpPr>
        <p:spPr>
          <a:xfrm flipV="1">
            <a:off x="8093528" y="5116287"/>
            <a:ext cx="636813" cy="51162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Connector: Curved 86">
            <a:extLst>
              <a:ext uri="{FF2B5EF4-FFF2-40B4-BE49-F238E27FC236}">
                <a16:creationId xmlns:a16="http://schemas.microsoft.com/office/drawing/2014/main" id="{71A46076-15DE-33C2-5FD5-5FD17F6FD3E0}"/>
              </a:ext>
            </a:extLst>
          </p:cNvPr>
          <p:cNvCxnSpPr>
            <a:endCxn id="24" idx="1"/>
          </p:cNvCxnSpPr>
          <p:nvPr/>
        </p:nvCxnSpPr>
        <p:spPr>
          <a:xfrm flipV="1">
            <a:off x="8011886" y="5116287"/>
            <a:ext cx="718455" cy="587828"/>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89" name="Connector: Curved 88">
            <a:extLst>
              <a:ext uri="{FF2B5EF4-FFF2-40B4-BE49-F238E27FC236}">
                <a16:creationId xmlns:a16="http://schemas.microsoft.com/office/drawing/2014/main" id="{865DA2D8-EE8A-68D0-A2E8-7952E5CED5D0}"/>
              </a:ext>
            </a:extLst>
          </p:cNvPr>
          <p:cNvCxnSpPr>
            <a:stCxn id="4" idx="0"/>
            <a:endCxn id="24" idx="1"/>
          </p:cNvCxnSpPr>
          <p:nvPr/>
        </p:nvCxnSpPr>
        <p:spPr>
          <a:xfrm rot="16200000" flipH="1">
            <a:off x="7173684" y="3559631"/>
            <a:ext cx="315686" cy="2797627"/>
          </a:xfrm>
          <a:prstGeom prst="curvedConnector4">
            <a:avLst>
              <a:gd name="adj1" fmla="val -72414"/>
              <a:gd name="adj2" fmla="val 9085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2" name="Connector: Curved 91">
            <a:extLst>
              <a:ext uri="{FF2B5EF4-FFF2-40B4-BE49-F238E27FC236}">
                <a16:creationId xmlns:a16="http://schemas.microsoft.com/office/drawing/2014/main" id="{BCF7561C-B70D-E4B4-8609-4AD8AD886D4E}"/>
              </a:ext>
            </a:extLst>
          </p:cNvPr>
          <p:cNvCxnSpPr>
            <a:stCxn id="5" idx="0"/>
            <a:endCxn id="22" idx="1"/>
          </p:cNvCxnSpPr>
          <p:nvPr/>
        </p:nvCxnSpPr>
        <p:spPr>
          <a:xfrm rot="16200000" flipH="1">
            <a:off x="6482441" y="1801587"/>
            <a:ext cx="239486" cy="4169226"/>
          </a:xfrm>
          <a:prstGeom prst="curvedConnector4">
            <a:avLst>
              <a:gd name="adj1" fmla="val -95454"/>
              <a:gd name="adj2" fmla="val 6122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4" name="Connector: Curved 93">
            <a:extLst>
              <a:ext uri="{FF2B5EF4-FFF2-40B4-BE49-F238E27FC236}">
                <a16:creationId xmlns:a16="http://schemas.microsoft.com/office/drawing/2014/main" id="{BE455D1D-FE7D-2004-F89C-537A268621E2}"/>
              </a:ext>
            </a:extLst>
          </p:cNvPr>
          <p:cNvCxnSpPr>
            <a:stCxn id="9" idx="0"/>
            <a:endCxn id="22" idx="1"/>
          </p:cNvCxnSpPr>
          <p:nvPr/>
        </p:nvCxnSpPr>
        <p:spPr>
          <a:xfrm rot="5400000" flipH="1" flipV="1">
            <a:off x="5709556" y="1910448"/>
            <a:ext cx="881745" cy="5072737"/>
          </a:xfrm>
          <a:prstGeom prst="curvedConnector2">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6" name="Connector: Curved 95">
            <a:extLst>
              <a:ext uri="{FF2B5EF4-FFF2-40B4-BE49-F238E27FC236}">
                <a16:creationId xmlns:a16="http://schemas.microsoft.com/office/drawing/2014/main" id="{A52EE368-FF48-3D8D-D531-A938D7EB2325}"/>
              </a:ext>
            </a:extLst>
          </p:cNvPr>
          <p:cNvCxnSpPr>
            <a:stCxn id="4" idx="0"/>
            <a:endCxn id="22" idx="1"/>
          </p:cNvCxnSpPr>
          <p:nvPr/>
        </p:nvCxnSpPr>
        <p:spPr>
          <a:xfrm rot="5400000" flipH="1" flipV="1">
            <a:off x="6912426" y="3026231"/>
            <a:ext cx="794658" cy="2754083"/>
          </a:xfrm>
          <a:prstGeom prst="curvedConnector2">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8" name="Connector: Curved 97">
            <a:extLst>
              <a:ext uri="{FF2B5EF4-FFF2-40B4-BE49-F238E27FC236}">
                <a16:creationId xmlns:a16="http://schemas.microsoft.com/office/drawing/2014/main" id="{BF376A92-F187-4AAD-3F5B-B38E39F329BB}"/>
              </a:ext>
            </a:extLst>
          </p:cNvPr>
          <p:cNvCxnSpPr>
            <a:stCxn id="6" idx="0"/>
            <a:endCxn id="19" idx="1"/>
          </p:cNvCxnSpPr>
          <p:nvPr/>
        </p:nvCxnSpPr>
        <p:spPr>
          <a:xfrm rot="5400000" flipH="1" flipV="1">
            <a:off x="6123213" y="223158"/>
            <a:ext cx="881742" cy="4136568"/>
          </a:xfrm>
          <a:prstGeom prst="curvedConnector2">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0" name="Connector: Curved 99">
            <a:extLst>
              <a:ext uri="{FF2B5EF4-FFF2-40B4-BE49-F238E27FC236}">
                <a16:creationId xmlns:a16="http://schemas.microsoft.com/office/drawing/2014/main" id="{5062B8CA-D550-2F21-59C7-EC4713077151}"/>
              </a:ext>
            </a:extLst>
          </p:cNvPr>
          <p:cNvCxnSpPr>
            <a:stCxn id="3" idx="0"/>
            <a:endCxn id="19" idx="1"/>
          </p:cNvCxnSpPr>
          <p:nvPr/>
        </p:nvCxnSpPr>
        <p:spPr>
          <a:xfrm rot="16200000" flipH="1">
            <a:off x="6411684" y="-370113"/>
            <a:ext cx="315686" cy="4125682"/>
          </a:xfrm>
          <a:prstGeom prst="curvedConnector4">
            <a:avLst>
              <a:gd name="adj1" fmla="val -72414"/>
              <a:gd name="adj2" fmla="val 61346"/>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2" name="Connector: Curved 101">
            <a:extLst>
              <a:ext uri="{FF2B5EF4-FFF2-40B4-BE49-F238E27FC236}">
                <a16:creationId xmlns:a16="http://schemas.microsoft.com/office/drawing/2014/main" id="{4973C754-50F1-5CD4-2410-32E0A818F476}"/>
              </a:ext>
            </a:extLst>
          </p:cNvPr>
          <p:cNvCxnSpPr>
            <a:stCxn id="6" idx="0"/>
            <a:endCxn id="20" idx="1"/>
          </p:cNvCxnSpPr>
          <p:nvPr/>
        </p:nvCxnSpPr>
        <p:spPr>
          <a:xfrm rot="16200000" flipH="1">
            <a:off x="6466112" y="762001"/>
            <a:ext cx="217716" cy="4158341"/>
          </a:xfrm>
          <a:prstGeom prst="curvedConnector4">
            <a:avLst>
              <a:gd name="adj1" fmla="val -104999"/>
              <a:gd name="adj2" fmla="val 6125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851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D27E-9F8E-BDE2-C035-9FA488F327A3}"/>
              </a:ext>
            </a:extLst>
          </p:cNvPr>
          <p:cNvSpPr>
            <a:spLocks noGrp="1"/>
          </p:cNvSpPr>
          <p:nvPr>
            <p:ph type="title"/>
          </p:nvPr>
        </p:nvSpPr>
        <p:spPr/>
        <p:txBody>
          <a:bodyPr/>
          <a:lstStyle/>
          <a:p>
            <a:r>
              <a:rPr lang="en-IN" dirty="0"/>
              <a:t>Gradient computation</a:t>
            </a:r>
          </a:p>
        </p:txBody>
      </p:sp>
      <p:sp>
        <p:nvSpPr>
          <p:cNvPr id="3" name="Content Placeholder 2">
            <a:extLst>
              <a:ext uri="{FF2B5EF4-FFF2-40B4-BE49-F238E27FC236}">
                <a16:creationId xmlns:a16="http://schemas.microsoft.com/office/drawing/2014/main" id="{C743AD8D-AF97-1BE0-D52C-9A90FD9DF4D4}"/>
              </a:ext>
            </a:extLst>
          </p:cNvPr>
          <p:cNvSpPr>
            <a:spLocks noGrp="1"/>
          </p:cNvSpPr>
          <p:nvPr>
            <p:ph idx="1"/>
          </p:nvPr>
        </p:nvSpPr>
        <p:spPr/>
        <p:txBody>
          <a:bodyPr/>
          <a:lstStyle/>
          <a:p>
            <a:r>
              <a:rPr lang="en-IN" dirty="0"/>
              <a:t>TensorFlow provides APIs to compute the gradient of an output tensor with respect to a set of input tensors</a:t>
            </a:r>
          </a:p>
          <a:p>
            <a:pPr lvl="1"/>
            <a:r>
              <a:rPr lang="en-IN" dirty="0"/>
              <a:t> [</a:t>
            </a:r>
            <a:r>
              <a:rPr lang="en-IN" dirty="0" err="1"/>
              <a:t>db</a:t>
            </a:r>
            <a:r>
              <a:rPr lang="en-IN" dirty="0"/>
              <a:t>, </a:t>
            </a:r>
            <a:r>
              <a:rPr lang="en-IN" dirty="0" err="1"/>
              <a:t>dW</a:t>
            </a:r>
            <a:r>
              <a:rPr lang="en-IN" dirty="0"/>
              <a:t>, dx] = </a:t>
            </a:r>
            <a:r>
              <a:rPr lang="en-IN" dirty="0" err="1"/>
              <a:t>tf.gradiants</a:t>
            </a:r>
            <a:r>
              <a:rPr lang="en-IN" dirty="0"/>
              <a:t>(C, [</a:t>
            </a:r>
            <a:r>
              <a:rPr lang="en-IN" dirty="0" err="1"/>
              <a:t>b,W,x</a:t>
            </a:r>
            <a:r>
              <a:rPr lang="en-IN" dirty="0"/>
              <a:t>])</a:t>
            </a:r>
          </a:p>
          <a:p>
            <a:pPr lvl="2"/>
            <a:r>
              <a:rPr lang="en-IN" dirty="0"/>
              <a:t>Compute </a:t>
            </a:r>
            <a:r>
              <a:rPr lang="en-IN" dirty="0" err="1"/>
              <a:t>dC</a:t>
            </a:r>
            <a:r>
              <a:rPr lang="en-IN" dirty="0"/>
              <a:t>/</a:t>
            </a:r>
            <a:r>
              <a:rPr lang="en-IN" dirty="0" err="1"/>
              <a:t>db</a:t>
            </a:r>
            <a:r>
              <a:rPr lang="en-IN" dirty="0"/>
              <a:t>, </a:t>
            </a:r>
            <a:r>
              <a:rPr lang="en-IN" dirty="0" err="1"/>
              <a:t>dC</a:t>
            </a:r>
            <a:r>
              <a:rPr lang="en-IN" dirty="0"/>
              <a:t>/</a:t>
            </a:r>
            <a:r>
              <a:rPr lang="en-IN" dirty="0" err="1"/>
              <a:t>dW</a:t>
            </a:r>
            <a:r>
              <a:rPr lang="en-IN" dirty="0"/>
              <a:t>, and </a:t>
            </a:r>
            <a:r>
              <a:rPr lang="en-IN" dirty="0" err="1"/>
              <a:t>dC</a:t>
            </a:r>
            <a:r>
              <a:rPr lang="en-IN" dirty="0"/>
              <a:t>/dx</a:t>
            </a:r>
          </a:p>
          <a:p>
            <a:endParaRPr lang="en-IN" dirty="0"/>
          </a:p>
          <a:p>
            <a:r>
              <a:rPr lang="en-IN" dirty="0"/>
              <a:t>To find the gradient of a tensor C </a:t>
            </a:r>
            <a:r>
              <a:rPr lang="en-IN" dirty="0" err="1"/>
              <a:t>w.r.t.</a:t>
            </a:r>
            <a:r>
              <a:rPr lang="en-IN" dirty="0"/>
              <a:t> the tensor I, TensorFlow first finds all paths from I to C in the forward direction. Afterward, it backtracks from C to I and builds a computation graph G that computes the gradient.  </a:t>
            </a:r>
          </a:p>
        </p:txBody>
      </p:sp>
    </p:spTree>
    <p:extLst>
      <p:ext uri="{BB962C8B-B14F-4D97-AF65-F5344CB8AC3E}">
        <p14:creationId xmlns:p14="http://schemas.microsoft.com/office/powerpoint/2010/main" val="3990651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0C75-0254-E101-C021-6C33AB2E9036}"/>
              </a:ext>
            </a:extLst>
          </p:cNvPr>
          <p:cNvSpPr>
            <a:spLocks noGrp="1"/>
          </p:cNvSpPr>
          <p:nvPr>
            <p:ph type="title"/>
          </p:nvPr>
        </p:nvSpPr>
        <p:spPr/>
        <p:txBody>
          <a:bodyPr/>
          <a:lstStyle/>
          <a:p>
            <a:r>
              <a:rPr lang="en-IN" dirty="0"/>
              <a:t>Gradient computation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EFF5D58-F1D7-81D1-5441-7A76492193B4}"/>
                  </a:ext>
                </a:extLst>
              </p:cNvPr>
              <p:cNvSpPr>
                <a:spLocks noGrp="1"/>
              </p:cNvSpPr>
              <p:nvPr>
                <p:ph idx="1"/>
              </p:nvPr>
            </p:nvSpPr>
            <p:spPr/>
            <p:txBody>
              <a:bodyPr/>
              <a:lstStyle/>
              <a:p>
                <a:r>
                  <a:rPr lang="en-IN" dirty="0"/>
                  <a:t>For operation </a:t>
                </a:r>
                <a14:m>
                  <m:oMath xmlns:m="http://schemas.openxmlformats.org/officeDocument/2006/math">
                    <m:r>
                      <a:rPr lang="en-IN" b="0" i="1" smtClean="0">
                        <a:latin typeface="Cambria Math" panose="02040503050406030204" pitchFamily="18" charset="0"/>
                      </a:rPr>
                      <m:t>𝑂</m:t>
                    </m:r>
                  </m:oMath>
                </a14:m>
                <a:r>
                  <a:rPr lang="en-IN" dirty="0"/>
                  <a:t> with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1</m:t>
                        </m:r>
                      </m:sub>
                    </m:sSub>
                    <m:r>
                      <a:rPr lang="en-IN" b="0" i="1" smtClean="0">
                        <a:latin typeface="Cambria Math" panose="02040503050406030204" pitchFamily="18" charset="0"/>
                      </a:rPr>
                      <m:t>,…,</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𝑚</m:t>
                        </m:r>
                      </m:sub>
                    </m:sSub>
                  </m:oMath>
                </a14:m>
                <a:r>
                  <a:rPr lang="en-IN" dirty="0"/>
                  <a:t> as input and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𝑜</m:t>
                        </m:r>
                      </m:e>
                      <m:sub>
                        <m:r>
                          <a:rPr lang="en-IN" b="0" i="1" smtClean="0">
                            <a:latin typeface="Cambria Math" panose="02040503050406030204" pitchFamily="18" charset="0"/>
                          </a:rPr>
                          <m:t>1</m:t>
                        </m:r>
                      </m:sub>
                    </m:sSub>
                    <m:r>
                      <a:rPr lang="en-IN" b="0" i="1" smtClean="0">
                        <a:latin typeface="Cambria Math" panose="02040503050406030204" pitchFamily="18" charset="0"/>
                      </a:rPr>
                      <m:t>,…,</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𝑜</m:t>
                        </m:r>
                      </m:e>
                      <m:sub>
                        <m:r>
                          <a:rPr lang="en-IN" b="0" i="1" smtClean="0">
                            <a:latin typeface="Cambria Math" panose="02040503050406030204" pitchFamily="18" charset="0"/>
                          </a:rPr>
                          <m:t>𝑛</m:t>
                        </m:r>
                      </m:sub>
                    </m:sSub>
                  </m:oMath>
                </a14:m>
                <a:r>
                  <a:rPr lang="en-IN" dirty="0"/>
                  <a:t>as output encountered during the backtracking, TensorFlow adds a corresponding node </a:t>
                </a:r>
                <a14:m>
                  <m:oMath xmlns:m="http://schemas.openxmlformats.org/officeDocument/2006/math">
                    <m:r>
                      <a:rPr lang="en-IN" b="0" i="1" smtClean="0">
                        <a:latin typeface="Cambria Math" panose="02040503050406030204" pitchFamily="18" charset="0"/>
                      </a:rPr>
                      <m:t>𝑂</m:t>
                    </m:r>
                    <m:r>
                      <a:rPr lang="en-IN" b="0" i="1" smtClean="0">
                        <a:latin typeface="Cambria Math" panose="02040503050406030204" pitchFamily="18" charset="0"/>
                      </a:rPr>
                      <m:t>′</m:t>
                    </m:r>
                  </m:oMath>
                </a14:m>
                <a:r>
                  <a:rPr lang="en-IN" dirty="0"/>
                  <a:t> in G </a:t>
                </a:r>
                <a:endParaRPr lang="en-IN" b="0" i="1" dirty="0">
                  <a:latin typeface="Cambria Math" panose="02040503050406030204" pitchFamily="18" charset="0"/>
                </a:endParaRPr>
              </a:p>
              <a:p>
                <a14:m>
                  <m:oMath xmlns:m="http://schemas.openxmlformats.org/officeDocument/2006/math">
                    <m:sSup>
                      <m:sSupPr>
                        <m:ctrlPr>
                          <a:rPr lang="en-IN" b="0" i="1" smtClean="0">
                            <a:latin typeface="Cambria Math" panose="02040503050406030204" pitchFamily="18" charset="0"/>
                          </a:rPr>
                        </m:ctrlPr>
                      </m:sSupPr>
                      <m:e>
                        <m:r>
                          <a:rPr lang="en-IN" b="0" i="1" smtClean="0">
                            <a:latin typeface="Cambria Math" panose="02040503050406030204" pitchFamily="18" charset="0"/>
                          </a:rPr>
                          <m:t>𝑂</m:t>
                        </m:r>
                      </m:e>
                      <m:sup>
                        <m:r>
                          <a:rPr lang="en-IN" b="0" i="1" smtClean="0">
                            <a:latin typeface="Cambria Math" panose="02040503050406030204" pitchFamily="18" charset="0"/>
                          </a:rPr>
                          <m:t>′</m:t>
                        </m:r>
                      </m:sup>
                    </m:sSup>
                  </m:oMath>
                </a14:m>
                <a:r>
                  <a:rPr lang="en-IN" dirty="0"/>
                  <a:t> may take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1</m:t>
                        </m:r>
                      </m:sub>
                    </m:sSub>
                    <m:r>
                      <a:rPr lang="en-IN" b="0" i="1" smtClean="0">
                        <a:latin typeface="Cambria Math" panose="02040503050406030204" pitchFamily="18" charset="0"/>
                      </a:rPr>
                      <m:t>,…,</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𝑚</m:t>
                        </m:r>
                      </m:sub>
                    </m:sSub>
                    <m:r>
                      <a:rPr lang="en-IN" b="0" i="0" smtClean="0">
                        <a:latin typeface="Cambria Math" panose="02040503050406030204" pitchFamily="18" charset="0"/>
                      </a:rPr>
                      <m:t>, </m:t>
                    </m:r>
                    <m:sSub>
                      <m:sSubPr>
                        <m:ctrlPr>
                          <a:rPr lang="en-IN" b="0" i="1" smtClean="0">
                            <a:latin typeface="Cambria Math" panose="02040503050406030204" pitchFamily="18" charset="0"/>
                          </a:rPr>
                        </m:ctrlPr>
                      </m:sSubPr>
                      <m:e>
                        <m:r>
                          <m:rPr>
                            <m:sty m:val="p"/>
                          </m:rPr>
                          <a:rPr lang="en-IN" b="0" i="0" smtClean="0">
                            <a:latin typeface="Cambria Math" panose="02040503050406030204" pitchFamily="18" charset="0"/>
                          </a:rPr>
                          <m:t>o</m:t>
                        </m:r>
                      </m:e>
                      <m:sub>
                        <m:r>
                          <a:rPr lang="en-IN" b="0" i="0" smtClean="0">
                            <a:latin typeface="Cambria Math" panose="02040503050406030204" pitchFamily="18" charset="0"/>
                          </a:rPr>
                          <m:t>1</m:t>
                        </m:r>
                      </m:sub>
                    </m:sSub>
                    <m:r>
                      <a:rPr lang="en-IN" b="0" i="0" smtClean="0">
                        <a:latin typeface="Cambria Math" panose="02040503050406030204" pitchFamily="18" charset="0"/>
                      </a:rPr>
                      <m:t>,…,</m:t>
                    </m:r>
                    <m:sSub>
                      <m:sSubPr>
                        <m:ctrlPr>
                          <a:rPr lang="en-IN" b="0" i="1" smtClean="0">
                            <a:latin typeface="Cambria Math" panose="02040503050406030204" pitchFamily="18" charset="0"/>
                          </a:rPr>
                        </m:ctrlPr>
                      </m:sSubPr>
                      <m:e>
                        <m:r>
                          <m:rPr>
                            <m:sty m:val="p"/>
                          </m:rPr>
                          <a:rPr lang="en-IN" b="0" i="0" smtClean="0">
                            <a:latin typeface="Cambria Math" panose="02040503050406030204" pitchFamily="18" charset="0"/>
                          </a:rPr>
                          <m:t>o</m:t>
                        </m:r>
                      </m:e>
                      <m:sub>
                        <m:r>
                          <m:rPr>
                            <m:sty m:val="p"/>
                          </m:rPr>
                          <a:rPr lang="en-IN" b="0" i="0" smtClean="0">
                            <a:latin typeface="Cambria Math" panose="02040503050406030204" pitchFamily="18" charset="0"/>
                          </a:rPr>
                          <m:t>n</m:t>
                        </m:r>
                      </m:sub>
                    </m:sSub>
                    <m:r>
                      <a:rPr lang="en-IN" b="0" i="0" smtClean="0">
                        <a:latin typeface="Cambria Math" panose="02040503050406030204" pitchFamily="18" charset="0"/>
                      </a:rPr>
                      <m:t>,</m:t>
                    </m:r>
                    <m:f>
                      <m:fPr>
                        <m:ctrlPr>
                          <a:rPr lang="en-IN" b="0" i="1" smtClean="0">
                            <a:latin typeface="Cambria Math" panose="02040503050406030204" pitchFamily="18" charset="0"/>
                          </a:rPr>
                        </m:ctrlPr>
                      </m:fPr>
                      <m:num>
                        <m:r>
                          <m:rPr>
                            <m:sty m:val="p"/>
                          </m:rPr>
                          <a:rPr lang="en-IN" b="0" i="0" smtClean="0">
                            <a:latin typeface="Cambria Math" panose="02040503050406030204" pitchFamily="18" charset="0"/>
                          </a:rPr>
                          <m:t>dC</m:t>
                        </m:r>
                      </m:num>
                      <m:den>
                        <m:sSub>
                          <m:sSubPr>
                            <m:ctrlPr>
                              <a:rPr lang="en-IN" b="0" i="1" smtClean="0">
                                <a:latin typeface="Cambria Math" panose="02040503050406030204" pitchFamily="18" charset="0"/>
                              </a:rPr>
                            </m:ctrlPr>
                          </m:sSubPr>
                          <m:e>
                            <m:r>
                              <m:rPr>
                                <m:sty m:val="p"/>
                              </m:rPr>
                              <a:rPr lang="en-IN" b="0" i="0" smtClean="0">
                                <a:latin typeface="Cambria Math" panose="02040503050406030204" pitchFamily="18" charset="0"/>
                              </a:rPr>
                              <m:t>do</m:t>
                            </m:r>
                          </m:e>
                          <m:sub>
                            <m:r>
                              <a:rPr lang="en-IN" b="0" i="0" smtClean="0">
                                <a:latin typeface="Cambria Math" panose="02040503050406030204" pitchFamily="18" charset="0"/>
                              </a:rPr>
                              <m:t>1</m:t>
                            </m:r>
                          </m:sub>
                        </m:sSub>
                      </m:den>
                    </m:f>
                    <m:r>
                      <a:rPr lang="en-IN" b="0" i="0" smtClean="0">
                        <a:latin typeface="Cambria Math" panose="02040503050406030204" pitchFamily="18" charset="0"/>
                      </a:rPr>
                      <m:t>, …,</m:t>
                    </m:r>
                    <m:f>
                      <m:fPr>
                        <m:ctrlPr>
                          <a:rPr lang="en-IN" b="0" i="1" smtClean="0">
                            <a:latin typeface="Cambria Math" panose="02040503050406030204" pitchFamily="18" charset="0"/>
                          </a:rPr>
                        </m:ctrlPr>
                      </m:fPr>
                      <m:num>
                        <m:r>
                          <m:rPr>
                            <m:sty m:val="p"/>
                          </m:rPr>
                          <a:rPr lang="en-IN" b="0" i="0" smtClean="0">
                            <a:latin typeface="Cambria Math" panose="02040503050406030204" pitchFamily="18" charset="0"/>
                          </a:rPr>
                          <m:t>dC</m:t>
                        </m:r>
                      </m:num>
                      <m:den>
                        <m:r>
                          <a:rPr lang="en-IN" b="0" i="1" smtClean="0">
                            <a:latin typeface="Cambria Math" panose="02040503050406030204" pitchFamily="18" charset="0"/>
                          </a:rPr>
                          <m:t>𝑑</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𝑜</m:t>
                            </m:r>
                          </m:e>
                          <m:sub>
                            <m:r>
                              <a:rPr lang="en-IN" b="0" i="1" smtClean="0">
                                <a:latin typeface="Cambria Math" panose="02040503050406030204" pitchFamily="18" charset="0"/>
                              </a:rPr>
                              <m:t>𝑛</m:t>
                            </m:r>
                          </m:sub>
                        </m:sSub>
                      </m:den>
                    </m:f>
                  </m:oMath>
                </a14:m>
                <a:r>
                  <a:rPr lang="en-IN" dirty="0"/>
                  <a:t> as inputs</a:t>
                </a:r>
              </a:p>
              <a:p>
                <a14:m>
                  <m:oMath xmlns:m="http://schemas.openxmlformats.org/officeDocument/2006/math">
                    <m:r>
                      <a:rPr lang="en-IN" b="0" i="1" smtClean="0">
                        <a:latin typeface="Cambria Math" panose="02040503050406030204" pitchFamily="18" charset="0"/>
                      </a:rPr>
                      <m:t>𝑂</m:t>
                    </m:r>
                    <m:r>
                      <a:rPr lang="en-IN" b="0" i="1" smtClean="0">
                        <a:latin typeface="Cambria Math" panose="02040503050406030204" pitchFamily="18" charset="0"/>
                      </a:rPr>
                      <m:t>′</m:t>
                    </m:r>
                  </m:oMath>
                </a14:m>
                <a:r>
                  <a:rPr lang="en-IN" dirty="0"/>
                  <a:t> generates </a:t>
                </a:r>
                <a14:m>
                  <m:oMath xmlns:m="http://schemas.openxmlformats.org/officeDocument/2006/math">
                    <m:f>
                      <m:fPr>
                        <m:ctrlPr>
                          <a:rPr lang="en-IN" b="0" i="1" smtClean="0">
                            <a:latin typeface="Cambria Math" panose="02040503050406030204" pitchFamily="18" charset="0"/>
                          </a:rPr>
                        </m:ctrlPr>
                      </m:fPr>
                      <m:num>
                        <m:r>
                          <a:rPr lang="en-IN" b="0" i="1" smtClean="0">
                            <a:latin typeface="Cambria Math" panose="02040503050406030204" pitchFamily="18" charset="0"/>
                          </a:rPr>
                          <m:t>𝑑𝐶</m:t>
                        </m:r>
                      </m:num>
                      <m:den>
                        <m:r>
                          <a:rPr lang="en-IN" b="0" i="1" smtClean="0">
                            <a:latin typeface="Cambria Math" panose="02040503050406030204" pitchFamily="18" charset="0"/>
                          </a:rPr>
                          <m:t>𝑑</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1</m:t>
                            </m:r>
                          </m:sub>
                        </m:sSub>
                      </m:den>
                    </m:f>
                    <m:r>
                      <a:rPr lang="en-IN" b="0" i="1" smtClean="0">
                        <a:latin typeface="Cambria Math" panose="02040503050406030204" pitchFamily="18" charset="0"/>
                      </a:rPr>
                      <m:t>,…,</m:t>
                    </m:r>
                    <m:f>
                      <m:fPr>
                        <m:ctrlPr>
                          <a:rPr lang="en-IN" b="0" i="1" smtClean="0">
                            <a:latin typeface="Cambria Math" panose="02040503050406030204" pitchFamily="18" charset="0"/>
                          </a:rPr>
                        </m:ctrlPr>
                      </m:fPr>
                      <m:num>
                        <m:r>
                          <a:rPr lang="en-IN" b="0" i="1" smtClean="0">
                            <a:latin typeface="Cambria Math" panose="02040503050406030204" pitchFamily="18" charset="0"/>
                          </a:rPr>
                          <m:t>𝑑𝐶</m:t>
                        </m:r>
                      </m:num>
                      <m:den>
                        <m:r>
                          <a:rPr lang="en-IN" b="0" i="1" smtClean="0">
                            <a:latin typeface="Cambria Math" panose="02040503050406030204" pitchFamily="18" charset="0"/>
                          </a:rPr>
                          <m:t>𝑑</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𝑛</m:t>
                            </m:r>
                          </m:sub>
                        </m:sSub>
                      </m:den>
                    </m:f>
                  </m:oMath>
                </a14:m>
                <a:r>
                  <a:rPr lang="en-IN" dirty="0"/>
                  <a:t> as outputs</a:t>
                </a:r>
              </a:p>
              <a:p>
                <a:r>
                  <a:rPr lang="en-IN" dirty="0"/>
                  <a:t>If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𝑘</m:t>
                        </m:r>
                      </m:sub>
                    </m:sSub>
                  </m:oMath>
                </a14:m>
                <a:r>
                  <a:rPr lang="en-IN" dirty="0"/>
                  <a:t> </a:t>
                </a:r>
                <a14:m>
                  <m:oMath xmlns:m="http://schemas.openxmlformats.org/officeDocument/2006/math">
                    <m:r>
                      <a:rPr lang="en-IN" b="0" i="1" dirty="0" smtClean="0">
                        <a:latin typeface="Cambria Math" panose="02040503050406030204" pitchFamily="18" charset="0"/>
                      </a:rPr>
                      <m:t>∈</m:t>
                    </m:r>
                    <m:r>
                      <a:rPr lang="en-IN" b="0" i="1" dirty="0" smtClean="0">
                        <a:latin typeface="Cambria Math" panose="02040503050406030204" pitchFamily="18" charset="0"/>
                      </a:rPr>
                      <m:t>𝐼</m:t>
                    </m:r>
                  </m:oMath>
                </a14:m>
                <a:r>
                  <a:rPr lang="en-IN" dirty="0"/>
                  <a:t>, where </a:t>
                </a:r>
                <a14:m>
                  <m:oMath xmlns:m="http://schemas.openxmlformats.org/officeDocument/2006/math">
                    <m:r>
                      <a:rPr lang="en-IN" b="0" i="1" smtClean="0">
                        <a:latin typeface="Cambria Math" panose="02040503050406030204" pitchFamily="18" charset="0"/>
                      </a:rPr>
                      <m:t>𝐼</m:t>
                    </m:r>
                  </m:oMath>
                </a14:m>
                <a:r>
                  <a:rPr lang="en-IN" dirty="0"/>
                  <a:t> is the set of input tensors passed to the gradient API, a corresponding variable is added to G that stores </a:t>
                </a:r>
                <a14:m>
                  <m:oMath xmlns:m="http://schemas.openxmlformats.org/officeDocument/2006/math">
                    <m:r>
                      <a:rPr lang="en-IN" b="0" i="1" smtClean="0">
                        <a:latin typeface="Cambria Math" panose="02040503050406030204" pitchFamily="18" charset="0"/>
                      </a:rPr>
                      <m:t>𝑑𝐶</m:t>
                    </m:r>
                    <m:r>
                      <a:rPr lang="en-IN" b="0" i="1" smtClean="0">
                        <a:latin typeface="Cambria Math" panose="02040503050406030204" pitchFamily="18" charset="0"/>
                      </a:rPr>
                      <m:t>/</m:t>
                    </m:r>
                    <m:r>
                      <a:rPr lang="en-IN" b="0" i="1" smtClean="0">
                        <a:latin typeface="Cambria Math" panose="02040503050406030204" pitchFamily="18" charset="0"/>
                      </a:rPr>
                      <m:t>𝑑</m:t>
                    </m:r>
                    <m:sSub>
                      <m:sSubPr>
                        <m:ctrlPr>
                          <a:rPr lang="en-IN" b="0" i="1" smtClean="0">
                            <a:latin typeface="Cambria Math" panose="02040503050406030204" pitchFamily="18" charset="0"/>
                          </a:rPr>
                        </m:ctrlPr>
                      </m:sSubPr>
                      <m:e>
                        <m:r>
                          <a:rPr lang="en-IN" b="0" i="1" smtClean="0">
                            <a:latin typeface="Cambria Math" panose="02040503050406030204" pitchFamily="18" charset="0"/>
                          </a:rPr>
                          <m:t>𝑖</m:t>
                        </m:r>
                      </m:e>
                      <m:sub>
                        <m:r>
                          <a:rPr lang="en-IN" b="0" i="1" smtClean="0">
                            <a:latin typeface="Cambria Math" panose="02040503050406030204" pitchFamily="18" charset="0"/>
                          </a:rPr>
                          <m:t>𝑘</m:t>
                        </m:r>
                      </m:sub>
                    </m:sSub>
                  </m:oMath>
                </a14:m>
                <a:endParaRPr lang="en-IN" dirty="0"/>
              </a:p>
            </p:txBody>
          </p:sp>
        </mc:Choice>
        <mc:Fallback xmlns="">
          <p:sp>
            <p:nvSpPr>
              <p:cNvPr id="3" name="Content Placeholder 2">
                <a:extLst>
                  <a:ext uri="{FF2B5EF4-FFF2-40B4-BE49-F238E27FC236}">
                    <a16:creationId xmlns:a16="http://schemas.microsoft.com/office/drawing/2014/main" id="{3EFF5D58-F1D7-81D1-5441-7A76492193B4}"/>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IN">
                    <a:noFill/>
                  </a:rPr>
                  <a:t> </a:t>
                </a:r>
              </a:p>
            </p:txBody>
          </p:sp>
        </mc:Fallback>
      </mc:AlternateContent>
    </p:spTree>
    <p:extLst>
      <p:ext uri="{BB962C8B-B14F-4D97-AF65-F5344CB8AC3E}">
        <p14:creationId xmlns:p14="http://schemas.microsoft.com/office/powerpoint/2010/main" val="701645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3545-8E6D-2305-E971-43EAB98332DF}"/>
              </a:ext>
            </a:extLst>
          </p:cNvPr>
          <p:cNvSpPr>
            <a:spLocks noGrp="1"/>
          </p:cNvSpPr>
          <p:nvPr>
            <p:ph type="title"/>
          </p:nvPr>
        </p:nvSpPr>
        <p:spPr/>
        <p:txBody>
          <a:bodyPr/>
          <a:lstStyle/>
          <a:p>
            <a:r>
              <a:rPr lang="en-IN" dirty="0"/>
              <a:t>Scheduling</a:t>
            </a:r>
          </a:p>
        </p:txBody>
      </p:sp>
      <p:sp>
        <p:nvSpPr>
          <p:cNvPr id="3" name="Content Placeholder 2">
            <a:extLst>
              <a:ext uri="{FF2B5EF4-FFF2-40B4-BE49-F238E27FC236}">
                <a16:creationId xmlns:a16="http://schemas.microsoft.com/office/drawing/2014/main" id="{90880D33-9BA9-C296-A301-102D7EF33612}"/>
              </a:ext>
            </a:extLst>
          </p:cNvPr>
          <p:cNvSpPr>
            <a:spLocks noGrp="1"/>
          </p:cNvSpPr>
          <p:nvPr>
            <p:ph idx="1"/>
          </p:nvPr>
        </p:nvSpPr>
        <p:spPr/>
        <p:txBody>
          <a:bodyPr>
            <a:normAutofit/>
          </a:bodyPr>
          <a:lstStyle/>
          <a:p>
            <a:r>
              <a:rPr lang="en-IN" dirty="0"/>
              <a:t>Automatic gradient computation makes the scheduling harder</a:t>
            </a:r>
          </a:p>
          <a:p>
            <a:endParaRPr lang="en-IN" dirty="0"/>
          </a:p>
          <a:p>
            <a:endParaRPr lang="en-IN" dirty="0"/>
          </a:p>
          <a:p>
            <a:endParaRPr lang="en-IN" dirty="0"/>
          </a:p>
        </p:txBody>
      </p:sp>
    </p:spTree>
    <p:extLst>
      <p:ext uri="{BB962C8B-B14F-4D97-AF65-F5344CB8AC3E}">
        <p14:creationId xmlns:p14="http://schemas.microsoft.com/office/powerpoint/2010/main" val="3792097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93CA-4FF6-D773-5FD9-2DBB82ACF7BD}"/>
              </a:ext>
            </a:extLst>
          </p:cNvPr>
          <p:cNvSpPr>
            <a:spLocks noGrp="1"/>
          </p:cNvSpPr>
          <p:nvPr>
            <p:ph type="title"/>
          </p:nvPr>
        </p:nvSpPr>
        <p:spPr/>
        <p:txBody>
          <a:bodyPr/>
          <a:lstStyle/>
          <a:p>
            <a:r>
              <a:rPr lang="en-IN" dirty="0"/>
              <a:t>Scheduling</a:t>
            </a:r>
          </a:p>
        </p:txBody>
      </p:sp>
      <p:sp>
        <p:nvSpPr>
          <p:cNvPr id="3" name="Content Placeholder 2">
            <a:extLst>
              <a:ext uri="{FF2B5EF4-FFF2-40B4-BE49-F238E27FC236}">
                <a16:creationId xmlns:a16="http://schemas.microsoft.com/office/drawing/2014/main" id="{98A647DD-47EA-4A27-A481-72DDED7F2828}"/>
              </a:ext>
            </a:extLst>
          </p:cNvPr>
          <p:cNvSpPr>
            <a:spLocks noGrp="1"/>
          </p:cNvSpPr>
          <p:nvPr>
            <p:ph idx="1"/>
          </p:nvPr>
        </p:nvSpPr>
        <p:spPr/>
        <p:txBody>
          <a:bodyPr>
            <a:normAutofit/>
          </a:bodyPr>
          <a:lstStyle/>
          <a:p>
            <a:r>
              <a:rPr lang="en-IN" dirty="0"/>
              <a:t>The scheduling algorithm assumes that the outputs are consumed soon after construction, and thus, memory for outputs can be reused quickly</a:t>
            </a:r>
          </a:p>
          <a:p>
            <a:endParaRPr lang="en-IN" dirty="0"/>
          </a:p>
          <a:p>
            <a:r>
              <a:rPr lang="en-IN" dirty="0"/>
              <a:t>The memory utilization also depends on the amount of parallelism</a:t>
            </a:r>
          </a:p>
          <a:p>
            <a:endParaRPr lang="en-IN" dirty="0"/>
          </a:p>
          <a:p>
            <a:r>
              <a:rPr lang="en-IN" dirty="0"/>
              <a:t>If the heuristic used by TensorFlow fails, the user can add control dependencies edges to limit the memory usage and parallelism</a:t>
            </a:r>
          </a:p>
          <a:p>
            <a:endParaRPr lang="en-IN" dirty="0"/>
          </a:p>
          <a:p>
            <a:endParaRPr lang="en-IN" dirty="0"/>
          </a:p>
        </p:txBody>
      </p:sp>
    </p:spTree>
    <p:extLst>
      <p:ext uri="{BB962C8B-B14F-4D97-AF65-F5344CB8AC3E}">
        <p14:creationId xmlns:p14="http://schemas.microsoft.com/office/powerpoint/2010/main" val="2151737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30620-B76F-A0C2-8B60-5FC2B2FBE62E}"/>
              </a:ext>
            </a:extLst>
          </p:cNvPr>
          <p:cNvSpPr>
            <a:spLocks noGrp="1"/>
          </p:cNvSpPr>
          <p:nvPr>
            <p:ph type="title"/>
          </p:nvPr>
        </p:nvSpPr>
        <p:spPr/>
        <p:txBody>
          <a:bodyPr/>
          <a:lstStyle/>
          <a:p>
            <a:r>
              <a:rPr lang="en-IN" dirty="0"/>
              <a:t>Scheduling</a:t>
            </a:r>
          </a:p>
        </p:txBody>
      </p:sp>
      <p:sp>
        <p:nvSpPr>
          <p:cNvPr id="3" name="Content Placeholder 2">
            <a:extLst>
              <a:ext uri="{FF2B5EF4-FFF2-40B4-BE49-F238E27FC236}">
                <a16:creationId xmlns:a16="http://schemas.microsoft.com/office/drawing/2014/main" id="{ED7ED561-F07D-69CB-32EF-AD78341DF904}"/>
              </a:ext>
            </a:extLst>
          </p:cNvPr>
          <p:cNvSpPr>
            <a:spLocks noGrp="1"/>
          </p:cNvSpPr>
          <p:nvPr>
            <p:ph idx="1"/>
          </p:nvPr>
        </p:nvSpPr>
        <p:spPr/>
        <p:txBody>
          <a:bodyPr>
            <a:normAutofit fontScale="92500" lnSpcReduction="10000"/>
          </a:bodyPr>
          <a:lstStyle/>
          <a:p>
            <a:r>
              <a:rPr lang="en-IN" dirty="0"/>
              <a:t>When the gradient nodes are added automatically, the user has less control because it can only see the computation graph for forward execution</a:t>
            </a:r>
          </a:p>
          <a:p>
            <a:endParaRPr lang="en-IN" dirty="0"/>
          </a:p>
          <a:p>
            <a:r>
              <a:rPr lang="en-IN" dirty="0"/>
              <a:t>Some outputs generated during the forward execution may be reused during the backpropagation by the computation nodes added by the TensorFlow automatically</a:t>
            </a:r>
          </a:p>
          <a:p>
            <a:pPr lvl="1"/>
            <a:r>
              <a:rPr lang="en-IN" dirty="0"/>
              <a:t>In fact, tensors that are created in the beginning may be frequently needed near the end of the gradient computation and may hold a lot of scarce GPU memory</a:t>
            </a:r>
          </a:p>
          <a:p>
            <a:pPr marL="0" indent="0">
              <a:buNone/>
            </a:pPr>
            <a:endParaRPr lang="en-IN" dirty="0"/>
          </a:p>
          <a:p>
            <a:r>
              <a:rPr lang="en-IN" dirty="0"/>
              <a:t>If the user can’t visualize the graph properly, it can’t precisely add dependency edges to reduce the memory usage</a:t>
            </a:r>
          </a:p>
          <a:p>
            <a:endParaRPr lang="en-IN" dirty="0"/>
          </a:p>
        </p:txBody>
      </p:sp>
    </p:spTree>
    <p:extLst>
      <p:ext uri="{BB962C8B-B14F-4D97-AF65-F5344CB8AC3E}">
        <p14:creationId xmlns:p14="http://schemas.microsoft.com/office/powerpoint/2010/main" val="2758155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4A4A4-23EF-19E3-3AC8-E43870D820E9}"/>
              </a:ext>
            </a:extLst>
          </p:cNvPr>
          <p:cNvSpPr>
            <a:spLocks noGrp="1"/>
          </p:cNvSpPr>
          <p:nvPr>
            <p:ph type="title"/>
          </p:nvPr>
        </p:nvSpPr>
        <p:spPr/>
        <p:txBody>
          <a:bodyPr/>
          <a:lstStyle/>
          <a:p>
            <a:r>
              <a:rPr lang="en-IN" dirty="0"/>
              <a:t>Scheduling</a:t>
            </a:r>
          </a:p>
        </p:txBody>
      </p:sp>
      <p:sp>
        <p:nvSpPr>
          <p:cNvPr id="3" name="Content Placeholder 2">
            <a:extLst>
              <a:ext uri="{FF2B5EF4-FFF2-40B4-BE49-F238E27FC236}">
                <a16:creationId xmlns:a16="http://schemas.microsoft.com/office/drawing/2014/main" id="{FFB02756-1329-2B08-7EAF-8395078F7CA6}"/>
              </a:ext>
            </a:extLst>
          </p:cNvPr>
          <p:cNvSpPr>
            <a:spLocks noGrp="1"/>
          </p:cNvSpPr>
          <p:nvPr>
            <p:ph idx="1"/>
          </p:nvPr>
        </p:nvSpPr>
        <p:spPr/>
        <p:txBody>
          <a:bodyPr/>
          <a:lstStyle/>
          <a:p>
            <a:r>
              <a:rPr lang="en-IN" dirty="0"/>
              <a:t>The authors were working on resolving these issues</a:t>
            </a:r>
          </a:p>
          <a:p>
            <a:pPr lvl="1"/>
            <a:r>
              <a:rPr lang="en-IN" dirty="0"/>
              <a:t>More sophisticated heuristics to determine the order of execution</a:t>
            </a:r>
          </a:p>
          <a:p>
            <a:pPr lvl="1"/>
            <a:r>
              <a:rPr lang="en-IN" dirty="0"/>
              <a:t>Recomputing tensors instead of keeping them in memory</a:t>
            </a:r>
          </a:p>
          <a:p>
            <a:pPr lvl="1"/>
            <a:r>
              <a:rPr lang="en-IN" dirty="0"/>
              <a:t>Swapping out long-lived tensors from GPU memory to CPU memory</a:t>
            </a:r>
          </a:p>
        </p:txBody>
      </p:sp>
    </p:spTree>
    <p:extLst>
      <p:ext uri="{BB962C8B-B14F-4D97-AF65-F5344CB8AC3E}">
        <p14:creationId xmlns:p14="http://schemas.microsoft.com/office/powerpoint/2010/main" val="3590961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8B7A-153C-BCF1-BED1-7EFEDE1F2FC9}"/>
              </a:ext>
            </a:extLst>
          </p:cNvPr>
          <p:cNvSpPr>
            <a:spLocks noGrp="1"/>
          </p:cNvSpPr>
          <p:nvPr>
            <p:ph type="title"/>
          </p:nvPr>
        </p:nvSpPr>
        <p:spPr/>
        <p:txBody>
          <a:bodyPr/>
          <a:lstStyle/>
          <a:p>
            <a:r>
              <a:rPr lang="en-IN" dirty="0"/>
              <a:t>Partial execution</a:t>
            </a:r>
          </a:p>
        </p:txBody>
      </p:sp>
      <p:sp>
        <p:nvSpPr>
          <p:cNvPr id="3" name="Content Placeholder 2">
            <a:extLst>
              <a:ext uri="{FF2B5EF4-FFF2-40B4-BE49-F238E27FC236}">
                <a16:creationId xmlns:a16="http://schemas.microsoft.com/office/drawing/2014/main" id="{AFD353AA-15CD-D433-C7EF-02A7199DFCD6}"/>
              </a:ext>
            </a:extLst>
          </p:cNvPr>
          <p:cNvSpPr>
            <a:spLocks noGrp="1"/>
          </p:cNvSpPr>
          <p:nvPr>
            <p:ph idx="1"/>
          </p:nvPr>
        </p:nvSpPr>
        <p:spPr/>
        <p:txBody>
          <a:bodyPr>
            <a:normAutofit lnSpcReduction="10000"/>
          </a:bodyPr>
          <a:lstStyle/>
          <a:p>
            <a:r>
              <a:rPr lang="en-IN" dirty="0"/>
              <a:t>TensorFlow supports the partial execution of the graph</a:t>
            </a:r>
          </a:p>
          <a:p>
            <a:endParaRPr lang="en-IN" dirty="0"/>
          </a:p>
          <a:p>
            <a:r>
              <a:rPr lang="en-IN" dirty="0"/>
              <a:t>Each node has a name. If it has multiple outputs, then the output is identified using the </a:t>
            </a:r>
            <a:r>
              <a:rPr lang="en-IN" dirty="0" err="1">
                <a:solidFill>
                  <a:schemeClr val="accent1"/>
                </a:solidFill>
              </a:rPr>
              <a:t>name:port</a:t>
            </a:r>
            <a:r>
              <a:rPr lang="en-IN" dirty="0">
                <a:solidFill>
                  <a:schemeClr val="accent1"/>
                </a:solidFill>
              </a:rPr>
              <a:t> </a:t>
            </a:r>
            <a:r>
              <a:rPr lang="en-IN" dirty="0"/>
              <a:t>pair</a:t>
            </a:r>
          </a:p>
          <a:p>
            <a:endParaRPr lang="en-IN" dirty="0"/>
          </a:p>
          <a:p>
            <a:r>
              <a:rPr lang="en-IN" dirty="0"/>
              <a:t>The run API takes a list of output nodes (name[:port]), and, optionally, a list of tensors and input nodes (name[:port])</a:t>
            </a:r>
          </a:p>
          <a:p>
            <a:endParaRPr lang="en-IN" dirty="0"/>
          </a:p>
          <a:p>
            <a:r>
              <a:rPr lang="en-IN" dirty="0"/>
              <a:t>Before executing the subgraph, the input nodes are replaced with special feed nodes that supply the corresponding tensors</a:t>
            </a:r>
          </a:p>
        </p:txBody>
      </p:sp>
    </p:spTree>
    <p:extLst>
      <p:ext uri="{BB962C8B-B14F-4D97-AF65-F5344CB8AC3E}">
        <p14:creationId xmlns:p14="http://schemas.microsoft.com/office/powerpoint/2010/main" val="348726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9CC6-5102-C746-7349-A10B59CC6E8D}"/>
              </a:ext>
            </a:extLst>
          </p:cNvPr>
          <p:cNvSpPr>
            <a:spLocks noGrp="1"/>
          </p:cNvSpPr>
          <p:nvPr>
            <p:ph type="title"/>
          </p:nvPr>
        </p:nvSpPr>
        <p:spPr/>
        <p:txBody>
          <a:bodyPr/>
          <a:lstStyle/>
          <a:p>
            <a:r>
              <a:rPr lang="en-IN" dirty="0"/>
              <a:t>Example</a:t>
            </a:r>
          </a:p>
        </p:txBody>
      </p:sp>
      <p:sp>
        <p:nvSpPr>
          <p:cNvPr id="4" name="Rectangle 3">
            <a:extLst>
              <a:ext uri="{FF2B5EF4-FFF2-40B4-BE49-F238E27FC236}">
                <a16:creationId xmlns:a16="http://schemas.microsoft.com/office/drawing/2014/main" id="{7FE3FC07-27C5-0227-457D-ECEE68646A7D}"/>
              </a:ext>
            </a:extLst>
          </p:cNvPr>
          <p:cNvSpPr/>
          <p:nvPr/>
        </p:nvSpPr>
        <p:spPr>
          <a:xfrm>
            <a:off x="3810000" y="4093029"/>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MatMul</a:t>
            </a:r>
            <a:endParaRPr lang="en-IN" sz="2400" b="1" dirty="0">
              <a:solidFill>
                <a:schemeClr val="tx1"/>
              </a:solidFill>
            </a:endParaRPr>
          </a:p>
        </p:txBody>
      </p:sp>
      <p:sp>
        <p:nvSpPr>
          <p:cNvPr id="5" name="Rectangle 4">
            <a:extLst>
              <a:ext uri="{FF2B5EF4-FFF2-40B4-BE49-F238E27FC236}">
                <a16:creationId xmlns:a16="http://schemas.microsoft.com/office/drawing/2014/main" id="{B1BDDB58-9795-DC28-9A5B-027D3B3E738A}"/>
              </a:ext>
            </a:extLst>
          </p:cNvPr>
          <p:cNvSpPr/>
          <p:nvPr/>
        </p:nvSpPr>
        <p:spPr>
          <a:xfrm>
            <a:off x="2394857" y="3058885"/>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Add</a:t>
            </a:r>
          </a:p>
        </p:txBody>
      </p:sp>
      <p:sp>
        <p:nvSpPr>
          <p:cNvPr id="6" name="Rectangle 5">
            <a:extLst>
              <a:ext uri="{FF2B5EF4-FFF2-40B4-BE49-F238E27FC236}">
                <a16:creationId xmlns:a16="http://schemas.microsoft.com/office/drawing/2014/main" id="{3969CF4B-FBBE-00C2-26E4-E953569A19D3}"/>
              </a:ext>
            </a:extLst>
          </p:cNvPr>
          <p:cNvSpPr/>
          <p:nvPr/>
        </p:nvSpPr>
        <p:spPr>
          <a:xfrm>
            <a:off x="2373086" y="2024741"/>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Relu</a:t>
            </a:r>
            <a:endParaRPr lang="en-IN" sz="2400" b="1" dirty="0">
              <a:solidFill>
                <a:schemeClr val="tx1"/>
              </a:solidFill>
            </a:endParaRPr>
          </a:p>
        </p:txBody>
      </p:sp>
      <p:sp>
        <p:nvSpPr>
          <p:cNvPr id="7" name="Oval 6">
            <a:extLst>
              <a:ext uri="{FF2B5EF4-FFF2-40B4-BE49-F238E27FC236}">
                <a16:creationId xmlns:a16="http://schemas.microsoft.com/office/drawing/2014/main" id="{9D0F624F-315F-ED11-335F-245AA8B3809F}"/>
              </a:ext>
            </a:extLst>
          </p:cNvPr>
          <p:cNvSpPr/>
          <p:nvPr/>
        </p:nvSpPr>
        <p:spPr>
          <a:xfrm>
            <a:off x="3810000" y="5312229"/>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x</a:t>
            </a:r>
          </a:p>
        </p:txBody>
      </p:sp>
      <p:sp>
        <p:nvSpPr>
          <p:cNvPr id="8" name="Oval 7">
            <a:extLst>
              <a:ext uri="{FF2B5EF4-FFF2-40B4-BE49-F238E27FC236}">
                <a16:creationId xmlns:a16="http://schemas.microsoft.com/office/drawing/2014/main" id="{776F1A77-C9CA-CE4C-D9D3-B05E0419E1FC}"/>
              </a:ext>
            </a:extLst>
          </p:cNvPr>
          <p:cNvSpPr/>
          <p:nvPr/>
        </p:nvSpPr>
        <p:spPr>
          <a:xfrm>
            <a:off x="5040087" y="5312231"/>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W</a:t>
            </a:r>
          </a:p>
        </p:txBody>
      </p:sp>
      <p:sp>
        <p:nvSpPr>
          <p:cNvPr id="9" name="Oval 8">
            <a:extLst>
              <a:ext uri="{FF2B5EF4-FFF2-40B4-BE49-F238E27FC236}">
                <a16:creationId xmlns:a16="http://schemas.microsoft.com/office/drawing/2014/main" id="{1D3AF9CE-6F28-2FC0-B59A-8980ACD8AC93}"/>
              </a:ext>
            </a:extLst>
          </p:cNvPr>
          <p:cNvSpPr/>
          <p:nvPr/>
        </p:nvSpPr>
        <p:spPr>
          <a:xfrm>
            <a:off x="2046518" y="4180116"/>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b</a:t>
            </a:r>
          </a:p>
        </p:txBody>
      </p:sp>
      <p:cxnSp>
        <p:nvCxnSpPr>
          <p:cNvPr id="11" name="Straight Arrow Connector 10">
            <a:extLst>
              <a:ext uri="{FF2B5EF4-FFF2-40B4-BE49-F238E27FC236}">
                <a16:creationId xmlns:a16="http://schemas.microsoft.com/office/drawing/2014/main" id="{A5FCF9CF-3F3E-3254-1394-BE3B6A02DFDD}"/>
              </a:ext>
            </a:extLst>
          </p:cNvPr>
          <p:cNvCxnSpPr>
            <a:stCxn id="7" idx="0"/>
            <a:endCxn id="4" idx="2"/>
          </p:cNvCxnSpPr>
          <p:nvPr/>
        </p:nvCxnSpPr>
        <p:spPr>
          <a:xfrm flipV="1">
            <a:off x="4191000" y="4680857"/>
            <a:ext cx="555172" cy="631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69D1755-5C40-CE73-C31E-E2276936ED5F}"/>
              </a:ext>
            </a:extLst>
          </p:cNvPr>
          <p:cNvCxnSpPr>
            <a:stCxn id="8" idx="0"/>
            <a:endCxn id="4" idx="2"/>
          </p:cNvCxnSpPr>
          <p:nvPr/>
        </p:nvCxnSpPr>
        <p:spPr>
          <a:xfrm flipH="1" flipV="1">
            <a:off x="4746172" y="4680857"/>
            <a:ext cx="674915" cy="631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5CE03FD-143D-7CF5-6D41-91AD1D44868F}"/>
              </a:ext>
            </a:extLst>
          </p:cNvPr>
          <p:cNvCxnSpPr>
            <a:stCxn id="9" idx="0"/>
            <a:endCxn id="5" idx="2"/>
          </p:cNvCxnSpPr>
          <p:nvPr/>
        </p:nvCxnSpPr>
        <p:spPr>
          <a:xfrm flipV="1">
            <a:off x="2427518" y="3646713"/>
            <a:ext cx="903511" cy="533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CA2A7C4-4807-72F4-53C7-7228B028B8EF}"/>
              </a:ext>
            </a:extLst>
          </p:cNvPr>
          <p:cNvCxnSpPr>
            <a:stCxn id="4" idx="0"/>
            <a:endCxn id="5" idx="2"/>
          </p:cNvCxnSpPr>
          <p:nvPr/>
        </p:nvCxnSpPr>
        <p:spPr>
          <a:xfrm flipH="1" flipV="1">
            <a:off x="3331029" y="3646713"/>
            <a:ext cx="1415143"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3167CF7-5720-EB72-2CCD-A667F917DF06}"/>
              </a:ext>
            </a:extLst>
          </p:cNvPr>
          <p:cNvCxnSpPr>
            <a:stCxn id="5" idx="0"/>
            <a:endCxn id="6" idx="2"/>
          </p:cNvCxnSpPr>
          <p:nvPr/>
        </p:nvCxnSpPr>
        <p:spPr>
          <a:xfrm flipH="1" flipV="1">
            <a:off x="3309258" y="2612569"/>
            <a:ext cx="21771"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A1AD624-FB9E-0D68-6E76-17FDA2670DE2}"/>
              </a:ext>
            </a:extLst>
          </p:cNvPr>
          <p:cNvCxnSpPr>
            <a:stCxn id="6" idx="0"/>
          </p:cNvCxnSpPr>
          <p:nvPr/>
        </p:nvCxnSpPr>
        <p:spPr>
          <a:xfrm flipV="1">
            <a:off x="3309258" y="1436913"/>
            <a:ext cx="0" cy="587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411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6B6EE-4127-2FC8-10C5-06F03749D0B4}"/>
              </a:ext>
            </a:extLst>
          </p:cNvPr>
          <p:cNvSpPr>
            <a:spLocks noGrp="1"/>
          </p:cNvSpPr>
          <p:nvPr>
            <p:ph type="title"/>
          </p:nvPr>
        </p:nvSpPr>
        <p:spPr/>
        <p:txBody>
          <a:bodyPr/>
          <a:lstStyle/>
          <a:p>
            <a:r>
              <a:rPr lang="en-IN" dirty="0"/>
              <a:t>Partial execution</a:t>
            </a:r>
          </a:p>
        </p:txBody>
      </p:sp>
      <p:sp>
        <p:nvSpPr>
          <p:cNvPr id="3" name="Content Placeholder 2">
            <a:extLst>
              <a:ext uri="{FF2B5EF4-FFF2-40B4-BE49-F238E27FC236}">
                <a16:creationId xmlns:a16="http://schemas.microsoft.com/office/drawing/2014/main" id="{2DC1C472-2190-1F63-8B16-6E09EB9411D7}"/>
              </a:ext>
            </a:extLst>
          </p:cNvPr>
          <p:cNvSpPr>
            <a:spLocks noGrp="1"/>
          </p:cNvSpPr>
          <p:nvPr>
            <p:ph idx="1"/>
          </p:nvPr>
        </p:nvSpPr>
        <p:spPr/>
        <p:txBody>
          <a:bodyPr/>
          <a:lstStyle/>
          <a:p>
            <a:r>
              <a:rPr lang="en-IN" dirty="0"/>
              <a:t>The output node is connected to a special fetch node to save the output and return it to the client</a:t>
            </a:r>
          </a:p>
          <a:p>
            <a:endParaRPr lang="en-IN" dirty="0"/>
          </a:p>
          <a:p>
            <a:r>
              <a:rPr lang="en-IN" dirty="0"/>
              <a:t>To compute the subgraph that needs to be executed, TensorFlow walks the graph in the reverse direction from the output nodes. All the nodes that were encountered in the backward traversal are executed in the order of their dependencies to compute the output.</a:t>
            </a:r>
          </a:p>
        </p:txBody>
      </p:sp>
    </p:spTree>
    <p:extLst>
      <p:ext uri="{BB962C8B-B14F-4D97-AF65-F5344CB8AC3E}">
        <p14:creationId xmlns:p14="http://schemas.microsoft.com/office/powerpoint/2010/main" val="269581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E6190-D90F-4909-C8E6-A47AAA75B078}"/>
              </a:ext>
            </a:extLst>
          </p:cNvPr>
          <p:cNvSpPr>
            <a:spLocks noGrp="1"/>
          </p:cNvSpPr>
          <p:nvPr>
            <p:ph type="title"/>
          </p:nvPr>
        </p:nvSpPr>
        <p:spPr/>
        <p:txBody>
          <a:bodyPr/>
          <a:lstStyle/>
          <a:p>
            <a:r>
              <a:rPr lang="en-IN" dirty="0"/>
              <a:t>Partial execution</a:t>
            </a:r>
          </a:p>
        </p:txBody>
      </p:sp>
      <p:sp>
        <p:nvSpPr>
          <p:cNvPr id="4" name="Oval 3">
            <a:extLst>
              <a:ext uri="{FF2B5EF4-FFF2-40B4-BE49-F238E27FC236}">
                <a16:creationId xmlns:a16="http://schemas.microsoft.com/office/drawing/2014/main" id="{4690A4CA-F3D9-9F80-B028-16D59B97BC5A}"/>
              </a:ext>
            </a:extLst>
          </p:cNvPr>
          <p:cNvSpPr/>
          <p:nvPr/>
        </p:nvSpPr>
        <p:spPr>
          <a:xfrm>
            <a:off x="3646715" y="2024743"/>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e</a:t>
            </a:r>
          </a:p>
        </p:txBody>
      </p:sp>
      <p:sp>
        <p:nvSpPr>
          <p:cNvPr id="6" name="Oval 5">
            <a:extLst>
              <a:ext uri="{FF2B5EF4-FFF2-40B4-BE49-F238E27FC236}">
                <a16:creationId xmlns:a16="http://schemas.microsoft.com/office/drawing/2014/main" id="{3A13AA6C-AB22-6656-5FE6-92FF28658FFB}"/>
              </a:ext>
            </a:extLst>
          </p:cNvPr>
          <p:cNvSpPr/>
          <p:nvPr/>
        </p:nvSpPr>
        <p:spPr>
          <a:xfrm>
            <a:off x="2721429" y="2895601"/>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a:t>
            </a:r>
          </a:p>
        </p:txBody>
      </p:sp>
      <p:sp>
        <p:nvSpPr>
          <p:cNvPr id="7" name="Oval 6">
            <a:extLst>
              <a:ext uri="{FF2B5EF4-FFF2-40B4-BE49-F238E27FC236}">
                <a16:creationId xmlns:a16="http://schemas.microsoft.com/office/drawing/2014/main" id="{5F4F1D29-279E-0646-8EF2-D3620760537A}"/>
              </a:ext>
            </a:extLst>
          </p:cNvPr>
          <p:cNvSpPr/>
          <p:nvPr/>
        </p:nvSpPr>
        <p:spPr>
          <a:xfrm>
            <a:off x="4321630" y="2928260"/>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a:t>
            </a:r>
          </a:p>
        </p:txBody>
      </p:sp>
      <p:sp>
        <p:nvSpPr>
          <p:cNvPr id="8" name="Oval 7">
            <a:extLst>
              <a:ext uri="{FF2B5EF4-FFF2-40B4-BE49-F238E27FC236}">
                <a16:creationId xmlns:a16="http://schemas.microsoft.com/office/drawing/2014/main" id="{5C19BFD8-6569-A242-AC01-27DD8A533659}"/>
              </a:ext>
            </a:extLst>
          </p:cNvPr>
          <p:cNvSpPr/>
          <p:nvPr/>
        </p:nvSpPr>
        <p:spPr>
          <a:xfrm>
            <a:off x="3396343" y="3831774"/>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a:t>
            </a:r>
          </a:p>
        </p:txBody>
      </p:sp>
      <p:sp>
        <p:nvSpPr>
          <p:cNvPr id="9" name="Oval 8">
            <a:extLst>
              <a:ext uri="{FF2B5EF4-FFF2-40B4-BE49-F238E27FC236}">
                <a16:creationId xmlns:a16="http://schemas.microsoft.com/office/drawing/2014/main" id="{104D4BF2-C001-1C17-A679-39A02CB5BCF1}"/>
              </a:ext>
            </a:extLst>
          </p:cNvPr>
          <p:cNvSpPr/>
          <p:nvPr/>
        </p:nvSpPr>
        <p:spPr>
          <a:xfrm>
            <a:off x="5290456" y="3929746"/>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b</a:t>
            </a:r>
          </a:p>
        </p:txBody>
      </p:sp>
      <p:cxnSp>
        <p:nvCxnSpPr>
          <p:cNvPr id="11" name="Straight Arrow Connector 10">
            <a:extLst>
              <a:ext uri="{FF2B5EF4-FFF2-40B4-BE49-F238E27FC236}">
                <a16:creationId xmlns:a16="http://schemas.microsoft.com/office/drawing/2014/main" id="{5109BF66-1F23-E408-3CF3-00235502F807}"/>
              </a:ext>
            </a:extLst>
          </p:cNvPr>
          <p:cNvCxnSpPr>
            <a:stCxn id="8" idx="7"/>
            <a:endCxn id="7" idx="4"/>
          </p:cNvCxnSpPr>
          <p:nvPr/>
        </p:nvCxnSpPr>
        <p:spPr>
          <a:xfrm flipV="1">
            <a:off x="3870212" y="3418117"/>
            <a:ext cx="729004" cy="485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AB2C286-4AE8-1172-9C87-2C9D335FD7FC}"/>
              </a:ext>
            </a:extLst>
          </p:cNvPr>
          <p:cNvCxnSpPr>
            <a:stCxn id="8" idx="1"/>
            <a:endCxn id="6" idx="4"/>
          </p:cNvCxnSpPr>
          <p:nvPr/>
        </p:nvCxnSpPr>
        <p:spPr>
          <a:xfrm flipH="1" flipV="1">
            <a:off x="2999015" y="3385458"/>
            <a:ext cx="478631" cy="518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5CDBF1-5251-FF29-477D-FE6D88F2BE01}"/>
              </a:ext>
            </a:extLst>
          </p:cNvPr>
          <p:cNvCxnSpPr>
            <a:stCxn id="6" idx="7"/>
            <a:endCxn id="4" idx="3"/>
          </p:cNvCxnSpPr>
          <p:nvPr/>
        </p:nvCxnSpPr>
        <p:spPr>
          <a:xfrm flipV="1">
            <a:off x="3195298" y="2442862"/>
            <a:ext cx="532720" cy="524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5E1C69A-3B46-971E-4365-6D030851841A}"/>
              </a:ext>
            </a:extLst>
          </p:cNvPr>
          <p:cNvCxnSpPr>
            <a:stCxn id="7" idx="1"/>
            <a:endCxn id="4" idx="5"/>
          </p:cNvCxnSpPr>
          <p:nvPr/>
        </p:nvCxnSpPr>
        <p:spPr>
          <a:xfrm flipH="1" flipV="1">
            <a:off x="4120584" y="2442862"/>
            <a:ext cx="282349" cy="557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51532C6-9B39-C9C6-D31C-2063DC230D65}"/>
              </a:ext>
            </a:extLst>
          </p:cNvPr>
          <p:cNvCxnSpPr>
            <a:stCxn id="7" idx="7"/>
          </p:cNvCxnSpPr>
          <p:nvPr/>
        </p:nvCxnSpPr>
        <p:spPr>
          <a:xfrm flipV="1">
            <a:off x="4795499" y="2442862"/>
            <a:ext cx="674915" cy="557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5CE6EF6-8578-6E9B-CD68-55A9A06FE600}"/>
              </a:ext>
            </a:extLst>
          </p:cNvPr>
          <p:cNvCxnSpPr>
            <a:stCxn id="9" idx="1"/>
            <a:endCxn id="7" idx="5"/>
          </p:cNvCxnSpPr>
          <p:nvPr/>
        </p:nvCxnSpPr>
        <p:spPr>
          <a:xfrm flipH="1" flipV="1">
            <a:off x="4795499" y="3346379"/>
            <a:ext cx="576260" cy="6551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F87D0619-CA6B-016B-D759-BB1CDADF022A}"/>
              </a:ext>
            </a:extLst>
          </p:cNvPr>
          <p:cNvSpPr/>
          <p:nvPr/>
        </p:nvSpPr>
        <p:spPr>
          <a:xfrm>
            <a:off x="5464628" y="2133603"/>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f</a:t>
            </a:r>
          </a:p>
        </p:txBody>
      </p:sp>
      <p:sp>
        <p:nvSpPr>
          <p:cNvPr id="23" name="TextBox 22">
            <a:extLst>
              <a:ext uri="{FF2B5EF4-FFF2-40B4-BE49-F238E27FC236}">
                <a16:creationId xmlns:a16="http://schemas.microsoft.com/office/drawing/2014/main" id="{36B1A9DB-794D-B2BA-CA9B-5A6F06B8D75A}"/>
              </a:ext>
            </a:extLst>
          </p:cNvPr>
          <p:cNvSpPr txBox="1"/>
          <p:nvPr/>
        </p:nvSpPr>
        <p:spPr>
          <a:xfrm>
            <a:off x="2318657" y="5349351"/>
            <a:ext cx="6542314" cy="646331"/>
          </a:xfrm>
          <a:prstGeom prst="rect">
            <a:avLst/>
          </a:prstGeom>
          <a:noFill/>
        </p:spPr>
        <p:txBody>
          <a:bodyPr wrap="square" rtlCol="0">
            <a:spAutoFit/>
          </a:bodyPr>
          <a:lstStyle/>
          <a:p>
            <a:r>
              <a:rPr lang="en-IN" dirty="0"/>
              <a:t>input == {b=T1}</a:t>
            </a:r>
          </a:p>
          <a:p>
            <a:r>
              <a:rPr lang="en-IN" dirty="0"/>
              <a:t>outputs = {f}</a:t>
            </a:r>
          </a:p>
        </p:txBody>
      </p:sp>
    </p:spTree>
    <p:extLst>
      <p:ext uri="{BB962C8B-B14F-4D97-AF65-F5344CB8AC3E}">
        <p14:creationId xmlns:p14="http://schemas.microsoft.com/office/powerpoint/2010/main" val="2292508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E6190-D90F-4909-C8E6-A47AAA75B078}"/>
              </a:ext>
            </a:extLst>
          </p:cNvPr>
          <p:cNvSpPr>
            <a:spLocks noGrp="1"/>
          </p:cNvSpPr>
          <p:nvPr>
            <p:ph type="title"/>
          </p:nvPr>
        </p:nvSpPr>
        <p:spPr/>
        <p:txBody>
          <a:bodyPr/>
          <a:lstStyle/>
          <a:p>
            <a:r>
              <a:rPr lang="en-IN" dirty="0"/>
              <a:t>Partial execution</a:t>
            </a:r>
          </a:p>
        </p:txBody>
      </p:sp>
      <p:sp>
        <p:nvSpPr>
          <p:cNvPr id="4" name="Oval 3">
            <a:extLst>
              <a:ext uri="{FF2B5EF4-FFF2-40B4-BE49-F238E27FC236}">
                <a16:creationId xmlns:a16="http://schemas.microsoft.com/office/drawing/2014/main" id="{4690A4CA-F3D9-9F80-B028-16D59B97BC5A}"/>
              </a:ext>
            </a:extLst>
          </p:cNvPr>
          <p:cNvSpPr/>
          <p:nvPr/>
        </p:nvSpPr>
        <p:spPr>
          <a:xfrm>
            <a:off x="3646715" y="2024743"/>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e</a:t>
            </a:r>
          </a:p>
        </p:txBody>
      </p:sp>
      <p:sp>
        <p:nvSpPr>
          <p:cNvPr id="6" name="Oval 5">
            <a:extLst>
              <a:ext uri="{FF2B5EF4-FFF2-40B4-BE49-F238E27FC236}">
                <a16:creationId xmlns:a16="http://schemas.microsoft.com/office/drawing/2014/main" id="{3A13AA6C-AB22-6656-5FE6-92FF28658FFB}"/>
              </a:ext>
            </a:extLst>
          </p:cNvPr>
          <p:cNvSpPr/>
          <p:nvPr/>
        </p:nvSpPr>
        <p:spPr>
          <a:xfrm>
            <a:off x="2721429" y="2895601"/>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a:t>
            </a:r>
          </a:p>
        </p:txBody>
      </p:sp>
      <p:sp>
        <p:nvSpPr>
          <p:cNvPr id="7" name="Oval 6">
            <a:extLst>
              <a:ext uri="{FF2B5EF4-FFF2-40B4-BE49-F238E27FC236}">
                <a16:creationId xmlns:a16="http://schemas.microsoft.com/office/drawing/2014/main" id="{5F4F1D29-279E-0646-8EF2-D3620760537A}"/>
              </a:ext>
            </a:extLst>
          </p:cNvPr>
          <p:cNvSpPr/>
          <p:nvPr/>
        </p:nvSpPr>
        <p:spPr>
          <a:xfrm>
            <a:off x="4321630" y="2928260"/>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a:t>
            </a:r>
          </a:p>
        </p:txBody>
      </p:sp>
      <p:sp>
        <p:nvSpPr>
          <p:cNvPr id="8" name="Oval 7">
            <a:extLst>
              <a:ext uri="{FF2B5EF4-FFF2-40B4-BE49-F238E27FC236}">
                <a16:creationId xmlns:a16="http://schemas.microsoft.com/office/drawing/2014/main" id="{5C19BFD8-6569-A242-AC01-27DD8A533659}"/>
              </a:ext>
            </a:extLst>
          </p:cNvPr>
          <p:cNvSpPr/>
          <p:nvPr/>
        </p:nvSpPr>
        <p:spPr>
          <a:xfrm>
            <a:off x="3396343" y="3831774"/>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a:t>
            </a:r>
          </a:p>
        </p:txBody>
      </p:sp>
      <p:sp>
        <p:nvSpPr>
          <p:cNvPr id="9" name="Oval 8">
            <a:extLst>
              <a:ext uri="{FF2B5EF4-FFF2-40B4-BE49-F238E27FC236}">
                <a16:creationId xmlns:a16="http://schemas.microsoft.com/office/drawing/2014/main" id="{104D4BF2-C001-1C17-A679-39A02CB5BCF1}"/>
              </a:ext>
            </a:extLst>
          </p:cNvPr>
          <p:cNvSpPr/>
          <p:nvPr/>
        </p:nvSpPr>
        <p:spPr>
          <a:xfrm>
            <a:off x="5290456" y="3929746"/>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b</a:t>
            </a:r>
          </a:p>
        </p:txBody>
      </p:sp>
      <p:cxnSp>
        <p:nvCxnSpPr>
          <p:cNvPr id="11" name="Straight Arrow Connector 10">
            <a:extLst>
              <a:ext uri="{FF2B5EF4-FFF2-40B4-BE49-F238E27FC236}">
                <a16:creationId xmlns:a16="http://schemas.microsoft.com/office/drawing/2014/main" id="{5109BF66-1F23-E408-3CF3-00235502F807}"/>
              </a:ext>
            </a:extLst>
          </p:cNvPr>
          <p:cNvCxnSpPr>
            <a:stCxn id="8" idx="7"/>
            <a:endCxn id="7" idx="4"/>
          </p:cNvCxnSpPr>
          <p:nvPr/>
        </p:nvCxnSpPr>
        <p:spPr>
          <a:xfrm flipV="1">
            <a:off x="3870212" y="3418117"/>
            <a:ext cx="729004" cy="485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AB2C286-4AE8-1172-9C87-2C9D335FD7FC}"/>
              </a:ext>
            </a:extLst>
          </p:cNvPr>
          <p:cNvCxnSpPr>
            <a:stCxn id="8" idx="1"/>
            <a:endCxn id="6" idx="4"/>
          </p:cNvCxnSpPr>
          <p:nvPr/>
        </p:nvCxnSpPr>
        <p:spPr>
          <a:xfrm flipH="1" flipV="1">
            <a:off x="2999015" y="3385458"/>
            <a:ext cx="478631" cy="518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95CDBF1-5251-FF29-477D-FE6D88F2BE01}"/>
              </a:ext>
            </a:extLst>
          </p:cNvPr>
          <p:cNvCxnSpPr>
            <a:stCxn id="6" idx="7"/>
            <a:endCxn id="4" idx="3"/>
          </p:cNvCxnSpPr>
          <p:nvPr/>
        </p:nvCxnSpPr>
        <p:spPr>
          <a:xfrm flipV="1">
            <a:off x="3195298" y="2442862"/>
            <a:ext cx="532720" cy="524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5E1C69A-3B46-971E-4365-6D030851841A}"/>
              </a:ext>
            </a:extLst>
          </p:cNvPr>
          <p:cNvCxnSpPr>
            <a:stCxn id="7" idx="1"/>
            <a:endCxn id="4" idx="5"/>
          </p:cNvCxnSpPr>
          <p:nvPr/>
        </p:nvCxnSpPr>
        <p:spPr>
          <a:xfrm flipH="1" flipV="1">
            <a:off x="4120584" y="2442862"/>
            <a:ext cx="282349" cy="557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51532C6-9B39-C9C6-D31C-2063DC230D65}"/>
              </a:ext>
            </a:extLst>
          </p:cNvPr>
          <p:cNvCxnSpPr>
            <a:stCxn id="7" idx="7"/>
          </p:cNvCxnSpPr>
          <p:nvPr/>
        </p:nvCxnSpPr>
        <p:spPr>
          <a:xfrm flipV="1">
            <a:off x="4795499" y="2442862"/>
            <a:ext cx="674915" cy="557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5CE6EF6-8578-6E9B-CD68-55A9A06FE600}"/>
              </a:ext>
            </a:extLst>
          </p:cNvPr>
          <p:cNvCxnSpPr>
            <a:stCxn id="9" idx="1"/>
            <a:endCxn id="7" idx="5"/>
          </p:cNvCxnSpPr>
          <p:nvPr/>
        </p:nvCxnSpPr>
        <p:spPr>
          <a:xfrm flipH="1" flipV="1">
            <a:off x="4795499" y="3346379"/>
            <a:ext cx="576260" cy="6551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F87D0619-CA6B-016B-D759-BB1CDADF022A}"/>
              </a:ext>
            </a:extLst>
          </p:cNvPr>
          <p:cNvSpPr/>
          <p:nvPr/>
        </p:nvSpPr>
        <p:spPr>
          <a:xfrm>
            <a:off x="5464628" y="2133603"/>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f</a:t>
            </a:r>
          </a:p>
        </p:txBody>
      </p:sp>
      <p:sp>
        <p:nvSpPr>
          <p:cNvPr id="23" name="TextBox 22">
            <a:extLst>
              <a:ext uri="{FF2B5EF4-FFF2-40B4-BE49-F238E27FC236}">
                <a16:creationId xmlns:a16="http://schemas.microsoft.com/office/drawing/2014/main" id="{36B1A9DB-794D-B2BA-CA9B-5A6F06B8D75A}"/>
              </a:ext>
            </a:extLst>
          </p:cNvPr>
          <p:cNvSpPr txBox="1"/>
          <p:nvPr/>
        </p:nvSpPr>
        <p:spPr>
          <a:xfrm>
            <a:off x="2318657" y="5349351"/>
            <a:ext cx="6542314" cy="646331"/>
          </a:xfrm>
          <a:prstGeom prst="rect">
            <a:avLst/>
          </a:prstGeom>
          <a:noFill/>
        </p:spPr>
        <p:txBody>
          <a:bodyPr wrap="square" rtlCol="0">
            <a:spAutoFit/>
          </a:bodyPr>
          <a:lstStyle/>
          <a:p>
            <a:r>
              <a:rPr lang="en-IN" dirty="0"/>
              <a:t>input == {b=T1}</a:t>
            </a:r>
          </a:p>
          <a:p>
            <a:r>
              <a:rPr lang="en-IN" dirty="0"/>
              <a:t>outputs = {f}</a:t>
            </a:r>
          </a:p>
        </p:txBody>
      </p:sp>
      <p:sp>
        <p:nvSpPr>
          <p:cNvPr id="5" name="Oval 4">
            <a:extLst>
              <a:ext uri="{FF2B5EF4-FFF2-40B4-BE49-F238E27FC236}">
                <a16:creationId xmlns:a16="http://schemas.microsoft.com/office/drawing/2014/main" id="{01613CD0-5490-9DAD-4F58-992F4D6B9AC4}"/>
              </a:ext>
            </a:extLst>
          </p:cNvPr>
          <p:cNvSpPr/>
          <p:nvPr/>
        </p:nvSpPr>
        <p:spPr>
          <a:xfrm>
            <a:off x="8599712" y="2906489"/>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a:t>
            </a:r>
          </a:p>
        </p:txBody>
      </p:sp>
      <p:sp>
        <p:nvSpPr>
          <p:cNvPr id="10" name="Oval 9">
            <a:extLst>
              <a:ext uri="{FF2B5EF4-FFF2-40B4-BE49-F238E27FC236}">
                <a16:creationId xmlns:a16="http://schemas.microsoft.com/office/drawing/2014/main" id="{D26FAD07-F78C-448C-CF7F-3827664B4B3F}"/>
              </a:ext>
            </a:extLst>
          </p:cNvPr>
          <p:cNvSpPr/>
          <p:nvPr/>
        </p:nvSpPr>
        <p:spPr>
          <a:xfrm>
            <a:off x="7674425" y="3810003"/>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a:t>
            </a:r>
          </a:p>
        </p:txBody>
      </p:sp>
      <p:sp>
        <p:nvSpPr>
          <p:cNvPr id="12" name="Oval 11">
            <a:extLst>
              <a:ext uri="{FF2B5EF4-FFF2-40B4-BE49-F238E27FC236}">
                <a16:creationId xmlns:a16="http://schemas.microsoft.com/office/drawing/2014/main" id="{65B77556-3C71-FA1C-24D9-982F87F676F7}"/>
              </a:ext>
            </a:extLst>
          </p:cNvPr>
          <p:cNvSpPr/>
          <p:nvPr/>
        </p:nvSpPr>
        <p:spPr>
          <a:xfrm>
            <a:off x="9568538" y="3907975"/>
            <a:ext cx="729344"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T1</a:t>
            </a:r>
          </a:p>
        </p:txBody>
      </p:sp>
      <p:cxnSp>
        <p:nvCxnSpPr>
          <p:cNvPr id="14" name="Straight Arrow Connector 13">
            <a:extLst>
              <a:ext uri="{FF2B5EF4-FFF2-40B4-BE49-F238E27FC236}">
                <a16:creationId xmlns:a16="http://schemas.microsoft.com/office/drawing/2014/main" id="{9554D09C-2CAE-AD8A-793F-3E8878847F24}"/>
              </a:ext>
            </a:extLst>
          </p:cNvPr>
          <p:cNvCxnSpPr>
            <a:stCxn id="10" idx="7"/>
            <a:endCxn id="5" idx="4"/>
          </p:cNvCxnSpPr>
          <p:nvPr/>
        </p:nvCxnSpPr>
        <p:spPr>
          <a:xfrm flipV="1">
            <a:off x="8148294" y="3396346"/>
            <a:ext cx="729004" cy="485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E0F8D7B-8805-B548-FCDD-2DDB839DCE5A}"/>
              </a:ext>
            </a:extLst>
          </p:cNvPr>
          <p:cNvCxnSpPr>
            <a:stCxn id="5" idx="7"/>
          </p:cNvCxnSpPr>
          <p:nvPr/>
        </p:nvCxnSpPr>
        <p:spPr>
          <a:xfrm flipV="1">
            <a:off x="9073581" y="2421091"/>
            <a:ext cx="674915" cy="557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2564F1E-BF02-677A-0BD7-CCFEAF05B622}"/>
              </a:ext>
            </a:extLst>
          </p:cNvPr>
          <p:cNvCxnSpPr>
            <a:cxnSpLocks/>
            <a:stCxn id="12" idx="1"/>
            <a:endCxn id="5" idx="5"/>
          </p:cNvCxnSpPr>
          <p:nvPr/>
        </p:nvCxnSpPr>
        <p:spPr>
          <a:xfrm flipH="1" flipV="1">
            <a:off x="9073581" y="3324608"/>
            <a:ext cx="601767" cy="6551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F17A4960-7CD0-2F2C-206F-31724CE9DCE8}"/>
              </a:ext>
            </a:extLst>
          </p:cNvPr>
          <p:cNvSpPr/>
          <p:nvPr/>
        </p:nvSpPr>
        <p:spPr>
          <a:xfrm>
            <a:off x="9742710" y="2111832"/>
            <a:ext cx="555172"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f</a:t>
            </a:r>
          </a:p>
        </p:txBody>
      </p:sp>
      <p:sp>
        <p:nvSpPr>
          <p:cNvPr id="26" name="Oval 25">
            <a:extLst>
              <a:ext uri="{FF2B5EF4-FFF2-40B4-BE49-F238E27FC236}">
                <a16:creationId xmlns:a16="http://schemas.microsoft.com/office/drawing/2014/main" id="{C0E75E87-7262-3D14-7F26-320EECD1AAAA}"/>
              </a:ext>
            </a:extLst>
          </p:cNvPr>
          <p:cNvSpPr/>
          <p:nvPr/>
        </p:nvSpPr>
        <p:spPr>
          <a:xfrm>
            <a:off x="10025737" y="990606"/>
            <a:ext cx="1143005" cy="48985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fetch</a:t>
            </a:r>
          </a:p>
        </p:txBody>
      </p:sp>
      <p:cxnSp>
        <p:nvCxnSpPr>
          <p:cNvPr id="28" name="Straight Arrow Connector 27">
            <a:extLst>
              <a:ext uri="{FF2B5EF4-FFF2-40B4-BE49-F238E27FC236}">
                <a16:creationId xmlns:a16="http://schemas.microsoft.com/office/drawing/2014/main" id="{D1BAF13F-C08E-1329-7FD7-02E95201DBF6}"/>
              </a:ext>
            </a:extLst>
          </p:cNvPr>
          <p:cNvCxnSpPr>
            <a:stCxn id="24" idx="0"/>
            <a:endCxn id="26" idx="4"/>
          </p:cNvCxnSpPr>
          <p:nvPr/>
        </p:nvCxnSpPr>
        <p:spPr>
          <a:xfrm flipV="1">
            <a:off x="10020296" y="1480463"/>
            <a:ext cx="576944" cy="6313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624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36B1A9DB-794D-B2BA-CA9B-5A6F06B8D75A}"/>
              </a:ext>
            </a:extLst>
          </p:cNvPr>
          <p:cNvSpPr txBox="1"/>
          <p:nvPr/>
        </p:nvSpPr>
        <p:spPr>
          <a:xfrm>
            <a:off x="2710543" y="5447322"/>
            <a:ext cx="6542314" cy="1292662"/>
          </a:xfrm>
          <a:prstGeom prst="rect">
            <a:avLst/>
          </a:prstGeom>
          <a:noFill/>
        </p:spPr>
        <p:txBody>
          <a:bodyPr wrap="square" rtlCol="0">
            <a:spAutoFit/>
          </a:bodyPr>
          <a:lstStyle/>
          <a:p>
            <a:r>
              <a:rPr lang="en-IN" dirty="0"/>
              <a:t>inputs == {a=T1}, {b=T2}, {m=T3}, {c=T4}, {d=T5}</a:t>
            </a:r>
          </a:p>
          <a:p>
            <a:r>
              <a:rPr lang="en-IN" dirty="0"/>
              <a:t>outputs = {p}</a:t>
            </a:r>
          </a:p>
          <a:p>
            <a:endParaRPr lang="en-IN" dirty="0"/>
          </a:p>
          <a:p>
            <a:r>
              <a:rPr lang="en-IN" sz="2400" dirty="0"/>
              <a:t>Draw the subgraph that will be executed.</a:t>
            </a:r>
          </a:p>
        </p:txBody>
      </p:sp>
      <p:sp>
        <p:nvSpPr>
          <p:cNvPr id="3" name="Oval 2">
            <a:extLst>
              <a:ext uri="{FF2B5EF4-FFF2-40B4-BE49-F238E27FC236}">
                <a16:creationId xmlns:a16="http://schemas.microsoft.com/office/drawing/2014/main" id="{D6AB4211-9BAF-C13E-2C55-5730A746E51A}"/>
              </a:ext>
            </a:extLst>
          </p:cNvPr>
          <p:cNvSpPr/>
          <p:nvPr/>
        </p:nvSpPr>
        <p:spPr>
          <a:xfrm>
            <a:off x="1890954" y="4706488"/>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a:t>
            </a:r>
          </a:p>
        </p:txBody>
      </p:sp>
      <p:sp>
        <p:nvSpPr>
          <p:cNvPr id="25" name="Oval 24">
            <a:extLst>
              <a:ext uri="{FF2B5EF4-FFF2-40B4-BE49-F238E27FC236}">
                <a16:creationId xmlns:a16="http://schemas.microsoft.com/office/drawing/2014/main" id="{CF9F6953-CC0A-2C00-C378-DEF58F29709C}"/>
              </a:ext>
            </a:extLst>
          </p:cNvPr>
          <p:cNvSpPr/>
          <p:nvPr/>
        </p:nvSpPr>
        <p:spPr>
          <a:xfrm>
            <a:off x="8063148" y="4588153"/>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b</a:t>
            </a:r>
          </a:p>
        </p:txBody>
      </p:sp>
      <p:sp>
        <p:nvSpPr>
          <p:cNvPr id="39" name="Rectangle 38">
            <a:extLst>
              <a:ext uri="{FF2B5EF4-FFF2-40B4-BE49-F238E27FC236}">
                <a16:creationId xmlns:a16="http://schemas.microsoft.com/office/drawing/2014/main" id="{615CBB4A-D0A8-071D-13AE-01A62CEDC7C0}"/>
              </a:ext>
            </a:extLst>
          </p:cNvPr>
          <p:cNvSpPr/>
          <p:nvPr/>
        </p:nvSpPr>
        <p:spPr>
          <a:xfrm>
            <a:off x="1186543" y="3429000"/>
            <a:ext cx="2166257" cy="7728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40" name="TextBox 39">
            <a:extLst>
              <a:ext uri="{FF2B5EF4-FFF2-40B4-BE49-F238E27FC236}">
                <a16:creationId xmlns:a16="http://schemas.microsoft.com/office/drawing/2014/main" id="{E799D632-A709-EC5D-4CD4-348BF0AA5B9D}"/>
              </a:ext>
            </a:extLst>
          </p:cNvPr>
          <p:cNvSpPr txBox="1"/>
          <p:nvPr/>
        </p:nvSpPr>
        <p:spPr>
          <a:xfrm>
            <a:off x="1023262" y="3537858"/>
            <a:ext cx="2873828" cy="646331"/>
          </a:xfrm>
          <a:prstGeom prst="rect">
            <a:avLst/>
          </a:prstGeom>
          <a:noFill/>
        </p:spPr>
        <p:txBody>
          <a:bodyPr wrap="square" rtlCol="0">
            <a:spAutoFit/>
          </a:bodyPr>
          <a:lstStyle/>
          <a:p>
            <a:r>
              <a:rPr lang="en-IN" b="1" dirty="0"/>
              <a:t>      T                          F</a:t>
            </a:r>
          </a:p>
          <a:p>
            <a:r>
              <a:rPr lang="en-IN" b="1" dirty="0"/>
              <a:t>              Switch</a:t>
            </a:r>
          </a:p>
        </p:txBody>
      </p:sp>
      <p:sp>
        <p:nvSpPr>
          <p:cNvPr id="41" name="Rectangle 40">
            <a:extLst>
              <a:ext uri="{FF2B5EF4-FFF2-40B4-BE49-F238E27FC236}">
                <a16:creationId xmlns:a16="http://schemas.microsoft.com/office/drawing/2014/main" id="{9CF3E9B0-A7F5-8D10-5390-3104D475BC28}"/>
              </a:ext>
            </a:extLst>
          </p:cNvPr>
          <p:cNvSpPr/>
          <p:nvPr/>
        </p:nvSpPr>
        <p:spPr>
          <a:xfrm>
            <a:off x="7369623" y="3320143"/>
            <a:ext cx="2166257" cy="7728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42" name="TextBox 41">
            <a:extLst>
              <a:ext uri="{FF2B5EF4-FFF2-40B4-BE49-F238E27FC236}">
                <a16:creationId xmlns:a16="http://schemas.microsoft.com/office/drawing/2014/main" id="{DB3F45B4-83D9-480D-7B1C-EF6430D3ECCE}"/>
              </a:ext>
            </a:extLst>
          </p:cNvPr>
          <p:cNvSpPr txBox="1"/>
          <p:nvPr/>
        </p:nvSpPr>
        <p:spPr>
          <a:xfrm>
            <a:off x="7206342" y="3429001"/>
            <a:ext cx="2873828" cy="646331"/>
          </a:xfrm>
          <a:prstGeom prst="rect">
            <a:avLst/>
          </a:prstGeom>
          <a:noFill/>
        </p:spPr>
        <p:txBody>
          <a:bodyPr wrap="square" rtlCol="0">
            <a:spAutoFit/>
          </a:bodyPr>
          <a:lstStyle/>
          <a:p>
            <a:r>
              <a:rPr lang="en-IN" b="1" dirty="0"/>
              <a:t>      T                          F</a:t>
            </a:r>
          </a:p>
          <a:p>
            <a:r>
              <a:rPr lang="en-IN" b="1" dirty="0"/>
              <a:t>              Switch</a:t>
            </a:r>
          </a:p>
        </p:txBody>
      </p:sp>
      <p:cxnSp>
        <p:nvCxnSpPr>
          <p:cNvPr id="44" name="Straight Arrow Connector 43">
            <a:extLst>
              <a:ext uri="{FF2B5EF4-FFF2-40B4-BE49-F238E27FC236}">
                <a16:creationId xmlns:a16="http://schemas.microsoft.com/office/drawing/2014/main" id="{70469C2F-7FE7-3FFD-ED83-FFEA0C79FA67}"/>
              </a:ext>
            </a:extLst>
          </p:cNvPr>
          <p:cNvCxnSpPr>
            <a:stCxn id="3" idx="0"/>
          </p:cNvCxnSpPr>
          <p:nvPr/>
        </p:nvCxnSpPr>
        <p:spPr>
          <a:xfrm flipH="1" flipV="1">
            <a:off x="2209800" y="4201886"/>
            <a:ext cx="10535" cy="504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C3C18BE9-CAAC-9BCF-40D3-873C1733286C}"/>
              </a:ext>
            </a:extLst>
          </p:cNvPr>
          <p:cNvCxnSpPr>
            <a:stCxn id="25" idx="0"/>
          </p:cNvCxnSpPr>
          <p:nvPr/>
        </p:nvCxnSpPr>
        <p:spPr>
          <a:xfrm flipH="1" flipV="1">
            <a:off x="8392528" y="4060157"/>
            <a:ext cx="1" cy="5279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A3ECA476-0308-1269-802D-8A247AB89D0D}"/>
              </a:ext>
            </a:extLst>
          </p:cNvPr>
          <p:cNvSpPr/>
          <p:nvPr/>
        </p:nvSpPr>
        <p:spPr>
          <a:xfrm>
            <a:off x="2674727" y="2278975"/>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m</a:t>
            </a:r>
          </a:p>
        </p:txBody>
      </p:sp>
      <p:sp>
        <p:nvSpPr>
          <p:cNvPr id="48" name="Oval 47">
            <a:extLst>
              <a:ext uri="{FF2B5EF4-FFF2-40B4-BE49-F238E27FC236}">
                <a16:creationId xmlns:a16="http://schemas.microsoft.com/office/drawing/2014/main" id="{AF6FC7F2-404D-E827-0A0A-577E2EBD3F7D}"/>
              </a:ext>
            </a:extLst>
          </p:cNvPr>
          <p:cNvSpPr/>
          <p:nvPr/>
        </p:nvSpPr>
        <p:spPr>
          <a:xfrm>
            <a:off x="7333802" y="2039490"/>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n</a:t>
            </a:r>
          </a:p>
        </p:txBody>
      </p:sp>
      <p:sp>
        <p:nvSpPr>
          <p:cNvPr id="49" name="Oval 48">
            <a:extLst>
              <a:ext uri="{FF2B5EF4-FFF2-40B4-BE49-F238E27FC236}">
                <a16:creationId xmlns:a16="http://schemas.microsoft.com/office/drawing/2014/main" id="{204D6ADE-BFDA-235D-87F6-B8BEE30DEACF}"/>
              </a:ext>
            </a:extLst>
          </p:cNvPr>
          <p:cNvSpPr/>
          <p:nvPr/>
        </p:nvSpPr>
        <p:spPr>
          <a:xfrm>
            <a:off x="9423861" y="842059"/>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r</a:t>
            </a:r>
          </a:p>
        </p:txBody>
      </p:sp>
      <p:sp>
        <p:nvSpPr>
          <p:cNvPr id="50" name="Oval 49">
            <a:extLst>
              <a:ext uri="{FF2B5EF4-FFF2-40B4-BE49-F238E27FC236}">
                <a16:creationId xmlns:a16="http://schemas.microsoft.com/office/drawing/2014/main" id="{E0FC0D72-F195-FC08-CA9F-434F5CCBE7DB}"/>
              </a:ext>
            </a:extLst>
          </p:cNvPr>
          <p:cNvSpPr/>
          <p:nvPr/>
        </p:nvSpPr>
        <p:spPr>
          <a:xfrm>
            <a:off x="443155" y="929143"/>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r</a:t>
            </a:r>
          </a:p>
        </p:txBody>
      </p:sp>
      <p:sp>
        <p:nvSpPr>
          <p:cNvPr id="53" name="Oval 52">
            <a:extLst>
              <a:ext uri="{FF2B5EF4-FFF2-40B4-BE49-F238E27FC236}">
                <a16:creationId xmlns:a16="http://schemas.microsoft.com/office/drawing/2014/main" id="{F15B6EDD-1440-CF5E-A2F8-93AC7A347083}"/>
              </a:ext>
            </a:extLst>
          </p:cNvPr>
          <p:cNvSpPr/>
          <p:nvPr/>
        </p:nvSpPr>
        <p:spPr>
          <a:xfrm>
            <a:off x="4938952" y="1146857"/>
            <a:ext cx="658761" cy="5899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55" name="Straight Arrow Connector 54">
            <a:extLst>
              <a:ext uri="{FF2B5EF4-FFF2-40B4-BE49-F238E27FC236}">
                <a16:creationId xmlns:a16="http://schemas.microsoft.com/office/drawing/2014/main" id="{C514A5CC-9368-3C54-9DAE-42D719E68029}"/>
              </a:ext>
            </a:extLst>
          </p:cNvPr>
          <p:cNvCxnSpPr>
            <a:stCxn id="47" idx="7"/>
            <a:endCxn id="53" idx="4"/>
          </p:cNvCxnSpPr>
          <p:nvPr/>
        </p:nvCxnSpPr>
        <p:spPr>
          <a:xfrm flipV="1">
            <a:off x="3237015" y="1736793"/>
            <a:ext cx="2031318" cy="628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E9546CE-A436-1C0C-3386-D1EE9B95ABDC}"/>
              </a:ext>
            </a:extLst>
          </p:cNvPr>
          <p:cNvCxnSpPr>
            <a:stCxn id="48" idx="1"/>
            <a:endCxn id="53" idx="4"/>
          </p:cNvCxnSpPr>
          <p:nvPr/>
        </p:nvCxnSpPr>
        <p:spPr>
          <a:xfrm flipH="1" flipV="1">
            <a:off x="5268333" y="1736793"/>
            <a:ext cx="2161942" cy="3890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Oval 57">
            <a:extLst>
              <a:ext uri="{FF2B5EF4-FFF2-40B4-BE49-F238E27FC236}">
                <a16:creationId xmlns:a16="http://schemas.microsoft.com/office/drawing/2014/main" id="{AAAA6CA8-82AF-D53F-A355-E3E99521A4DD}"/>
              </a:ext>
            </a:extLst>
          </p:cNvPr>
          <p:cNvSpPr/>
          <p:nvPr/>
        </p:nvSpPr>
        <p:spPr>
          <a:xfrm>
            <a:off x="4928067" y="199799"/>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a:t>
            </a:r>
          </a:p>
        </p:txBody>
      </p:sp>
      <p:cxnSp>
        <p:nvCxnSpPr>
          <p:cNvPr id="60" name="Straight Connector 59">
            <a:extLst>
              <a:ext uri="{FF2B5EF4-FFF2-40B4-BE49-F238E27FC236}">
                <a16:creationId xmlns:a16="http://schemas.microsoft.com/office/drawing/2014/main" id="{AADBBF7E-88F3-F980-9EFF-746F5D922210}"/>
              </a:ext>
            </a:extLst>
          </p:cNvPr>
          <p:cNvCxnSpPr>
            <a:stCxn id="53" idx="1"/>
            <a:endCxn id="53" idx="5"/>
          </p:cNvCxnSpPr>
          <p:nvPr/>
        </p:nvCxnSpPr>
        <p:spPr>
          <a:xfrm>
            <a:off x="5035425" y="1233251"/>
            <a:ext cx="465815" cy="4171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5F920D9-4486-346C-BFE9-98705C5249E3}"/>
              </a:ext>
            </a:extLst>
          </p:cNvPr>
          <p:cNvCxnSpPr>
            <a:stCxn id="53" idx="3"/>
            <a:endCxn id="53" idx="7"/>
          </p:cNvCxnSpPr>
          <p:nvPr/>
        </p:nvCxnSpPr>
        <p:spPr>
          <a:xfrm flipV="1">
            <a:off x="5035425" y="1233251"/>
            <a:ext cx="465815" cy="4171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843AE21-CE5A-ABE1-DF6C-574B110BC15E}"/>
              </a:ext>
            </a:extLst>
          </p:cNvPr>
          <p:cNvCxnSpPr>
            <a:stCxn id="53" idx="0"/>
            <a:endCxn id="58" idx="4"/>
          </p:cNvCxnSpPr>
          <p:nvPr/>
        </p:nvCxnSpPr>
        <p:spPr>
          <a:xfrm flipH="1" flipV="1">
            <a:off x="5257448" y="789735"/>
            <a:ext cx="10885" cy="357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19D57512-EEF7-D3FC-E5B4-EBA74EDB4185}"/>
              </a:ext>
            </a:extLst>
          </p:cNvPr>
          <p:cNvCxnSpPr>
            <a:stCxn id="48" idx="7"/>
            <a:endCxn id="49" idx="3"/>
          </p:cNvCxnSpPr>
          <p:nvPr/>
        </p:nvCxnSpPr>
        <p:spPr>
          <a:xfrm flipV="1">
            <a:off x="7896090" y="1345601"/>
            <a:ext cx="1624244" cy="780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C648022E-30A9-B21B-8360-03C7239EF322}"/>
              </a:ext>
            </a:extLst>
          </p:cNvPr>
          <p:cNvCxnSpPr>
            <a:endCxn id="48" idx="4"/>
          </p:cNvCxnSpPr>
          <p:nvPr/>
        </p:nvCxnSpPr>
        <p:spPr>
          <a:xfrm flipV="1">
            <a:off x="7663182" y="2629426"/>
            <a:ext cx="1" cy="704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AF8F9A91-2F9E-01A9-2ED8-ED9A2CCDBD9C}"/>
              </a:ext>
            </a:extLst>
          </p:cNvPr>
          <p:cNvCxnSpPr>
            <a:endCxn id="49" idx="4"/>
          </p:cNvCxnSpPr>
          <p:nvPr/>
        </p:nvCxnSpPr>
        <p:spPr>
          <a:xfrm flipV="1">
            <a:off x="9133114" y="1431995"/>
            <a:ext cx="620128" cy="1888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E024D706-ECA2-E098-8F4D-38BD6A7EE852}"/>
              </a:ext>
            </a:extLst>
          </p:cNvPr>
          <p:cNvCxnSpPr>
            <a:endCxn id="47" idx="4"/>
          </p:cNvCxnSpPr>
          <p:nvPr/>
        </p:nvCxnSpPr>
        <p:spPr>
          <a:xfrm flipV="1">
            <a:off x="2956699" y="2868911"/>
            <a:ext cx="47409" cy="560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011D7985-4677-A235-618D-C512F9B23059}"/>
              </a:ext>
            </a:extLst>
          </p:cNvPr>
          <p:cNvCxnSpPr>
            <a:stCxn id="49" idx="7"/>
          </p:cNvCxnSpPr>
          <p:nvPr/>
        </p:nvCxnSpPr>
        <p:spPr>
          <a:xfrm flipV="1">
            <a:off x="9986149" y="587829"/>
            <a:ext cx="387580" cy="3406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1" name="Oval 80">
            <a:extLst>
              <a:ext uri="{FF2B5EF4-FFF2-40B4-BE49-F238E27FC236}">
                <a16:creationId xmlns:a16="http://schemas.microsoft.com/office/drawing/2014/main" id="{0B6F5520-744E-E7FC-BCFF-C9DB5946CEA4}"/>
              </a:ext>
            </a:extLst>
          </p:cNvPr>
          <p:cNvSpPr/>
          <p:nvPr/>
        </p:nvSpPr>
        <p:spPr>
          <a:xfrm>
            <a:off x="1139842" y="2344289"/>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o</a:t>
            </a:r>
          </a:p>
        </p:txBody>
      </p:sp>
      <p:cxnSp>
        <p:nvCxnSpPr>
          <p:cNvPr id="83" name="Straight Arrow Connector 82">
            <a:extLst>
              <a:ext uri="{FF2B5EF4-FFF2-40B4-BE49-F238E27FC236}">
                <a16:creationId xmlns:a16="http://schemas.microsoft.com/office/drawing/2014/main" id="{3BF9F4C7-26A8-8976-65F1-12C37643228D}"/>
              </a:ext>
            </a:extLst>
          </p:cNvPr>
          <p:cNvCxnSpPr>
            <a:stCxn id="81" idx="0"/>
            <a:endCxn id="50" idx="4"/>
          </p:cNvCxnSpPr>
          <p:nvPr/>
        </p:nvCxnSpPr>
        <p:spPr>
          <a:xfrm flipH="1" flipV="1">
            <a:off x="772536" y="1519079"/>
            <a:ext cx="696687" cy="825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9601BE0D-5C44-6167-70B0-1F66F150F2F4}"/>
              </a:ext>
            </a:extLst>
          </p:cNvPr>
          <p:cNvCxnSpPr>
            <a:endCxn id="81" idx="4"/>
          </p:cNvCxnSpPr>
          <p:nvPr/>
        </p:nvCxnSpPr>
        <p:spPr>
          <a:xfrm flipV="1">
            <a:off x="1469222" y="2934225"/>
            <a:ext cx="1" cy="477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04FF651E-2A51-8CDE-9741-92FF6E73CDF2}"/>
              </a:ext>
            </a:extLst>
          </p:cNvPr>
          <p:cNvCxnSpPr/>
          <p:nvPr/>
        </p:nvCxnSpPr>
        <p:spPr>
          <a:xfrm>
            <a:off x="443155" y="3815443"/>
            <a:ext cx="7433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7C5E52EB-8694-DFE0-034C-195F1A0B488B}"/>
              </a:ext>
            </a:extLst>
          </p:cNvPr>
          <p:cNvSpPr/>
          <p:nvPr/>
        </p:nvSpPr>
        <p:spPr>
          <a:xfrm>
            <a:off x="105699" y="3498173"/>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a:t>
            </a:r>
          </a:p>
        </p:txBody>
      </p:sp>
      <p:sp>
        <p:nvSpPr>
          <p:cNvPr id="89" name="Oval 88">
            <a:extLst>
              <a:ext uri="{FF2B5EF4-FFF2-40B4-BE49-F238E27FC236}">
                <a16:creationId xmlns:a16="http://schemas.microsoft.com/office/drawing/2014/main" id="{1BB0B56C-8D36-6F63-2008-59B576AC8B94}"/>
              </a:ext>
            </a:extLst>
          </p:cNvPr>
          <p:cNvSpPr/>
          <p:nvPr/>
        </p:nvSpPr>
        <p:spPr>
          <a:xfrm>
            <a:off x="5657409" y="3432857"/>
            <a:ext cx="658761" cy="589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d</a:t>
            </a:r>
          </a:p>
        </p:txBody>
      </p:sp>
      <p:cxnSp>
        <p:nvCxnSpPr>
          <p:cNvPr id="91" name="Straight Arrow Connector 90">
            <a:extLst>
              <a:ext uri="{FF2B5EF4-FFF2-40B4-BE49-F238E27FC236}">
                <a16:creationId xmlns:a16="http://schemas.microsoft.com/office/drawing/2014/main" id="{E49C3569-195B-019B-65E9-C5CAB219271D}"/>
              </a:ext>
            </a:extLst>
          </p:cNvPr>
          <p:cNvCxnSpPr>
            <a:stCxn id="89" idx="6"/>
          </p:cNvCxnSpPr>
          <p:nvPr/>
        </p:nvCxnSpPr>
        <p:spPr>
          <a:xfrm flipV="1">
            <a:off x="6316170" y="3706586"/>
            <a:ext cx="1053453" cy="212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104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641C0-9667-9172-7A7A-7D0852065196}"/>
              </a:ext>
            </a:extLst>
          </p:cNvPr>
          <p:cNvSpPr>
            <a:spLocks noGrp="1"/>
          </p:cNvSpPr>
          <p:nvPr>
            <p:ph type="title"/>
          </p:nvPr>
        </p:nvSpPr>
        <p:spPr/>
        <p:txBody>
          <a:bodyPr/>
          <a:lstStyle/>
          <a:p>
            <a:r>
              <a:rPr lang="en-IN" dirty="0"/>
              <a:t>Optimizations</a:t>
            </a:r>
          </a:p>
        </p:txBody>
      </p:sp>
      <p:sp>
        <p:nvSpPr>
          <p:cNvPr id="3" name="Content Placeholder 2">
            <a:extLst>
              <a:ext uri="{FF2B5EF4-FFF2-40B4-BE49-F238E27FC236}">
                <a16:creationId xmlns:a16="http://schemas.microsoft.com/office/drawing/2014/main" id="{4B21A54C-9311-F0C6-9319-08DFF836CA9D}"/>
              </a:ext>
            </a:extLst>
          </p:cNvPr>
          <p:cNvSpPr>
            <a:spLocks noGrp="1"/>
          </p:cNvSpPr>
          <p:nvPr>
            <p:ph idx="1"/>
          </p:nvPr>
        </p:nvSpPr>
        <p:spPr/>
        <p:txBody>
          <a:bodyPr/>
          <a:lstStyle/>
          <a:p>
            <a:r>
              <a:rPr lang="en-IN" dirty="0"/>
              <a:t>Common subexpression elimination</a:t>
            </a:r>
          </a:p>
          <a:p>
            <a:pPr lvl="1"/>
            <a:r>
              <a:rPr lang="en-IN" dirty="0"/>
              <a:t>Iterate over the computation graph and canonicalize multiple copies of an operation with the same inputs to a single node and adjust graph edges appropriately</a:t>
            </a:r>
          </a:p>
        </p:txBody>
      </p:sp>
    </p:spTree>
    <p:extLst>
      <p:ext uri="{BB962C8B-B14F-4D97-AF65-F5344CB8AC3E}">
        <p14:creationId xmlns:p14="http://schemas.microsoft.com/office/powerpoint/2010/main" val="1076213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24B7-F031-8941-C90C-B478B33FC5B8}"/>
              </a:ext>
            </a:extLst>
          </p:cNvPr>
          <p:cNvSpPr>
            <a:spLocks noGrp="1"/>
          </p:cNvSpPr>
          <p:nvPr>
            <p:ph type="title"/>
          </p:nvPr>
        </p:nvSpPr>
        <p:spPr/>
        <p:txBody>
          <a:bodyPr/>
          <a:lstStyle/>
          <a:p>
            <a:r>
              <a:rPr lang="en-IN" dirty="0"/>
              <a:t>Controlling memory usage</a:t>
            </a:r>
          </a:p>
        </p:txBody>
      </p:sp>
      <p:sp>
        <p:nvSpPr>
          <p:cNvPr id="3" name="Content Placeholder 2">
            <a:extLst>
              <a:ext uri="{FF2B5EF4-FFF2-40B4-BE49-F238E27FC236}">
                <a16:creationId xmlns:a16="http://schemas.microsoft.com/office/drawing/2014/main" id="{252F9FC5-08BD-A58E-3C06-EF4F53A81A93}"/>
              </a:ext>
            </a:extLst>
          </p:cNvPr>
          <p:cNvSpPr>
            <a:spLocks noGrp="1"/>
          </p:cNvSpPr>
          <p:nvPr>
            <p:ph idx="1"/>
          </p:nvPr>
        </p:nvSpPr>
        <p:spPr/>
        <p:txBody>
          <a:bodyPr>
            <a:normAutofit fontScale="92500" lnSpcReduction="10000"/>
          </a:bodyPr>
          <a:lstStyle/>
          <a:p>
            <a:r>
              <a:rPr lang="en-IN" dirty="0"/>
              <a:t>By default, nodes execute as soon as all the inputs are available</a:t>
            </a:r>
          </a:p>
          <a:p>
            <a:endParaRPr lang="en-IN" dirty="0"/>
          </a:p>
          <a:p>
            <a:r>
              <a:rPr lang="en-IN" dirty="0"/>
              <a:t>GPU memory is a scarce resource, whereas the main memory is relatively cheaper</a:t>
            </a:r>
          </a:p>
          <a:p>
            <a:endParaRPr lang="en-IN" dirty="0"/>
          </a:p>
          <a:p>
            <a:r>
              <a:rPr lang="en-IN" dirty="0"/>
              <a:t>One place where the memory utilization can be controlled is the receive nodes</a:t>
            </a:r>
          </a:p>
          <a:p>
            <a:endParaRPr lang="en-IN" dirty="0"/>
          </a:p>
          <a:p>
            <a:r>
              <a:rPr lang="en-IN" dirty="0"/>
              <a:t>A receive node can possibly copy the data from the main memory to the GPU memory of the device on which the target operation will execute</a:t>
            </a:r>
          </a:p>
          <a:p>
            <a:endParaRPr lang="en-IN" dirty="0"/>
          </a:p>
        </p:txBody>
      </p:sp>
    </p:spTree>
    <p:extLst>
      <p:ext uri="{BB962C8B-B14F-4D97-AF65-F5344CB8AC3E}">
        <p14:creationId xmlns:p14="http://schemas.microsoft.com/office/powerpoint/2010/main" val="50701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CD6C-CF2A-758A-3107-49129E10B22D}"/>
              </a:ext>
            </a:extLst>
          </p:cNvPr>
          <p:cNvSpPr>
            <a:spLocks noGrp="1"/>
          </p:cNvSpPr>
          <p:nvPr>
            <p:ph type="title"/>
          </p:nvPr>
        </p:nvSpPr>
        <p:spPr/>
        <p:txBody>
          <a:bodyPr/>
          <a:lstStyle/>
          <a:p>
            <a:r>
              <a:rPr lang="en-IN" dirty="0"/>
              <a:t>Controlling memory usage</a:t>
            </a:r>
          </a:p>
        </p:txBody>
      </p:sp>
      <p:sp>
        <p:nvSpPr>
          <p:cNvPr id="3" name="Content Placeholder 2">
            <a:extLst>
              <a:ext uri="{FF2B5EF4-FFF2-40B4-BE49-F238E27FC236}">
                <a16:creationId xmlns:a16="http://schemas.microsoft.com/office/drawing/2014/main" id="{40237EFE-71DF-B7F4-4267-093B45E1E8C5}"/>
              </a:ext>
            </a:extLst>
          </p:cNvPr>
          <p:cNvSpPr>
            <a:spLocks noGrp="1"/>
          </p:cNvSpPr>
          <p:nvPr>
            <p:ph idx="1"/>
          </p:nvPr>
        </p:nvSpPr>
        <p:spPr/>
        <p:txBody>
          <a:bodyPr>
            <a:normAutofit lnSpcReduction="10000"/>
          </a:bodyPr>
          <a:lstStyle/>
          <a:p>
            <a:r>
              <a:rPr lang="en-IN" dirty="0"/>
              <a:t>If the target node can’t process the data copied by a receive node immediately (because it is waiting for other inputs to arrive), then part of GPU memory will be unnecessarily blocked until all the inputs arrive</a:t>
            </a:r>
          </a:p>
          <a:p>
            <a:endParaRPr lang="en-IN" dirty="0"/>
          </a:p>
          <a:p>
            <a:r>
              <a:rPr lang="en-IN" dirty="0"/>
              <a:t>The blocked memory could have been used by other operations which are waiting for the GPU memory to be freed</a:t>
            </a:r>
          </a:p>
          <a:p>
            <a:endParaRPr lang="en-IN" dirty="0"/>
          </a:p>
          <a:p>
            <a:r>
              <a:rPr lang="en-IN" dirty="0"/>
              <a:t>TensorFlow uses as-soon-as-possible or as-late-as-possible calculations to decide when to start a receive node</a:t>
            </a:r>
          </a:p>
        </p:txBody>
      </p:sp>
    </p:spTree>
    <p:extLst>
      <p:ext uri="{BB962C8B-B14F-4D97-AF65-F5344CB8AC3E}">
        <p14:creationId xmlns:p14="http://schemas.microsoft.com/office/powerpoint/2010/main" val="965110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3940-3BE9-0971-2E07-8B0763A90A8F}"/>
              </a:ext>
            </a:extLst>
          </p:cNvPr>
          <p:cNvSpPr>
            <a:spLocks noGrp="1"/>
          </p:cNvSpPr>
          <p:nvPr>
            <p:ph type="title"/>
          </p:nvPr>
        </p:nvSpPr>
        <p:spPr/>
        <p:txBody>
          <a:bodyPr/>
          <a:lstStyle/>
          <a:p>
            <a:r>
              <a:rPr lang="en-IN" dirty="0"/>
              <a:t>Asynchronous Kernels</a:t>
            </a:r>
          </a:p>
        </p:txBody>
      </p:sp>
      <p:sp>
        <p:nvSpPr>
          <p:cNvPr id="3" name="Content Placeholder 2">
            <a:extLst>
              <a:ext uri="{FF2B5EF4-FFF2-40B4-BE49-F238E27FC236}">
                <a16:creationId xmlns:a16="http://schemas.microsoft.com/office/drawing/2014/main" id="{0BC494C2-6EA5-E09E-699C-D0360688E8D3}"/>
              </a:ext>
            </a:extLst>
          </p:cNvPr>
          <p:cNvSpPr>
            <a:spLocks noGrp="1"/>
          </p:cNvSpPr>
          <p:nvPr>
            <p:ph idx="1"/>
          </p:nvPr>
        </p:nvSpPr>
        <p:spPr/>
        <p:txBody>
          <a:bodyPr>
            <a:normAutofit lnSpcReduction="10000"/>
          </a:bodyPr>
          <a:lstStyle/>
          <a:p>
            <a:r>
              <a:rPr lang="en-IN" dirty="0"/>
              <a:t>Some nodes in the compute graph, such as receive, enqueue, and dequeue, may block</a:t>
            </a:r>
          </a:p>
          <a:p>
            <a:endParaRPr lang="en-IN" dirty="0"/>
          </a:p>
          <a:p>
            <a:r>
              <a:rPr lang="en-IN" dirty="0"/>
              <a:t>TensorFlow also supports non-blocking kernels that also take a method that is invoked after the execution of the kernel</a:t>
            </a:r>
          </a:p>
          <a:p>
            <a:endParaRPr lang="en-IN" dirty="0"/>
          </a:p>
          <a:p>
            <a:r>
              <a:rPr lang="en-IN" dirty="0"/>
              <a:t>The thread which invokes a non-blocking kernel is free to execute other operations because the call to the asynchronous kernel immediately returns</a:t>
            </a:r>
          </a:p>
          <a:p>
            <a:pPr lvl="1"/>
            <a:r>
              <a:rPr lang="en-IN" dirty="0"/>
              <a:t>This API is useful on systems where the overhead of creating many threads is relatively expensive</a:t>
            </a:r>
          </a:p>
        </p:txBody>
      </p:sp>
    </p:spTree>
    <p:extLst>
      <p:ext uri="{BB962C8B-B14F-4D97-AF65-F5344CB8AC3E}">
        <p14:creationId xmlns:p14="http://schemas.microsoft.com/office/powerpoint/2010/main" val="3927353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3744-12A7-E3CB-62BB-85E7BE454B55}"/>
              </a:ext>
            </a:extLst>
          </p:cNvPr>
          <p:cNvSpPr>
            <a:spLocks noGrp="1"/>
          </p:cNvSpPr>
          <p:nvPr>
            <p:ph type="title"/>
          </p:nvPr>
        </p:nvSpPr>
        <p:spPr/>
        <p:txBody>
          <a:bodyPr/>
          <a:lstStyle/>
          <a:p>
            <a:r>
              <a:rPr lang="en-IN"/>
              <a:t>Lossy compression</a:t>
            </a:r>
            <a:endParaRPr lang="en-IN" dirty="0"/>
          </a:p>
        </p:txBody>
      </p:sp>
      <p:sp>
        <p:nvSpPr>
          <p:cNvPr id="3" name="Content Placeholder 2">
            <a:extLst>
              <a:ext uri="{FF2B5EF4-FFF2-40B4-BE49-F238E27FC236}">
                <a16:creationId xmlns:a16="http://schemas.microsoft.com/office/drawing/2014/main" id="{BF5C1645-0EAE-EE7F-F167-6C47A765BACE}"/>
              </a:ext>
            </a:extLst>
          </p:cNvPr>
          <p:cNvSpPr>
            <a:spLocks noGrp="1"/>
          </p:cNvSpPr>
          <p:nvPr>
            <p:ph idx="1"/>
          </p:nvPr>
        </p:nvSpPr>
        <p:spPr/>
        <p:txBody>
          <a:bodyPr/>
          <a:lstStyle/>
          <a:p>
            <a:r>
              <a:rPr lang="en-IN" dirty="0"/>
              <a:t>Many DNN algorithms are tolerant of noise and precision arithmetic</a:t>
            </a:r>
          </a:p>
          <a:p>
            <a:endParaRPr lang="en-IN" dirty="0"/>
          </a:p>
          <a:p>
            <a:r>
              <a:rPr lang="en-IN" dirty="0"/>
              <a:t>TensorFlow uses lossy compression of floating point values while sending data between devices</a:t>
            </a:r>
          </a:p>
          <a:p>
            <a:pPr lvl="1"/>
            <a:r>
              <a:rPr lang="en-IN" dirty="0"/>
              <a:t>32-bit float -&gt; 16-bit float -&gt; send -&gt; receive -&gt; 16-bit float -&gt; 32-bit float</a:t>
            </a:r>
          </a:p>
        </p:txBody>
      </p:sp>
    </p:spTree>
    <p:extLst>
      <p:ext uri="{BB962C8B-B14F-4D97-AF65-F5344CB8AC3E}">
        <p14:creationId xmlns:p14="http://schemas.microsoft.com/office/powerpoint/2010/main" val="680610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574BE-AABE-9E98-C277-DAD4EEF55A15}"/>
              </a:ext>
            </a:extLst>
          </p:cNvPr>
          <p:cNvSpPr>
            <a:spLocks noGrp="1"/>
          </p:cNvSpPr>
          <p:nvPr>
            <p:ph type="title"/>
          </p:nvPr>
        </p:nvSpPr>
        <p:spPr/>
        <p:txBody>
          <a:bodyPr/>
          <a:lstStyle/>
          <a:p>
            <a:r>
              <a:rPr lang="en-IN" dirty="0"/>
              <a:t>TensorFlow operations</a:t>
            </a:r>
          </a:p>
        </p:txBody>
      </p:sp>
      <p:graphicFrame>
        <p:nvGraphicFramePr>
          <p:cNvPr id="4" name="Content Placeholder 3">
            <a:extLst>
              <a:ext uri="{FF2B5EF4-FFF2-40B4-BE49-F238E27FC236}">
                <a16:creationId xmlns:a16="http://schemas.microsoft.com/office/drawing/2014/main" id="{1CA28552-FD11-9AE6-BAB2-63F838A9980C}"/>
              </a:ext>
            </a:extLst>
          </p:cNvPr>
          <p:cNvGraphicFramePr>
            <a:graphicFrameLocks noGrp="1"/>
          </p:cNvGraphicFramePr>
          <p:nvPr>
            <p:ph idx="1"/>
            <p:extLst>
              <p:ext uri="{D42A27DB-BD31-4B8C-83A1-F6EECF244321}">
                <p14:modId xmlns:p14="http://schemas.microsoft.com/office/powerpoint/2010/main" val="250274106"/>
              </p:ext>
            </p:extLst>
          </p:nvPr>
        </p:nvGraphicFramePr>
        <p:xfrm>
          <a:off x="838200" y="1825625"/>
          <a:ext cx="9459686" cy="3337560"/>
        </p:xfrm>
        <a:graphic>
          <a:graphicData uri="http://schemas.openxmlformats.org/drawingml/2006/table">
            <a:tbl>
              <a:tblPr firstRow="1" bandRow="1">
                <a:tableStyleId>{5C22544A-7EE6-4342-B048-85BDC9FD1C3A}</a:tableStyleId>
              </a:tblPr>
              <a:tblGrid>
                <a:gridCol w="3135086">
                  <a:extLst>
                    <a:ext uri="{9D8B030D-6E8A-4147-A177-3AD203B41FA5}">
                      <a16:colId xmlns:a16="http://schemas.microsoft.com/office/drawing/2014/main" val="1881486799"/>
                    </a:ext>
                  </a:extLst>
                </a:gridCol>
                <a:gridCol w="6324600">
                  <a:extLst>
                    <a:ext uri="{9D8B030D-6E8A-4147-A177-3AD203B41FA5}">
                      <a16:colId xmlns:a16="http://schemas.microsoft.com/office/drawing/2014/main" val="3729359181"/>
                    </a:ext>
                  </a:extLst>
                </a:gridCol>
              </a:tblGrid>
              <a:tr h="370840">
                <a:tc>
                  <a:txBody>
                    <a:bodyPr/>
                    <a:lstStyle/>
                    <a:p>
                      <a:r>
                        <a:rPr lang="en-IN" dirty="0"/>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Examples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2401314"/>
                  </a:ext>
                </a:extLst>
              </a:tr>
              <a:tr h="370840">
                <a:tc>
                  <a:txBody>
                    <a:bodyPr/>
                    <a:lstStyle/>
                    <a:p>
                      <a:r>
                        <a:rPr lang="en-IN" dirty="0"/>
                        <a:t>Element-wise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Add, Sub, Mul, Div, Exp, Log, Greater, Less, Equal,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1230311"/>
                  </a:ext>
                </a:extLst>
              </a:tr>
              <a:tr h="370840">
                <a:tc>
                  <a:txBody>
                    <a:bodyPr/>
                    <a:lstStyle/>
                    <a:p>
                      <a:r>
                        <a:rPr lang="en-IN" dirty="0"/>
                        <a:t>Array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err="1"/>
                        <a:t>Concat</a:t>
                      </a:r>
                      <a:r>
                        <a:rPr lang="en-IN" dirty="0"/>
                        <a:t>, Slice, Split, Constant, Rank, Shape, Shuffle,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5660472"/>
                  </a:ext>
                </a:extLst>
              </a:tr>
              <a:tr h="370840">
                <a:tc>
                  <a:txBody>
                    <a:bodyPr/>
                    <a:lstStyle/>
                    <a:p>
                      <a:r>
                        <a:rPr lang="en-IN" dirty="0"/>
                        <a:t>Matrix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err="1"/>
                        <a:t>MatMul</a:t>
                      </a:r>
                      <a:r>
                        <a:rPr lang="en-IN" dirty="0"/>
                        <a:t>, </a:t>
                      </a:r>
                      <a:r>
                        <a:rPr lang="en-IN" dirty="0" err="1"/>
                        <a:t>MatrixInverse</a:t>
                      </a:r>
                      <a:r>
                        <a:rPr lang="en-IN" dirty="0"/>
                        <a:t>, </a:t>
                      </a:r>
                      <a:r>
                        <a:rPr lang="en-IN" dirty="0" err="1"/>
                        <a:t>MatrixDeterminant</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3238245"/>
                  </a:ext>
                </a:extLst>
              </a:tr>
              <a:tr h="370840">
                <a:tc>
                  <a:txBody>
                    <a:bodyPr/>
                    <a:lstStyle/>
                    <a:p>
                      <a:r>
                        <a:rPr lang="en-IN" dirty="0"/>
                        <a:t>Stateful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Variable, Assign, </a:t>
                      </a:r>
                      <a:r>
                        <a:rPr lang="en-IN" dirty="0" err="1"/>
                        <a:t>AssignAdd</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3826260"/>
                  </a:ext>
                </a:extLst>
              </a:tr>
              <a:tr h="370840">
                <a:tc>
                  <a:txBody>
                    <a:bodyPr/>
                    <a:lstStyle/>
                    <a:p>
                      <a:r>
                        <a:rPr lang="en-IN" dirty="0"/>
                        <a:t>Neural-net building blocks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SoftMax, Sigmoid, </a:t>
                      </a:r>
                      <a:r>
                        <a:rPr lang="en-IN" dirty="0" err="1"/>
                        <a:t>ReLU</a:t>
                      </a:r>
                      <a:r>
                        <a:rPr lang="en-IN" dirty="0"/>
                        <a:t>, Convolution2D, </a:t>
                      </a:r>
                      <a:r>
                        <a:rPr lang="en-IN" dirty="0" err="1"/>
                        <a:t>MaxPool</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3593209"/>
                  </a:ext>
                </a:extLst>
              </a:tr>
              <a:tr h="370840">
                <a:tc>
                  <a:txBody>
                    <a:bodyPr/>
                    <a:lstStyle/>
                    <a:p>
                      <a:r>
                        <a:rPr lang="en-IN" dirty="0"/>
                        <a:t>Checkpointing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Save, restore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8189170"/>
                  </a:ext>
                </a:extLst>
              </a:tr>
              <a:tr h="370840">
                <a:tc>
                  <a:txBody>
                    <a:bodyPr/>
                    <a:lstStyle/>
                    <a:p>
                      <a:r>
                        <a:rPr lang="en-IN" dirty="0"/>
                        <a:t>Queue and sync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Enqueue, Dequeue, </a:t>
                      </a:r>
                      <a:r>
                        <a:rPr lang="en-IN" dirty="0" err="1"/>
                        <a:t>MutexAcquire</a:t>
                      </a:r>
                      <a:r>
                        <a:rPr lang="en-IN" dirty="0"/>
                        <a:t>, </a:t>
                      </a:r>
                      <a:r>
                        <a:rPr lang="en-IN" dirty="0" err="1"/>
                        <a:t>MutexRelease</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8301018"/>
                  </a:ext>
                </a:extLst>
              </a:tr>
              <a:tr h="370840">
                <a:tc>
                  <a:txBody>
                    <a:bodyPr/>
                    <a:lstStyle/>
                    <a:p>
                      <a:r>
                        <a:rPr lang="en-IN" dirty="0"/>
                        <a:t>Control flow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Merge, Switch, Enter, Leave, </a:t>
                      </a:r>
                      <a:r>
                        <a:rPr lang="en-IN" dirty="0" err="1"/>
                        <a:t>NextIteration</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0182449"/>
                  </a:ext>
                </a:extLst>
              </a:tr>
            </a:tbl>
          </a:graphicData>
        </a:graphic>
      </p:graphicFrame>
    </p:spTree>
    <p:extLst>
      <p:ext uri="{BB962C8B-B14F-4D97-AF65-F5344CB8AC3E}">
        <p14:creationId xmlns:p14="http://schemas.microsoft.com/office/powerpoint/2010/main" val="324725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B51F-CF82-41D4-8EAE-6B0219F88FE3}"/>
              </a:ext>
            </a:extLst>
          </p:cNvPr>
          <p:cNvSpPr>
            <a:spLocks noGrp="1"/>
          </p:cNvSpPr>
          <p:nvPr>
            <p:ph type="title"/>
          </p:nvPr>
        </p:nvSpPr>
        <p:spPr/>
        <p:txBody>
          <a:bodyPr/>
          <a:lstStyle/>
          <a:p>
            <a:r>
              <a:rPr lang="en-IN" dirty="0"/>
              <a:t>TensorFlow</a:t>
            </a:r>
          </a:p>
        </p:txBody>
      </p:sp>
      <p:sp>
        <p:nvSpPr>
          <p:cNvPr id="3" name="Content Placeholder 2">
            <a:extLst>
              <a:ext uri="{FF2B5EF4-FFF2-40B4-BE49-F238E27FC236}">
                <a16:creationId xmlns:a16="http://schemas.microsoft.com/office/drawing/2014/main" id="{C5F63680-6938-F2AE-7E92-423F03699092}"/>
              </a:ext>
            </a:extLst>
          </p:cNvPr>
          <p:cNvSpPr>
            <a:spLocks noGrp="1"/>
          </p:cNvSpPr>
          <p:nvPr>
            <p:ph idx="1"/>
          </p:nvPr>
        </p:nvSpPr>
        <p:spPr/>
        <p:txBody>
          <a:bodyPr/>
          <a:lstStyle/>
          <a:p>
            <a:r>
              <a:rPr lang="en-IN" dirty="0"/>
              <a:t>The TensorFlow user can execute the graph by creating a session</a:t>
            </a:r>
          </a:p>
          <a:p>
            <a:endParaRPr lang="en-IN" dirty="0"/>
          </a:p>
          <a:p>
            <a:r>
              <a:rPr lang="en-US" dirty="0"/>
              <a:t>The </a:t>
            </a:r>
            <a:r>
              <a:rPr lang="en-US" dirty="0">
                <a:solidFill>
                  <a:schemeClr val="accent1"/>
                </a:solidFill>
              </a:rPr>
              <a:t>run</a:t>
            </a:r>
            <a:r>
              <a:rPr lang="en-US" dirty="0"/>
              <a:t> interface in session takes a set of output names that need to be computed and a set of tensor values that replace the outputs of some nodes</a:t>
            </a:r>
          </a:p>
          <a:p>
            <a:endParaRPr lang="en-IN" dirty="0"/>
          </a:p>
          <a:p>
            <a:r>
              <a:rPr lang="en-IN" dirty="0"/>
              <a:t>Using the arguments to run TensorFlow can compute the subgraph that needs to be executed to compute the requested output</a:t>
            </a:r>
          </a:p>
        </p:txBody>
      </p:sp>
    </p:spTree>
    <p:extLst>
      <p:ext uri="{BB962C8B-B14F-4D97-AF65-F5344CB8AC3E}">
        <p14:creationId xmlns:p14="http://schemas.microsoft.com/office/powerpoint/2010/main" val="2938936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E2A6-0F1F-E547-B732-CAE928D123A8}"/>
              </a:ext>
            </a:extLst>
          </p:cNvPr>
          <p:cNvSpPr>
            <a:spLocks noGrp="1"/>
          </p:cNvSpPr>
          <p:nvPr>
            <p:ph type="title"/>
          </p:nvPr>
        </p:nvSpPr>
        <p:spPr/>
        <p:txBody>
          <a:bodyPr/>
          <a:lstStyle/>
          <a:p>
            <a:r>
              <a:rPr lang="en-IN" dirty="0"/>
              <a:t>Variables</a:t>
            </a:r>
          </a:p>
        </p:txBody>
      </p:sp>
      <p:sp>
        <p:nvSpPr>
          <p:cNvPr id="3" name="Content Placeholder 2">
            <a:extLst>
              <a:ext uri="{FF2B5EF4-FFF2-40B4-BE49-F238E27FC236}">
                <a16:creationId xmlns:a16="http://schemas.microsoft.com/office/drawing/2014/main" id="{DF0A0995-4B0D-0DA0-536D-9406F2F438CB}"/>
              </a:ext>
            </a:extLst>
          </p:cNvPr>
          <p:cNvSpPr>
            <a:spLocks noGrp="1"/>
          </p:cNvSpPr>
          <p:nvPr>
            <p:ph idx="1"/>
          </p:nvPr>
        </p:nvSpPr>
        <p:spPr/>
        <p:txBody>
          <a:bodyPr/>
          <a:lstStyle/>
          <a:p>
            <a:r>
              <a:rPr lang="en-IN" dirty="0"/>
              <a:t>Returns a handle to a persistent mutable state that survives across the execution of the graph</a:t>
            </a:r>
          </a:p>
          <a:p>
            <a:endParaRPr lang="en-IN" dirty="0"/>
          </a:p>
          <a:p>
            <a:r>
              <a:rPr lang="en-IN" dirty="0"/>
              <a:t>Assign(=), </a:t>
            </a:r>
            <a:r>
              <a:rPr lang="en-IN" dirty="0" err="1"/>
              <a:t>AssignAdd</a:t>
            </a:r>
            <a:r>
              <a:rPr lang="en-IN" dirty="0"/>
              <a:t>(+=), etc. can be used to update the value of the variable</a:t>
            </a:r>
          </a:p>
          <a:p>
            <a:endParaRPr lang="en-IN" dirty="0"/>
          </a:p>
          <a:p>
            <a:r>
              <a:rPr lang="en-IN" dirty="0"/>
              <a:t>For DNN, the parameters are stored in variables which are updated during the training process</a:t>
            </a:r>
          </a:p>
        </p:txBody>
      </p:sp>
    </p:spTree>
    <p:extLst>
      <p:ext uri="{BB962C8B-B14F-4D97-AF65-F5344CB8AC3E}">
        <p14:creationId xmlns:p14="http://schemas.microsoft.com/office/powerpoint/2010/main" val="351749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2D7B-6286-4CB5-90B9-59DC2E3F0F65}"/>
              </a:ext>
            </a:extLst>
          </p:cNvPr>
          <p:cNvSpPr>
            <a:spLocks noGrp="1"/>
          </p:cNvSpPr>
          <p:nvPr>
            <p:ph type="title"/>
          </p:nvPr>
        </p:nvSpPr>
        <p:spPr/>
        <p:txBody>
          <a:bodyPr/>
          <a:lstStyle/>
          <a:p>
            <a:r>
              <a:rPr lang="en-IN" dirty="0"/>
              <a:t>Main components</a:t>
            </a:r>
          </a:p>
        </p:txBody>
      </p:sp>
      <p:sp>
        <p:nvSpPr>
          <p:cNvPr id="3" name="Content Placeholder 2">
            <a:extLst>
              <a:ext uri="{FF2B5EF4-FFF2-40B4-BE49-F238E27FC236}">
                <a16:creationId xmlns:a16="http://schemas.microsoft.com/office/drawing/2014/main" id="{149E2181-2BA2-D76F-ECB3-96B8490C7898}"/>
              </a:ext>
            </a:extLst>
          </p:cNvPr>
          <p:cNvSpPr>
            <a:spLocks noGrp="1"/>
          </p:cNvSpPr>
          <p:nvPr>
            <p:ph idx="1"/>
          </p:nvPr>
        </p:nvSpPr>
        <p:spPr/>
        <p:txBody>
          <a:bodyPr/>
          <a:lstStyle/>
          <a:p>
            <a:r>
              <a:rPr lang="en-IN" dirty="0"/>
              <a:t>Client: The client executes the run command</a:t>
            </a:r>
          </a:p>
          <a:p>
            <a:endParaRPr lang="en-IN" dirty="0"/>
          </a:p>
          <a:p>
            <a:r>
              <a:rPr lang="en-IN" dirty="0"/>
              <a:t>Worker: A worker process executes a subgraph of the computation graph</a:t>
            </a:r>
          </a:p>
          <a:p>
            <a:endParaRPr lang="en-IN" dirty="0"/>
          </a:p>
          <a:p>
            <a:r>
              <a:rPr lang="en-IN" dirty="0"/>
              <a:t>Master: The master process partitions the graph and assigns them to the different worker processes</a:t>
            </a:r>
          </a:p>
        </p:txBody>
      </p:sp>
    </p:spTree>
    <p:extLst>
      <p:ext uri="{BB962C8B-B14F-4D97-AF65-F5344CB8AC3E}">
        <p14:creationId xmlns:p14="http://schemas.microsoft.com/office/powerpoint/2010/main" val="3932614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44CA1-3155-B5BE-4DD4-0E9EE41CF24B}"/>
              </a:ext>
            </a:extLst>
          </p:cNvPr>
          <p:cNvSpPr>
            <a:spLocks noGrp="1"/>
          </p:cNvSpPr>
          <p:nvPr>
            <p:ph type="title"/>
          </p:nvPr>
        </p:nvSpPr>
        <p:spPr/>
        <p:txBody>
          <a:bodyPr/>
          <a:lstStyle/>
          <a:p>
            <a:r>
              <a:rPr lang="en-IN" dirty="0"/>
              <a:t>Worker</a:t>
            </a:r>
          </a:p>
        </p:txBody>
      </p:sp>
      <p:sp>
        <p:nvSpPr>
          <p:cNvPr id="3" name="Content Placeholder 2">
            <a:extLst>
              <a:ext uri="{FF2B5EF4-FFF2-40B4-BE49-F238E27FC236}">
                <a16:creationId xmlns:a16="http://schemas.microsoft.com/office/drawing/2014/main" id="{A749EC1E-048C-805B-A770-ACF031CCE684}"/>
              </a:ext>
            </a:extLst>
          </p:cNvPr>
          <p:cNvSpPr>
            <a:spLocks noGrp="1"/>
          </p:cNvSpPr>
          <p:nvPr>
            <p:ph idx="1"/>
          </p:nvPr>
        </p:nvSpPr>
        <p:spPr/>
        <p:txBody>
          <a:bodyPr/>
          <a:lstStyle/>
          <a:p>
            <a:r>
              <a:rPr lang="en-IN" dirty="0"/>
              <a:t>A worker process owns one or more devices (e.g., CPU cores, GPUs, etc.)</a:t>
            </a:r>
          </a:p>
          <a:p>
            <a:endParaRPr lang="en-IN" dirty="0"/>
          </a:p>
          <a:p>
            <a:r>
              <a:rPr lang="en-IN" dirty="0"/>
              <a:t>In a distributed setting, the client, master, and workers may execute on different machines. In a non-distributed setting, they all execute on the same machine.</a:t>
            </a:r>
          </a:p>
        </p:txBody>
      </p:sp>
    </p:spTree>
    <p:extLst>
      <p:ext uri="{BB962C8B-B14F-4D97-AF65-F5344CB8AC3E}">
        <p14:creationId xmlns:p14="http://schemas.microsoft.com/office/powerpoint/2010/main" val="929332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690F4-980C-2CFD-8F33-B91D5B6F2C0A}"/>
              </a:ext>
            </a:extLst>
          </p:cNvPr>
          <p:cNvSpPr>
            <a:spLocks noGrp="1"/>
          </p:cNvSpPr>
          <p:nvPr>
            <p:ph type="title"/>
          </p:nvPr>
        </p:nvSpPr>
        <p:spPr/>
        <p:txBody>
          <a:bodyPr/>
          <a:lstStyle/>
          <a:p>
            <a:r>
              <a:rPr lang="en-IN" dirty="0"/>
              <a:t>Device</a:t>
            </a:r>
          </a:p>
        </p:txBody>
      </p:sp>
      <p:sp>
        <p:nvSpPr>
          <p:cNvPr id="3" name="Content Placeholder 2">
            <a:extLst>
              <a:ext uri="{FF2B5EF4-FFF2-40B4-BE49-F238E27FC236}">
                <a16:creationId xmlns:a16="http://schemas.microsoft.com/office/drawing/2014/main" id="{FA39850F-AE56-F2A9-225F-D24C3124C63F}"/>
              </a:ext>
            </a:extLst>
          </p:cNvPr>
          <p:cNvSpPr>
            <a:spLocks noGrp="1"/>
          </p:cNvSpPr>
          <p:nvPr>
            <p:ph idx="1"/>
          </p:nvPr>
        </p:nvSpPr>
        <p:spPr/>
        <p:txBody>
          <a:bodyPr/>
          <a:lstStyle/>
          <a:p>
            <a:r>
              <a:rPr lang="en-US" dirty="0"/>
              <a:t>A CPU core or GPU is an example of a device. A device object is responsible for the allocation and deallocation of memory and the execution of the kernel as requested by the worker process.</a:t>
            </a:r>
            <a:endParaRPr lang="en-IN" dirty="0"/>
          </a:p>
        </p:txBody>
      </p:sp>
    </p:spTree>
    <p:extLst>
      <p:ext uri="{BB962C8B-B14F-4D97-AF65-F5344CB8AC3E}">
        <p14:creationId xmlns:p14="http://schemas.microsoft.com/office/powerpoint/2010/main" val="3529921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2421</TotalTime>
  <Words>2041</Words>
  <Application>Microsoft Office PowerPoint</Application>
  <PresentationFormat>Widescreen</PresentationFormat>
  <Paragraphs>261</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Cambria Math</vt:lpstr>
      <vt:lpstr>Office Theme</vt:lpstr>
      <vt:lpstr>PowerPoint Presentation</vt:lpstr>
      <vt:lpstr>Example</vt:lpstr>
      <vt:lpstr>Example</vt:lpstr>
      <vt:lpstr>TensorFlow operations</vt:lpstr>
      <vt:lpstr>TensorFlow</vt:lpstr>
      <vt:lpstr>Variables</vt:lpstr>
      <vt:lpstr>Main components</vt:lpstr>
      <vt:lpstr>Worker</vt:lpstr>
      <vt:lpstr>Device</vt:lpstr>
      <vt:lpstr>Single device execution</vt:lpstr>
      <vt:lpstr>Multi device execution</vt:lpstr>
      <vt:lpstr>Multi device execution</vt:lpstr>
      <vt:lpstr>Cross device communication</vt:lpstr>
      <vt:lpstr>Scheduling</vt:lpstr>
      <vt:lpstr>Distributed execution</vt:lpstr>
      <vt:lpstr>Restart training</vt:lpstr>
      <vt:lpstr>Restart training</vt:lpstr>
      <vt:lpstr>Fault tolerance</vt:lpstr>
      <vt:lpstr>Fault tolerance</vt:lpstr>
      <vt:lpstr>TensorFlow operations</vt:lpstr>
      <vt:lpstr>Gradient computation</vt:lpstr>
      <vt:lpstr>Example</vt:lpstr>
      <vt:lpstr>Gradient computation</vt:lpstr>
      <vt:lpstr>Gradient computation</vt:lpstr>
      <vt:lpstr>Scheduling</vt:lpstr>
      <vt:lpstr>Scheduling</vt:lpstr>
      <vt:lpstr>Scheduling</vt:lpstr>
      <vt:lpstr>Scheduling</vt:lpstr>
      <vt:lpstr>Partial execution</vt:lpstr>
      <vt:lpstr>Partial execution</vt:lpstr>
      <vt:lpstr>Partial execution</vt:lpstr>
      <vt:lpstr>Partial execution</vt:lpstr>
      <vt:lpstr>PowerPoint Presentation</vt:lpstr>
      <vt:lpstr>Optimizations</vt:lpstr>
      <vt:lpstr>Controlling memory usage</vt:lpstr>
      <vt:lpstr>Controlling memory usage</vt:lpstr>
      <vt:lpstr>Asynchronous Kernels</vt:lpstr>
      <vt:lpstr>Lossy compression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Keshav Bhalotia</dc:creator>
  <cp:lastModifiedBy>Keshav Bhalotia</cp:lastModifiedBy>
  <cp:revision>31</cp:revision>
  <dcterms:created xsi:type="dcterms:W3CDTF">2024-03-27T09:13:17Z</dcterms:created>
  <dcterms:modified xsi:type="dcterms:W3CDTF">2024-04-05T10:16:16Z</dcterms:modified>
</cp:coreProperties>
</file>