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95" r:id="rId25"/>
    <p:sldId id="296" r:id="rId26"/>
    <p:sldId id="297" r:id="rId27"/>
    <p:sldId id="298" r:id="rId28"/>
    <p:sldId id="299" r:id="rId29"/>
    <p:sldId id="300" r:id="rId30"/>
    <p:sldId id="30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E3563-05F0-350C-9AA5-644981EFE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7F910-C899-292B-0AC0-8709557241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70B28-1A08-D6C6-C91C-9D9E7316F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D49F5-68DF-A740-72DB-8DA03F12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6E914-94D5-4C4D-568E-9513CC47B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277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1CF52-B375-D4D8-1A2B-2CBB39FA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9407D-AC92-6184-13B2-44C6BFDA63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02BA1-B9B7-77D6-7D07-642961C90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B76C1-15F7-52F8-3E41-5AF2DD912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63CA9-4CB3-136F-EBFE-3C6B91DA4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185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EE9727-3AAC-4F70-E252-13612A7A06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37FB8-79CB-E6C3-B8F2-4D094267E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44368-B487-3FF3-8E01-57173608E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4EF4E-9FD9-A592-FEF5-433157AE8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B7092-D02E-9137-C6E8-B4DF83C3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914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4B71A-9BFF-3479-6F9C-C6E9C8C5C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9B047-1624-D103-286A-7715A60DF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BAE98-8CC6-0649-6F95-8ED1DE531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8FB01-A3FA-35CB-F0DF-44120C88E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DC087-A2F4-8BE1-F99B-D5704B299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12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7CC18-316E-B01D-8FEB-5418EF533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8CEE0-8DCE-6D7F-4AB9-52B833E20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4293C-0DBE-7C40-3FC5-B4477B598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A9C5B-BB02-5F21-FF15-654906DF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26767-F2EE-4E5E-8F8B-FE293671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367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A25FB-CC90-49E8-115D-580E9D40E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DC641-CB1B-561E-2AF7-28689D31D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247A7-F175-7BED-1B75-5F4ED0238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03770-7670-1502-A4D5-0CD272AE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A020D-8128-ACEC-122D-ABA474A2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82160-3989-9C93-1FEF-BFFF3C94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401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6E843-2CC4-0ADB-078E-DA77BBE1C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C6ED9-2EBC-7CE0-FB03-82698114E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C8EE72-1574-9C3E-30AB-D34E90F26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E07180-9EA9-185A-627F-9FD524ADE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68293-2C19-088E-A561-6B06F9340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2E2820-6A5A-4DAD-838C-14933E8B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2CAC3-83A1-7B18-D091-6AC6CE58F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019508-1518-BAB3-3859-0882BFB9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273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2BB67-98C5-F403-FFBC-D97AD4780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14B1D-D0C3-3EFC-84D4-E40A4CC0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6497FB-9FD3-E0B9-761B-52E2335B9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DF5F3-0E12-8933-9F6B-0DD8653D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311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B26726-5D16-D2B1-EB5A-4A6F19110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739A8E-59F6-78ED-27B7-0BAC7ECCC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9CC57-C060-08F4-2B27-3756D6237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213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87D33-E80C-5EAD-4654-62FE736A0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4D261-C882-F386-9DD0-F10E6ECBB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266FE-9555-1F4A-C951-797187C4E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5C395-3B9C-B11D-34BF-0180D5717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BE827-17BC-D846-23F9-555DD6CE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6B92C-FECC-943C-621B-E899C611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18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12BBE-FFE3-B37C-C09C-DC5A279C5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DBD1D-CBCB-91B2-B2AD-B442AB58C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C68029-0688-49C6-5E17-84040A601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7130D-4F1E-513A-C346-9A9FDF189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BE0D7C-B571-DB5B-0C49-0DD6C2437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AD69C-8594-4FCA-C5A9-58C04C008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962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5E310F-A4B9-3CFA-349D-28DFAC043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E5642-77B0-0BA6-1325-50A803D0F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F277D-48CF-72EA-3D17-57C0B0AB3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68DCB-34AD-45EA-B9AA-53318028946F}" type="datetimeFigureOut">
              <a:rPr lang="en-IN" smtClean="0"/>
              <a:t>14-03-2024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F438D-C282-AF19-7B53-020E79A98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0D618-1192-3700-C74A-3286075F4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A48C1-699D-4364-ADA0-D2340AA49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115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83B42-A1A0-DBED-BA50-BDB8C15477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408CA-1C62-5AA8-8D5B-AAE8952FB7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223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DAF7-2C20-BED6-EB05-A6C01E41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Neuron (perceptron)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C0DF-8CF4-AD58-0C07-2C49884CD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Input to neuron n</a:t>
            </a:r>
          </a:p>
          <a:p>
            <a:pPr marL="0" indent="0">
              <a:buNone/>
            </a:pPr>
            <a:r>
              <a:rPr lang="en-IN" dirty="0"/>
              <a:t>in = 0</a:t>
            </a:r>
          </a:p>
          <a:p>
            <a:pPr marL="0" indent="0">
              <a:buNone/>
            </a:pPr>
            <a:r>
              <a:rPr lang="en-IN" dirty="0"/>
              <a:t>for each incoming edge e to n:</a:t>
            </a:r>
          </a:p>
          <a:p>
            <a:pPr marL="0" indent="0">
              <a:buNone/>
            </a:pPr>
            <a:r>
              <a:rPr lang="en-IN" dirty="0"/>
              <a:t>    sum = </a:t>
            </a:r>
            <a:r>
              <a:rPr lang="en-IN" dirty="0" err="1"/>
              <a:t>e.input</a:t>
            </a:r>
            <a:r>
              <a:rPr lang="en-IN" dirty="0"/>
              <a:t> * </a:t>
            </a:r>
            <a:r>
              <a:rPr lang="en-IN" dirty="0" err="1"/>
              <a:t>e.weight</a:t>
            </a:r>
            <a:r>
              <a:rPr lang="en-IN" dirty="0"/>
              <a:t>;</a:t>
            </a:r>
          </a:p>
          <a:p>
            <a:pPr marL="0" indent="0">
              <a:buNone/>
            </a:pPr>
            <a:r>
              <a:rPr lang="en-IN" dirty="0"/>
              <a:t>sum +=  </a:t>
            </a:r>
            <a:r>
              <a:rPr lang="en-IN" dirty="0" err="1"/>
              <a:t>n.bias</a:t>
            </a:r>
            <a:endParaRPr lang="en-IN" dirty="0"/>
          </a:p>
          <a:p>
            <a:pPr marL="0" indent="0">
              <a:buNone/>
            </a:pPr>
            <a:r>
              <a:rPr lang="en-IN" dirty="0" err="1"/>
              <a:t>n.input</a:t>
            </a:r>
            <a:r>
              <a:rPr lang="en-IN" dirty="0"/>
              <a:t> = sum</a:t>
            </a:r>
          </a:p>
        </p:txBody>
      </p:sp>
    </p:spTree>
    <p:extLst>
      <p:ext uri="{BB962C8B-B14F-4D97-AF65-F5344CB8AC3E}">
        <p14:creationId xmlns:p14="http://schemas.microsoft.com/office/powerpoint/2010/main" val="3348987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DAF7-2C20-BED6-EB05-A6C01E41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Neuron (perceptron)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C0DF-8CF4-AD58-0C07-2C49884CD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Output of neuron n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 err="1"/>
              <a:t>n.output</a:t>
            </a:r>
            <a:r>
              <a:rPr lang="en-IN" dirty="0"/>
              <a:t> = </a:t>
            </a:r>
            <a:r>
              <a:rPr lang="en-IN" dirty="0" err="1"/>
              <a:t>n.activation_fun</a:t>
            </a:r>
            <a:r>
              <a:rPr lang="en-IN" dirty="0"/>
              <a:t>(</a:t>
            </a:r>
            <a:r>
              <a:rPr lang="en-IN" dirty="0" err="1"/>
              <a:t>n.input</a:t>
            </a:r>
            <a:r>
              <a:rPr lang="en-IN" dirty="0"/>
              <a:t>)</a:t>
            </a:r>
          </a:p>
          <a:p>
            <a:pPr marL="0" indent="0">
              <a:buNone/>
            </a:pPr>
            <a:r>
              <a:rPr lang="en-IN" dirty="0"/>
              <a:t>for each outgoing edge e from n:</a:t>
            </a:r>
          </a:p>
          <a:p>
            <a:pPr marL="0" indent="0">
              <a:buNone/>
            </a:pPr>
            <a:r>
              <a:rPr lang="en-IN" dirty="0"/>
              <a:t>   </a:t>
            </a:r>
            <a:r>
              <a:rPr lang="en-IN" dirty="0" err="1"/>
              <a:t>e.input</a:t>
            </a:r>
            <a:r>
              <a:rPr lang="en-IN" dirty="0"/>
              <a:t> = </a:t>
            </a:r>
            <a:r>
              <a:rPr lang="en-IN" dirty="0" err="1"/>
              <a:t>n.output</a:t>
            </a:r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8985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739960"/>
              </p:ext>
            </p:extLst>
          </p:nvPr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429000"/>
                <a:ext cx="4009573" cy="2422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What is the value of the weight w and bias b such that the average loss is minimum? </a:t>
                </a:r>
              </a:p>
              <a:p>
                <a:endParaRPr lang="en-IN" dirty="0"/>
              </a:p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/>
                  <a:t> : expected output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/>
                  <a:t> : predicted output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429000"/>
                <a:ext cx="4009573" cy="2422458"/>
              </a:xfrm>
              <a:prstGeom prst="rect">
                <a:avLst/>
              </a:prstGeom>
              <a:blipFill>
                <a:blip r:embed="rId2"/>
                <a:stretch>
                  <a:fillRect l="-1216" t="-1511" b="-302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5174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429000"/>
                <a:ext cx="4009573" cy="2111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endParaRPr lang="en-IN" dirty="0"/>
              </a:p>
              <a:p>
                <a:endParaRPr lang="en-IN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 (</m:t>
                      </m:r>
                      <m:sSup>
                        <m:sSup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13 −3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21−7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23−8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29−11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37−15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429000"/>
                <a:ext cx="4009573" cy="2111091"/>
              </a:xfrm>
              <a:prstGeom prst="rect">
                <a:avLst/>
              </a:prstGeom>
              <a:blipFill>
                <a:blip r:embed="rId2"/>
                <a:stretch>
                  <a:fillRect l="-1216" t="-18208" b="-14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826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276598"/>
                <a:ext cx="4550230" cy="3492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endParaRPr lang="en-IN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𝑳𝒐𝒔𝒔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13 −3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21−7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23−8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29−11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37−15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IN" b="0" dirty="0"/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𝑑𝑤</m:t>
                        </m:r>
                      </m:den>
                    </m:f>
                  </m:oMath>
                </a14:m>
                <a:r>
                  <a:rPr lang="en-IN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−2488+936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+88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IN" b="0" dirty="0"/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𝑑𝑏</m:t>
                        </m:r>
                      </m:den>
                    </m:f>
                  </m:oMath>
                </a14:m>
                <a:r>
                  <a:rPr lang="en-IN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(−246+88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+80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276598"/>
                <a:ext cx="4550230" cy="3492303"/>
              </a:xfrm>
              <a:prstGeom prst="rect">
                <a:avLst/>
              </a:prstGeom>
              <a:blipFill>
                <a:blip r:embed="rId2"/>
                <a:stretch>
                  <a:fillRect l="-1071" t="-10820" b="-17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3318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6629399" y="2786736"/>
                <a:ext cx="5290457" cy="4051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endParaRPr lang="en-IN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𝑪𝒓𝒊𝒕𝒊𝒄𝒂𝒍</m:t>
                      </m:r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𝒑𝒐𝒊𝒏𝒕𝒔</m:t>
                      </m:r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IN" b="1" dirty="0"/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𝑑𝑤</m:t>
                        </m:r>
                      </m:den>
                    </m:f>
                  </m:oMath>
                </a14:m>
                <a:r>
                  <a:rPr lang="en-IN" dirty="0"/>
                  <a:t> = 0  =&gt; 117w + 11b = 311</a:t>
                </a:r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𝑑𝑏</m:t>
                        </m:r>
                      </m:den>
                    </m:f>
                  </m:oMath>
                </a14:m>
                <a:r>
                  <a:rPr lang="en-IN" dirty="0"/>
                  <a:t> = 0  =&gt; 44w + 5b = 123</a:t>
                </a:r>
              </a:p>
              <a:p>
                <a:endParaRPr lang="en-IN" dirty="0"/>
              </a:p>
              <a:p>
                <a:r>
                  <a:rPr lang="en-IN" dirty="0"/>
                  <a:t>Both of these are minima because the double derivative is positive.</a:t>
                </a:r>
              </a:p>
              <a:p>
                <a:r>
                  <a:rPr lang="en-IN" dirty="0"/>
                  <a:t>Derivative is the rate of change </a:t>
                </a:r>
                <a:r>
                  <a:rPr lang="en-IN" dirty="0" err="1"/>
                  <a:t>w.r.t.</a:t>
                </a:r>
                <a:r>
                  <a:rPr lang="en-IN" dirty="0"/>
                  <a:t> input.</a:t>
                </a:r>
              </a:p>
              <a:p>
                <a:r>
                  <a:rPr lang="en-IN" dirty="0"/>
                  <a:t>+</a:t>
                </a:r>
                <a:r>
                  <a:rPr lang="en-IN" dirty="0" err="1"/>
                  <a:t>ve</a:t>
                </a:r>
                <a:r>
                  <a:rPr lang="en-IN" dirty="0"/>
                  <a:t> derivative at a point means that the function is increasing at that point.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399" y="2786736"/>
                <a:ext cx="5290457" cy="4051365"/>
              </a:xfrm>
              <a:prstGeom prst="rect">
                <a:avLst/>
              </a:prstGeom>
              <a:blipFill>
                <a:blip r:embed="rId2"/>
                <a:stretch>
                  <a:fillRect l="-922" t="-9474" b="-135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1373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037111"/>
                <a:ext cx="4550230" cy="3497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endParaRPr lang="en-IN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𝑪𝒓𝒊𝒕𝒊𝒄𝒂𝒍</m:t>
                      </m:r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𝒑𝒐𝒊𝒏𝒕𝒔</m:t>
                      </m:r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IN" b="1" dirty="0"/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𝑑𝑤</m:t>
                        </m:r>
                      </m:den>
                    </m:f>
                  </m:oMath>
                </a14:m>
                <a:r>
                  <a:rPr lang="en-IN" dirty="0"/>
                  <a:t> = 0  =&gt; 117w + 11b = 311</a:t>
                </a:r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𝑑𝑏</m:t>
                        </m:r>
                      </m:den>
                    </m:f>
                  </m:oMath>
                </a14:m>
                <a:r>
                  <a:rPr lang="en-IN" dirty="0"/>
                  <a:t> = 0  =&gt; 44w + 5b = 123</a:t>
                </a:r>
              </a:p>
              <a:p>
                <a:endParaRPr lang="en-IN" dirty="0"/>
              </a:p>
              <a:p>
                <a:r>
                  <a:rPr lang="en-IN" dirty="0"/>
                  <a:t>Solving both equations to find the values of w and b at the minima (a second derivative check can be used to test for minima).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037111"/>
                <a:ext cx="4550230" cy="3497368"/>
              </a:xfrm>
              <a:prstGeom prst="rect">
                <a:avLst/>
              </a:prstGeom>
              <a:blipFill>
                <a:blip r:embed="rId2"/>
                <a:stretch>
                  <a:fillRect l="-1071" t="-10976" b="-174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6404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037111"/>
                <a:ext cx="4550230" cy="3497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endParaRPr lang="en-IN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𝑪𝒓𝒊𝒕𝒊𝒄𝒂𝒍</m:t>
                      </m:r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𝒑𝒐𝒊𝒏𝒕𝒔</m:t>
                      </m:r>
                      <m:r>
                        <a:rPr lang="en-IN" b="1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IN" b="1" dirty="0"/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𝑑𝑤</m:t>
                        </m:r>
                      </m:den>
                    </m:f>
                  </m:oMath>
                </a14:m>
                <a:r>
                  <a:rPr lang="en-IN" dirty="0"/>
                  <a:t> = 0  =&gt; 117w + 11b = 311</a:t>
                </a:r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𝑑𝑏</m:t>
                        </m:r>
                      </m:den>
                    </m:f>
                  </m:oMath>
                </a14:m>
                <a:r>
                  <a:rPr lang="en-IN" dirty="0"/>
                  <a:t> = 0  =&gt; 44w + 5b = 123</a:t>
                </a:r>
              </a:p>
              <a:p>
                <a:endParaRPr lang="en-IN" dirty="0"/>
              </a:p>
              <a:p>
                <a:r>
                  <a:rPr lang="en-IN" dirty="0"/>
                  <a:t>After solving:</a:t>
                </a:r>
              </a:p>
              <a:p>
                <a:r>
                  <a:rPr lang="en-IN" dirty="0"/>
                  <a:t>w = 2</a:t>
                </a:r>
              </a:p>
              <a:p>
                <a:r>
                  <a:rPr lang="en-IN" dirty="0"/>
                  <a:t>b = 7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037111"/>
                <a:ext cx="4550230" cy="3497368"/>
              </a:xfrm>
              <a:prstGeom prst="rect">
                <a:avLst/>
              </a:prstGeom>
              <a:blipFill>
                <a:blip r:embed="rId2"/>
                <a:stretch>
                  <a:fillRect l="-1071" t="-10976" b="-174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111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3821-10A0-1683-DF40-6E23ABCA0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Minimizing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B98DB-5398-7112-4A6C-8874566CB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Usually, the number of weights, biases, input-output examples is very large, and the activation functions are non-linear. Therefore, sometimes, it’s not feasible or computationally challenging to solve the equations for computing the critical points.</a:t>
            </a:r>
          </a:p>
          <a:p>
            <a:endParaRPr lang="en-IN" dirty="0"/>
          </a:p>
          <a:p>
            <a:r>
              <a:rPr lang="en-IN" dirty="0"/>
              <a:t>Instead of finding the critical points, the practical algorithms start from an initial value of weights and biases and update them in a direction where there is a hope of finding the minima.</a:t>
            </a:r>
          </a:p>
          <a:p>
            <a:endParaRPr lang="en-IN" dirty="0"/>
          </a:p>
          <a:p>
            <a:r>
              <a:rPr lang="en-IN" dirty="0"/>
              <a:t>The partial derivative with respect to a given weight or bias tells the possible direction of local minimum</a:t>
            </a:r>
          </a:p>
        </p:txBody>
      </p:sp>
    </p:spTree>
    <p:extLst>
      <p:ext uri="{BB962C8B-B14F-4D97-AF65-F5344CB8AC3E}">
        <p14:creationId xmlns:p14="http://schemas.microsoft.com/office/powerpoint/2010/main" val="1033814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042FF-C6F9-4459-2BEA-0FB4F224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Minimizing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92377-FF7E-5743-07A8-690B41A5C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local minimum is a point at which the partial derivate with respect to all weights and biases is zero. The nearby points have a higher value than the value at the local minimum.</a:t>
            </a:r>
          </a:p>
          <a:p>
            <a:endParaRPr lang="en-IN" dirty="0"/>
          </a:p>
          <a:p>
            <a:r>
              <a:rPr lang="en-IN" dirty="0"/>
              <a:t>Out of all local minima the one with the lowest value is called the global minimum</a:t>
            </a:r>
          </a:p>
          <a:p>
            <a:endParaRPr lang="en-IN" dirty="0"/>
          </a:p>
          <a:p>
            <a:r>
              <a:rPr lang="en-IN" dirty="0"/>
              <a:t>Our goal is to set all weights and biases to the coordinates at the global minimum</a:t>
            </a:r>
          </a:p>
          <a:p>
            <a:endParaRPr lang="en-IN" dirty="0"/>
          </a:p>
          <a:p>
            <a:r>
              <a:rPr lang="en-IN" dirty="0"/>
              <a:t>Finding global minimum is an NP-hard problem. In practice, some heuristics are used that work well. </a:t>
            </a:r>
          </a:p>
        </p:txBody>
      </p:sp>
    </p:spTree>
    <p:extLst>
      <p:ext uri="{BB962C8B-B14F-4D97-AF65-F5344CB8AC3E}">
        <p14:creationId xmlns:p14="http://schemas.microsoft.com/office/powerpoint/2010/main" val="4048534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31AF1-29F4-F0F6-731C-EB7EAD82A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Grading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CB777-4372-A00C-1488-B9CEC62AB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Attendance: 20%</a:t>
            </a:r>
          </a:p>
          <a:p>
            <a:endParaRPr lang="en-IN" dirty="0"/>
          </a:p>
          <a:p>
            <a:r>
              <a:rPr lang="en-IN" dirty="0"/>
              <a:t>In class quizzes: 80% </a:t>
            </a:r>
          </a:p>
        </p:txBody>
      </p:sp>
    </p:spTree>
    <p:extLst>
      <p:ext uri="{BB962C8B-B14F-4D97-AF65-F5344CB8AC3E}">
        <p14:creationId xmlns:p14="http://schemas.microsoft.com/office/powerpoint/2010/main" val="3532672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FBF62-6FB2-2F9E-5B58-7229226BC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Minimizing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DD4F4-7D8C-B2E1-82D6-FE40BF6A4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/>
              <a:t>The key idea is to compute the gradient at a given point with respect to all weights and biases. The gradient is the rate of change with respect to input.</a:t>
            </a:r>
          </a:p>
          <a:p>
            <a:endParaRPr lang="en-IN" dirty="0"/>
          </a:p>
          <a:p>
            <a:r>
              <a:rPr lang="en-IN" dirty="0"/>
              <a:t>If the gradient is negative, it looks like \</a:t>
            </a:r>
          </a:p>
          <a:p>
            <a:pPr lvl="1"/>
            <a:r>
              <a:rPr lang="en-IN" dirty="0"/>
              <a:t>The function is decreasing at the given point</a:t>
            </a:r>
          </a:p>
          <a:p>
            <a:pPr lvl="1"/>
            <a:r>
              <a:rPr lang="en-IN" dirty="0"/>
              <a:t>In this case, we need to move in the positive direction to reach the minimum</a:t>
            </a:r>
          </a:p>
          <a:p>
            <a:endParaRPr lang="en-IN" dirty="0"/>
          </a:p>
          <a:p>
            <a:r>
              <a:rPr lang="en-IN" dirty="0"/>
              <a:t>If the gradient is positive, it looks like /</a:t>
            </a:r>
          </a:p>
          <a:p>
            <a:pPr lvl="1"/>
            <a:r>
              <a:rPr lang="en-IN" dirty="0"/>
              <a:t>The function is increasing at the given point</a:t>
            </a:r>
          </a:p>
          <a:p>
            <a:pPr lvl="1"/>
            <a:r>
              <a:rPr lang="en-IN" dirty="0"/>
              <a:t>In this case, we need to move in the negative direction to reach the minimum</a:t>
            </a:r>
          </a:p>
          <a:p>
            <a:pPr lvl="1"/>
            <a:endParaRPr lang="en-IN" dirty="0"/>
          </a:p>
          <a:p>
            <a:r>
              <a:rPr lang="en-IN" dirty="0"/>
              <a:t>The learning rate decides how quickly we want to move</a:t>
            </a:r>
          </a:p>
          <a:p>
            <a:pPr lvl="1"/>
            <a:r>
              <a:rPr lang="en-IN" dirty="0"/>
              <a:t>If we move slowly, we might take a very long time to converge</a:t>
            </a:r>
          </a:p>
          <a:p>
            <a:pPr lvl="1"/>
            <a:r>
              <a:rPr lang="en-IN" dirty="0"/>
              <a:t>If we move faster, we might overshoot the minimum</a:t>
            </a:r>
          </a:p>
        </p:txBody>
      </p:sp>
    </p:spTree>
    <p:extLst>
      <p:ext uri="{BB962C8B-B14F-4D97-AF65-F5344CB8AC3E}">
        <p14:creationId xmlns:p14="http://schemas.microsoft.com/office/powerpoint/2010/main" val="190004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429000"/>
                <a:ext cx="4009573" cy="3254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r>
                  <a:rPr lang="en-IN" dirty="0"/>
                  <a:t>Learning rate = 0.001</a:t>
                </a:r>
              </a:p>
              <a:p>
                <a:r>
                  <a:rPr lang="en-IN" dirty="0"/>
                  <a:t>w = 10     b = 10</a:t>
                </a:r>
              </a:p>
              <a:p>
                <a:endParaRPr lang="en-IN" dirty="0"/>
              </a:p>
              <a:p>
                <a:endParaRPr lang="en-IN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13 −3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21−7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23−8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29−11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37−15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IN" b="0" dirty="0"/>
              </a:p>
              <a:p>
                <a:endParaRPr lang="en-IN" dirty="0"/>
              </a:p>
              <a:p>
                <a:r>
                  <a:rPr lang="en-IN" dirty="0"/>
                  <a:t>= 6421.8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429000"/>
                <a:ext cx="4009573" cy="3254737"/>
              </a:xfrm>
              <a:prstGeom prst="rect">
                <a:avLst/>
              </a:prstGeom>
              <a:blipFill>
                <a:blip r:embed="rId2"/>
                <a:stretch>
                  <a:fillRect l="-1216" t="-11820" b="-1106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6283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429000"/>
                <a:ext cx="4009573" cy="322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r>
                  <a:rPr lang="en-IN" dirty="0"/>
                  <a:t>Learning rate = 0.001</a:t>
                </a:r>
              </a:p>
              <a:p>
                <a:r>
                  <a:rPr lang="en-IN" dirty="0"/>
                  <a:t>w = 10     b = 10</a:t>
                </a:r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𝑑𝑤</m:t>
                        </m:r>
                      </m:den>
                    </m:f>
                  </m:oMath>
                </a14:m>
                <a:r>
                  <a:rPr lang="en-IN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−2488+936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+88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IN" dirty="0"/>
              </a:p>
              <a:p>
                <a:r>
                  <a:rPr lang="en-IN" dirty="0"/>
                  <a:t>          = 1550.4</a:t>
                </a:r>
              </a:p>
              <a:p>
                <a:endParaRPr lang="en-IN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𝑑𝑏</m:t>
                        </m:r>
                      </m:den>
                    </m:f>
                  </m:oMath>
                </a14:m>
                <a:r>
                  <a:rPr lang="en-IN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IN" i="1">
                        <a:latin typeface="Cambria Math" panose="02040503050406030204" pitchFamily="18" charset="0"/>
                      </a:rPr>
                      <m:t>(−246+88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+80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dirty="0"/>
              </a:p>
              <a:p>
                <a:r>
                  <a:rPr lang="en-IN" dirty="0"/>
                  <a:t>          = 286.8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429000"/>
                <a:ext cx="4009573" cy="3220369"/>
              </a:xfrm>
              <a:prstGeom prst="rect">
                <a:avLst/>
              </a:prstGeom>
              <a:blipFill>
                <a:blip r:embed="rId2"/>
                <a:stretch>
                  <a:fillRect l="-1216" t="-1193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154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429000"/>
                <a:ext cx="4009573" cy="2422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r>
                  <a:rPr lang="en-IN" dirty="0"/>
                  <a:t>Learning rate = 0.001</a:t>
                </a:r>
              </a:p>
              <a:p>
                <a:r>
                  <a:rPr lang="en-IN" dirty="0"/>
                  <a:t>w = 10   b = 10</a:t>
                </a:r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=10−1550.4∗0.001</m:t>
                    </m:r>
                  </m:oMath>
                </a14:m>
                <a:r>
                  <a:rPr lang="en-IN" dirty="0"/>
                  <a:t> = 8.4496</a:t>
                </a:r>
              </a:p>
              <a:p>
                <a:endParaRPr lang="en-IN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N" dirty="0"/>
                  <a:t> 10 – 286.8 * 0.001 = 9.7132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429000"/>
                <a:ext cx="4009573" cy="2422458"/>
              </a:xfrm>
              <a:prstGeom prst="rect">
                <a:avLst/>
              </a:prstGeom>
              <a:blipFill>
                <a:blip r:embed="rId2"/>
                <a:stretch>
                  <a:fillRect l="-1216" t="-1586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0841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429000"/>
                <a:ext cx="4009573" cy="3254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r>
                  <a:rPr lang="en-IN" dirty="0"/>
                  <a:t>Learning rate = 0.001</a:t>
                </a:r>
              </a:p>
              <a:p>
                <a:r>
                  <a:rPr lang="en-IN" dirty="0"/>
                  <a:t>w = 8.4496     b = 9.7132</a:t>
                </a:r>
              </a:p>
              <a:p>
                <a:endParaRPr lang="en-IN" dirty="0"/>
              </a:p>
              <a:p>
                <a:endParaRPr lang="en-IN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13 −3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21−7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23−8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29−11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37−15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IN" b="0" dirty="0"/>
              </a:p>
              <a:p>
                <a:endParaRPr lang="en-IN" dirty="0"/>
              </a:p>
              <a:p>
                <a:r>
                  <a:rPr lang="en-IN" dirty="0"/>
                  <a:t>= 4208.85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429000"/>
                <a:ext cx="4009573" cy="3254737"/>
              </a:xfrm>
              <a:prstGeom prst="rect">
                <a:avLst/>
              </a:prstGeom>
              <a:blipFill>
                <a:blip r:embed="rId2"/>
                <a:stretch>
                  <a:fillRect l="-1216" t="-11820" b="-1106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8733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429000"/>
                <a:ext cx="4009573" cy="322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r>
                  <a:rPr lang="en-IN" dirty="0"/>
                  <a:t>Learning rate = 0.001</a:t>
                </a:r>
              </a:p>
              <a:p>
                <a:r>
                  <a:rPr lang="en-IN" dirty="0"/>
                  <a:t>w = 8.4496     b = 9.7132</a:t>
                </a:r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𝑑𝑤</m:t>
                        </m:r>
                      </m:den>
                    </m:f>
                  </m:oMath>
                </a14:m>
                <a:r>
                  <a:rPr lang="en-IN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−2488+936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+88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IN" dirty="0"/>
              </a:p>
              <a:p>
                <a:r>
                  <a:rPr lang="en-IN" dirty="0"/>
                  <a:t>          = 1255.11</a:t>
                </a:r>
              </a:p>
              <a:p>
                <a:endParaRPr lang="en-IN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𝐿𝑜𝑠𝑠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𝑑𝑏</m:t>
                        </m:r>
                      </m:den>
                    </m:f>
                  </m:oMath>
                </a14:m>
                <a:r>
                  <a:rPr lang="en-IN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IN" i="1">
                        <a:latin typeface="Cambria Math" panose="02040503050406030204" pitchFamily="18" charset="0"/>
                      </a:rPr>
                      <m:t>(−246+88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+80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dirty="0"/>
              </a:p>
              <a:p>
                <a:r>
                  <a:rPr lang="en-IN" dirty="0"/>
                  <a:t>          = 254.92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429000"/>
                <a:ext cx="4009573" cy="3220369"/>
              </a:xfrm>
              <a:prstGeom prst="rect">
                <a:avLst/>
              </a:prstGeom>
              <a:blipFill>
                <a:blip r:embed="rId2"/>
                <a:stretch>
                  <a:fillRect l="-1216" t="-1193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8925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/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429000"/>
                <a:ext cx="4009573" cy="2422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r>
                  <a:rPr lang="en-IN" dirty="0"/>
                  <a:t>Learning rate = 0.001</a:t>
                </a:r>
              </a:p>
              <a:p>
                <a:r>
                  <a:rPr lang="en-IN" dirty="0"/>
                  <a:t>w = 8.4496     b = 9.7132</a:t>
                </a:r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</m:oMath>
                </a14:m>
                <a:r>
                  <a:rPr lang="en-IN" dirty="0"/>
                  <a:t>= 7.1944</a:t>
                </a:r>
              </a:p>
              <a:p>
                <a:endParaRPr lang="en-IN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𝑛𝑒𝑤</m:t>
                        </m:r>
                      </m:sub>
                    </m:sSub>
                  </m:oMath>
                </a14:m>
                <a:r>
                  <a:rPr lang="en-IN" dirty="0"/>
                  <a:t>= 9.4582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429000"/>
                <a:ext cx="4009573" cy="2422458"/>
              </a:xfrm>
              <a:prstGeom prst="rect">
                <a:avLst/>
              </a:prstGeom>
              <a:blipFill>
                <a:blip r:embed="rId2"/>
                <a:stretch>
                  <a:fillRect l="-1216" t="-1586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5890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24AC8-12DD-7336-9DBE-84F59B13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1D767-31EF-37C9-7840-0962B189F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Continue for 30 iterations</a:t>
            </a:r>
          </a:p>
        </p:txBody>
      </p:sp>
    </p:spTree>
    <p:extLst>
      <p:ext uri="{BB962C8B-B14F-4D97-AF65-F5344CB8AC3E}">
        <p14:creationId xmlns:p14="http://schemas.microsoft.com/office/powerpoint/2010/main" val="3313687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968"/>
              </p:ext>
            </p:extLst>
          </p:nvPr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47.1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73D1B69-4B8B-A507-5C21-28E0C8FDE99E}"/>
              </a:ext>
            </a:extLst>
          </p:cNvPr>
          <p:cNvSpPr/>
          <p:nvPr/>
        </p:nvSpPr>
        <p:spPr>
          <a:xfrm>
            <a:off x="8240484" y="1894114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DC418C-2581-4EC0-B48C-C61A4D95EC1B}"/>
              </a:ext>
            </a:extLst>
          </p:cNvPr>
          <p:cNvCxnSpPr>
            <a:stCxn id="6" idx="6"/>
          </p:cNvCxnSpPr>
          <p:nvPr/>
        </p:nvCxnSpPr>
        <p:spPr>
          <a:xfrm>
            <a:off x="9122227" y="2275114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9D867E-F991-D4D3-F3A9-DFBF6BCBA973}"/>
              </a:ext>
            </a:extLst>
          </p:cNvPr>
          <p:cNvCxnSpPr/>
          <p:nvPr/>
        </p:nvCxnSpPr>
        <p:spPr>
          <a:xfrm>
            <a:off x="7206341" y="2275114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186FBC-7EDE-844A-2D80-3E83139086A1}"/>
              </a:ext>
            </a:extLst>
          </p:cNvPr>
          <p:cNvSpPr txBox="1"/>
          <p:nvPr/>
        </p:nvSpPr>
        <p:spPr>
          <a:xfrm>
            <a:off x="6313713" y="2057399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INPUT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EAFAE-1D18-EBB8-38AA-53D01397D853}"/>
              </a:ext>
            </a:extLst>
          </p:cNvPr>
          <p:cNvSpPr txBox="1"/>
          <p:nvPr/>
        </p:nvSpPr>
        <p:spPr>
          <a:xfrm>
            <a:off x="10232567" y="2122713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FDC5B64-FA65-F921-26BC-DCAC6F68F94A}"/>
              </a:ext>
            </a:extLst>
          </p:cNvPr>
          <p:cNvSpPr/>
          <p:nvPr/>
        </p:nvSpPr>
        <p:spPr>
          <a:xfrm>
            <a:off x="8000998" y="1091973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0309-3049-58CD-1086-D898890A7CC9}"/>
              </a:ext>
            </a:extLst>
          </p:cNvPr>
          <p:cNvSpPr txBox="1"/>
          <p:nvPr/>
        </p:nvSpPr>
        <p:spPr>
          <a:xfrm>
            <a:off x="7489368" y="223157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EA101-7B7F-A329-B556-C3BA43905883}"/>
              </a:ext>
            </a:extLst>
          </p:cNvPr>
          <p:cNvSpPr txBox="1"/>
          <p:nvPr/>
        </p:nvSpPr>
        <p:spPr>
          <a:xfrm>
            <a:off x="8784768" y="2590800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/>
              <p:nvPr/>
            </p:nvSpPr>
            <p:spPr>
              <a:xfrm>
                <a:off x="7195456" y="3429000"/>
                <a:ext cx="4009573" cy="3254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Average Loss: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/>
              </a:p>
              <a:p>
                <a:r>
                  <a:rPr lang="en-IN" dirty="0"/>
                  <a:t>Learning rate = 0.001</a:t>
                </a:r>
              </a:p>
              <a:p>
                <a:r>
                  <a:rPr lang="en-IN" dirty="0"/>
                  <a:t>w = 2.05     b = 6.10</a:t>
                </a:r>
              </a:p>
              <a:p>
                <a:endParaRPr lang="en-IN" dirty="0"/>
              </a:p>
              <a:p>
                <a:endParaRPr lang="en-IN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13 −3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21−7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23−8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29−11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37−15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IN" b="0" dirty="0"/>
              </a:p>
              <a:p>
                <a:endParaRPr lang="en-IN" dirty="0"/>
              </a:p>
              <a:p>
                <a:r>
                  <a:rPr lang="en-IN" dirty="0"/>
                  <a:t>= 0.20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AC53DE-5849-DF91-8940-85992459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6" y="3429000"/>
                <a:ext cx="4009573" cy="3254737"/>
              </a:xfrm>
              <a:prstGeom prst="rect">
                <a:avLst/>
              </a:prstGeom>
              <a:blipFill>
                <a:blip r:embed="rId2"/>
                <a:stretch>
                  <a:fillRect l="-1216" t="-11820" b="-1106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0004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B499-BCED-116F-F99E-AFE88238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Matrix multiplication on CUDA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20D484-7F68-7F51-0BEC-B754A1138321}"/>
              </a:ext>
            </a:extLst>
          </p:cNvPr>
          <p:cNvSpPr txBox="1"/>
          <p:nvPr/>
        </p:nvSpPr>
        <p:spPr>
          <a:xfrm>
            <a:off x="936175" y="2183402"/>
            <a:ext cx="847996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/* Host Code */</a:t>
            </a:r>
          </a:p>
          <a:p>
            <a:endParaRPr lang="en-IN" dirty="0"/>
          </a:p>
          <a:p>
            <a:r>
              <a:rPr lang="en-IN" dirty="0"/>
              <a:t>void </a:t>
            </a:r>
            <a:r>
              <a:rPr lang="en-IN" dirty="0" err="1"/>
              <a:t>MatrixMul</a:t>
            </a:r>
            <a:r>
              <a:rPr lang="en-IN" dirty="0"/>
              <a:t>(float *A, float *B, float *R, </a:t>
            </a:r>
          </a:p>
          <a:p>
            <a:r>
              <a:rPr lang="en-IN" dirty="0"/>
              <a:t>                            int </a:t>
            </a:r>
            <a:r>
              <a:rPr lang="en-IN" dirty="0" err="1"/>
              <a:t>numRowsA</a:t>
            </a:r>
            <a:r>
              <a:rPr lang="en-IN" dirty="0"/>
              <a:t>, int </a:t>
            </a:r>
            <a:r>
              <a:rPr lang="en-IN" dirty="0" err="1"/>
              <a:t>numColsA</a:t>
            </a:r>
            <a:r>
              <a:rPr lang="en-IN" dirty="0"/>
              <a:t>, int </a:t>
            </a:r>
            <a:r>
              <a:rPr lang="en-IN" dirty="0" err="1"/>
              <a:t>numRowsB</a:t>
            </a:r>
            <a:r>
              <a:rPr lang="en-IN" dirty="0"/>
              <a:t>,</a:t>
            </a:r>
          </a:p>
          <a:p>
            <a:r>
              <a:rPr lang="en-IN" dirty="0"/>
              <a:t>                            int </a:t>
            </a:r>
            <a:r>
              <a:rPr lang="en-IN" dirty="0" err="1"/>
              <a:t>numColsB</a:t>
            </a:r>
            <a:r>
              <a:rPr lang="en-IN" dirty="0"/>
              <a:t>) {</a:t>
            </a:r>
          </a:p>
          <a:p>
            <a:r>
              <a:rPr lang="en-IN" dirty="0"/>
              <a:t>  int </a:t>
            </a:r>
            <a:r>
              <a:rPr lang="en-IN" dirty="0" err="1"/>
              <a:t>numRowsR</a:t>
            </a:r>
            <a:r>
              <a:rPr lang="en-IN" dirty="0"/>
              <a:t> = </a:t>
            </a:r>
            <a:r>
              <a:rPr lang="en-IN" dirty="0" err="1"/>
              <a:t>numRowsA</a:t>
            </a:r>
            <a:r>
              <a:rPr lang="en-IN" dirty="0"/>
              <a:t>;</a:t>
            </a:r>
          </a:p>
          <a:p>
            <a:r>
              <a:rPr lang="en-IN" dirty="0"/>
              <a:t>  int </a:t>
            </a:r>
            <a:r>
              <a:rPr lang="en-IN" dirty="0" err="1"/>
              <a:t>numColsR</a:t>
            </a:r>
            <a:r>
              <a:rPr lang="en-IN" dirty="0"/>
              <a:t> = </a:t>
            </a:r>
            <a:r>
              <a:rPr lang="en-IN" dirty="0" err="1"/>
              <a:t>numColsB</a:t>
            </a:r>
            <a:r>
              <a:rPr lang="en-IN" dirty="0"/>
              <a:t>;</a:t>
            </a:r>
          </a:p>
          <a:p>
            <a:r>
              <a:rPr lang="en-IN" dirty="0"/>
              <a:t>  dim3 </a:t>
            </a:r>
            <a:r>
              <a:rPr lang="en-IN" dirty="0" err="1"/>
              <a:t>block_size</a:t>
            </a:r>
            <a:r>
              <a:rPr lang="en-IN" dirty="0"/>
              <a:t>(8, 8);  // first dimension (x) is cols, second dimension (y) is rows</a:t>
            </a:r>
          </a:p>
          <a:p>
            <a:r>
              <a:rPr lang="en-IN" dirty="0"/>
              <a:t>  dim3 </a:t>
            </a:r>
            <a:r>
              <a:rPr lang="en-IN" dirty="0" err="1"/>
              <a:t>num_of_blocks</a:t>
            </a:r>
            <a:r>
              <a:rPr lang="en-IN" dirty="0"/>
              <a:t>((</a:t>
            </a:r>
            <a:r>
              <a:rPr lang="en-IN" dirty="0" err="1"/>
              <a:t>numColsR</a:t>
            </a:r>
            <a:r>
              <a:rPr lang="en-IN" dirty="0"/>
              <a:t> + 7) / 8, (</a:t>
            </a:r>
            <a:r>
              <a:rPr lang="en-IN" dirty="0" err="1"/>
              <a:t>numRowsR</a:t>
            </a:r>
            <a:r>
              <a:rPr lang="en-IN" dirty="0"/>
              <a:t> + 7) / 8);</a:t>
            </a:r>
          </a:p>
          <a:p>
            <a:endParaRPr lang="en-IN" dirty="0"/>
          </a:p>
          <a:p>
            <a:r>
              <a:rPr lang="en-IN" dirty="0"/>
              <a:t>/* creates a grid with </a:t>
            </a:r>
            <a:r>
              <a:rPr lang="en-IN" dirty="0" err="1"/>
              <a:t>num_of_blocks.x</a:t>
            </a:r>
            <a:r>
              <a:rPr lang="en-IN" dirty="0"/>
              <a:t> columns and </a:t>
            </a:r>
            <a:r>
              <a:rPr lang="en-IN" dirty="0" err="1"/>
              <a:t>num_of_blocks.y</a:t>
            </a:r>
            <a:r>
              <a:rPr lang="en-IN" dirty="0"/>
              <a:t> rows  */</a:t>
            </a:r>
          </a:p>
          <a:p>
            <a:r>
              <a:rPr lang="en-IN" dirty="0"/>
              <a:t>/* Each block contains 8 columns and 8 rows */</a:t>
            </a:r>
          </a:p>
          <a:p>
            <a:r>
              <a:rPr lang="en-IN" dirty="0"/>
              <a:t>/* Each element in the block is a thread */</a:t>
            </a:r>
          </a:p>
          <a:p>
            <a:r>
              <a:rPr lang="en-IN" dirty="0"/>
              <a:t>  </a:t>
            </a:r>
            <a:r>
              <a:rPr lang="en-IN" dirty="0" err="1"/>
              <a:t>MatrixMul</a:t>
            </a:r>
            <a:r>
              <a:rPr lang="en-IN" dirty="0"/>
              <a:t>&lt;&lt;&lt;</a:t>
            </a:r>
            <a:r>
              <a:rPr lang="en-IN" dirty="0" err="1"/>
              <a:t>num_of_blocks</a:t>
            </a:r>
            <a:r>
              <a:rPr lang="en-IN" dirty="0"/>
              <a:t>, </a:t>
            </a:r>
            <a:r>
              <a:rPr lang="en-IN" dirty="0" err="1"/>
              <a:t>block_size</a:t>
            </a:r>
            <a:r>
              <a:rPr lang="en-IN" dirty="0"/>
              <a:t>&gt;&gt;&gt;(A, B, C, </a:t>
            </a:r>
            <a:r>
              <a:rPr lang="en-IN" dirty="0" err="1"/>
              <a:t>numRowsR</a:t>
            </a:r>
            <a:r>
              <a:rPr lang="en-IN" dirty="0"/>
              <a:t>, </a:t>
            </a:r>
            <a:r>
              <a:rPr lang="en-IN" dirty="0" err="1"/>
              <a:t>numColsR</a:t>
            </a:r>
            <a:r>
              <a:rPr lang="en-IN" dirty="0"/>
              <a:t>, </a:t>
            </a:r>
            <a:r>
              <a:rPr lang="en-IN" dirty="0" err="1"/>
              <a:t>numColsA</a:t>
            </a:r>
            <a:r>
              <a:rPr lang="en-IN" dirty="0"/>
              <a:t>);</a:t>
            </a:r>
          </a:p>
          <a:p>
            <a:r>
              <a:rPr lang="en-IN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554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17C2B-7964-2B7D-095F-14DEDA5A6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Tentative lecture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739CA-0801-357A-6A1F-FDBD6CA77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Introduction</a:t>
            </a:r>
          </a:p>
          <a:p>
            <a:r>
              <a:rPr lang="en-IN" dirty="0"/>
              <a:t>TensorFlow</a:t>
            </a:r>
          </a:p>
          <a:p>
            <a:r>
              <a:rPr lang="en-IN" dirty="0"/>
              <a:t>Apache TVM</a:t>
            </a:r>
          </a:p>
          <a:p>
            <a:r>
              <a:rPr lang="en-IN" dirty="0" err="1"/>
              <a:t>Ansor</a:t>
            </a:r>
            <a:endParaRPr lang="en-IN" dirty="0"/>
          </a:p>
          <a:p>
            <a:r>
              <a:rPr lang="en-IN" dirty="0"/>
              <a:t>Relay, MLIR</a:t>
            </a:r>
          </a:p>
          <a:p>
            <a:r>
              <a:rPr lang="en-IN" dirty="0"/>
              <a:t>Tensor IR</a:t>
            </a:r>
          </a:p>
          <a:p>
            <a:r>
              <a:rPr lang="en-IN" dirty="0"/>
              <a:t>TPUs</a:t>
            </a:r>
          </a:p>
          <a:p>
            <a:r>
              <a:rPr lang="en-IN" dirty="0"/>
              <a:t>The hardware lottery</a:t>
            </a:r>
          </a:p>
        </p:txBody>
      </p:sp>
    </p:spTree>
    <p:extLst>
      <p:ext uri="{BB962C8B-B14F-4D97-AF65-F5344CB8AC3E}">
        <p14:creationId xmlns:p14="http://schemas.microsoft.com/office/powerpoint/2010/main" val="326817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B499-BCED-116F-F99E-AFE88238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Matrix multiplication on CUDA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90C73D-55BE-58CE-2DC8-C713A2FF0E25}"/>
              </a:ext>
            </a:extLst>
          </p:cNvPr>
          <p:cNvSpPr txBox="1"/>
          <p:nvPr/>
        </p:nvSpPr>
        <p:spPr>
          <a:xfrm>
            <a:off x="261255" y="1654627"/>
            <a:ext cx="10515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/* Device code */</a:t>
            </a:r>
          </a:p>
          <a:p>
            <a:r>
              <a:rPr lang="en-IN" dirty="0"/>
              <a:t>__global__ void </a:t>
            </a:r>
            <a:r>
              <a:rPr lang="en-IN" dirty="0" err="1"/>
              <a:t>MatrixMul</a:t>
            </a:r>
            <a:r>
              <a:rPr lang="en-IN" dirty="0"/>
              <a:t>( float* A, float* B, float* R, int </a:t>
            </a:r>
            <a:r>
              <a:rPr lang="en-IN" dirty="0" err="1"/>
              <a:t>num_R_rows</a:t>
            </a:r>
            <a:r>
              <a:rPr lang="en-IN" dirty="0"/>
              <a:t>, int </a:t>
            </a:r>
            <a:r>
              <a:rPr lang="en-IN" dirty="0" err="1"/>
              <a:t>num_R_cols</a:t>
            </a:r>
            <a:r>
              <a:rPr lang="en-IN" dirty="0"/>
              <a:t>, int </a:t>
            </a:r>
            <a:r>
              <a:rPr lang="en-IN" dirty="0" err="1"/>
              <a:t>num_A_cols</a:t>
            </a:r>
            <a:r>
              <a:rPr lang="en-IN" dirty="0"/>
              <a:t>) {  </a:t>
            </a:r>
          </a:p>
          <a:p>
            <a:r>
              <a:rPr lang="en-IN" dirty="0"/>
              <a:t>// </a:t>
            </a:r>
            <a:r>
              <a:rPr lang="en-IN" dirty="0" err="1"/>
              <a:t>blockDim.x</a:t>
            </a:r>
            <a:r>
              <a:rPr lang="en-IN" dirty="0"/>
              <a:t> = total number of columns in a block</a:t>
            </a:r>
          </a:p>
          <a:p>
            <a:r>
              <a:rPr lang="en-IN" dirty="0"/>
              <a:t>// </a:t>
            </a:r>
            <a:r>
              <a:rPr lang="en-IN" dirty="0" err="1"/>
              <a:t>blockIdx.x</a:t>
            </a:r>
            <a:r>
              <a:rPr lang="en-IN" dirty="0"/>
              <a:t> = the column id of the current block</a:t>
            </a:r>
          </a:p>
          <a:p>
            <a:r>
              <a:rPr lang="en-IN" dirty="0"/>
              <a:t>// </a:t>
            </a:r>
            <a:r>
              <a:rPr lang="en-IN" dirty="0" err="1"/>
              <a:t>threadIdx.x</a:t>
            </a:r>
            <a:r>
              <a:rPr lang="en-IN" dirty="0"/>
              <a:t> = the column id of the current thread in the current block  </a:t>
            </a:r>
          </a:p>
          <a:p>
            <a:endParaRPr lang="en-IN" dirty="0"/>
          </a:p>
          <a:p>
            <a:r>
              <a:rPr lang="en-IN" dirty="0"/>
              <a:t>  int col = </a:t>
            </a:r>
            <a:r>
              <a:rPr lang="en-IN" dirty="0" err="1"/>
              <a:t>blockIdx.x</a:t>
            </a:r>
            <a:r>
              <a:rPr lang="en-IN" dirty="0"/>
              <a:t> * </a:t>
            </a:r>
            <a:r>
              <a:rPr lang="en-IN" dirty="0" err="1"/>
              <a:t>blockDim.x</a:t>
            </a:r>
            <a:r>
              <a:rPr lang="en-IN" dirty="0"/>
              <a:t> + </a:t>
            </a:r>
            <a:r>
              <a:rPr lang="en-IN" dirty="0" err="1"/>
              <a:t>threadIdx.x</a:t>
            </a:r>
            <a:r>
              <a:rPr lang="en-IN" dirty="0"/>
              <a:t>;  </a:t>
            </a:r>
          </a:p>
          <a:p>
            <a:r>
              <a:rPr lang="en-IN" dirty="0"/>
              <a:t>  int row = </a:t>
            </a:r>
            <a:r>
              <a:rPr lang="en-IN" dirty="0" err="1"/>
              <a:t>blockIdx.y</a:t>
            </a:r>
            <a:r>
              <a:rPr lang="en-IN" dirty="0"/>
              <a:t> * </a:t>
            </a:r>
            <a:r>
              <a:rPr lang="en-IN" dirty="0" err="1"/>
              <a:t>blockDim.y</a:t>
            </a:r>
            <a:r>
              <a:rPr lang="en-IN" dirty="0"/>
              <a:t> + </a:t>
            </a:r>
            <a:r>
              <a:rPr lang="en-IN" dirty="0" err="1"/>
              <a:t>threadIdx.y</a:t>
            </a:r>
            <a:r>
              <a:rPr lang="en-IN" dirty="0"/>
              <a:t>;</a:t>
            </a:r>
          </a:p>
          <a:p>
            <a:endParaRPr lang="en-IN" dirty="0"/>
          </a:p>
          <a:p>
            <a:r>
              <a:rPr lang="en-IN" dirty="0"/>
              <a:t>  float </a:t>
            </a:r>
            <a:r>
              <a:rPr lang="en-IN" dirty="0" err="1"/>
              <a:t>R_value</a:t>
            </a:r>
            <a:r>
              <a:rPr lang="en-IN" dirty="0"/>
              <a:t> = 0;</a:t>
            </a:r>
          </a:p>
          <a:p>
            <a:endParaRPr lang="en-IN" dirty="0"/>
          </a:p>
          <a:p>
            <a:r>
              <a:rPr lang="en-IN" dirty="0"/>
              <a:t>  if (row &lt; </a:t>
            </a:r>
            <a:r>
              <a:rPr lang="en-IN" dirty="0" err="1"/>
              <a:t>num_R_rows</a:t>
            </a:r>
            <a:r>
              <a:rPr lang="en-IN" dirty="0"/>
              <a:t> &amp;&amp; col &lt; </a:t>
            </a:r>
            <a:r>
              <a:rPr lang="en-IN" dirty="0" err="1"/>
              <a:t>num_R_cols</a:t>
            </a:r>
            <a:r>
              <a:rPr lang="en-IN" dirty="0"/>
              <a:t>) {</a:t>
            </a:r>
          </a:p>
          <a:p>
            <a:r>
              <a:rPr lang="en-IN" dirty="0"/>
              <a:t>    for (int </a:t>
            </a:r>
            <a:r>
              <a:rPr lang="en-IN" dirty="0" err="1"/>
              <a:t>i</a:t>
            </a:r>
            <a:r>
              <a:rPr lang="en-IN" dirty="0"/>
              <a:t> = 0; </a:t>
            </a:r>
            <a:r>
              <a:rPr lang="en-IN" dirty="0" err="1"/>
              <a:t>i</a:t>
            </a:r>
            <a:r>
              <a:rPr lang="en-IN" dirty="0"/>
              <a:t> &lt; </a:t>
            </a:r>
            <a:r>
              <a:rPr lang="en-IN" dirty="0" err="1"/>
              <a:t>num_A_cols</a:t>
            </a:r>
            <a:r>
              <a:rPr lang="en-IN" dirty="0"/>
              <a:t>; </a:t>
            </a:r>
            <a:r>
              <a:rPr lang="en-IN" dirty="0" err="1"/>
              <a:t>i</a:t>
            </a:r>
            <a:r>
              <a:rPr lang="en-IN" dirty="0"/>
              <a:t>++) {</a:t>
            </a:r>
          </a:p>
          <a:p>
            <a:r>
              <a:rPr lang="en-IN" dirty="0"/>
              <a:t>      </a:t>
            </a:r>
            <a:r>
              <a:rPr lang="en-IN" dirty="0" err="1"/>
              <a:t>R_value</a:t>
            </a:r>
            <a:r>
              <a:rPr lang="en-IN" dirty="0"/>
              <a:t> += A[(row * </a:t>
            </a:r>
            <a:r>
              <a:rPr lang="en-IN" dirty="0" err="1"/>
              <a:t>num_A_cols</a:t>
            </a:r>
            <a:r>
              <a:rPr lang="en-IN" dirty="0"/>
              <a:t>) + </a:t>
            </a:r>
            <a:r>
              <a:rPr lang="en-IN" dirty="0" err="1"/>
              <a:t>i</a:t>
            </a:r>
            <a:r>
              <a:rPr lang="en-IN" dirty="0"/>
              <a:t>] * B[(</a:t>
            </a:r>
            <a:r>
              <a:rPr lang="en-IN" dirty="0" err="1"/>
              <a:t>i</a:t>
            </a:r>
            <a:r>
              <a:rPr lang="en-IN" dirty="0"/>
              <a:t> * </a:t>
            </a:r>
            <a:r>
              <a:rPr lang="en-IN" dirty="0" err="1"/>
              <a:t>num_R_cols</a:t>
            </a:r>
            <a:r>
              <a:rPr lang="en-IN" dirty="0"/>
              <a:t>) + col];  // A[row][</a:t>
            </a:r>
            <a:r>
              <a:rPr lang="en-IN" dirty="0" err="1"/>
              <a:t>i</a:t>
            </a:r>
            <a:r>
              <a:rPr lang="en-IN" dirty="0"/>
              <a:t>] * B[</a:t>
            </a:r>
            <a:r>
              <a:rPr lang="en-IN" dirty="0" err="1"/>
              <a:t>i</a:t>
            </a:r>
            <a:r>
              <a:rPr lang="en-IN" dirty="0"/>
              <a:t>][col]</a:t>
            </a:r>
          </a:p>
          <a:p>
            <a:r>
              <a:rPr lang="en-IN" dirty="0"/>
              <a:t>    }</a:t>
            </a:r>
          </a:p>
          <a:p>
            <a:r>
              <a:rPr lang="en-IN" dirty="0"/>
              <a:t>    R[(row * </a:t>
            </a:r>
            <a:r>
              <a:rPr lang="en-IN" dirty="0" err="1"/>
              <a:t>num_R_cols</a:t>
            </a:r>
            <a:r>
              <a:rPr lang="en-IN" dirty="0"/>
              <a:t>) + col] = </a:t>
            </a:r>
            <a:r>
              <a:rPr lang="en-IN" dirty="0" err="1"/>
              <a:t>R_value</a:t>
            </a:r>
            <a:r>
              <a:rPr lang="en-IN" dirty="0"/>
              <a:t>;</a:t>
            </a:r>
          </a:p>
          <a:p>
            <a:r>
              <a:rPr lang="en-IN" dirty="0"/>
              <a:t>  }</a:t>
            </a:r>
          </a:p>
          <a:p>
            <a:r>
              <a:rPr lang="en-IN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7260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2DDA-7F32-F2EB-3670-CD099765B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Classroom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E941A-4379-44D5-CD15-7CAFE9623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nffl26t</a:t>
            </a:r>
          </a:p>
        </p:txBody>
      </p:sp>
    </p:spTree>
    <p:extLst>
      <p:ext uri="{BB962C8B-B14F-4D97-AF65-F5344CB8AC3E}">
        <p14:creationId xmlns:p14="http://schemas.microsoft.com/office/powerpoint/2010/main" val="3090684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6345-00DC-5CCB-6FBD-E9B08B1A5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759DB-AB37-37DE-DFE7-50E6CA954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  <a:p>
            <a:endParaRPr lang="en-IN" dirty="0"/>
          </a:p>
          <a:p>
            <a:r>
              <a:rPr lang="en-IN" dirty="0"/>
              <a:t>Dataflow programming</a:t>
            </a:r>
          </a:p>
          <a:p>
            <a:endParaRPr lang="en-IN" dirty="0"/>
          </a:p>
          <a:p>
            <a:r>
              <a:rPr lang="en-IN" dirty="0"/>
              <a:t>GPU computing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2658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 (DNN)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566204"/>
              </p:ext>
            </p:extLst>
          </p:nvPr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9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9DF0A-CCA3-B889-DA58-CD27E38E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6C7-D9DB-AD75-6E45-848D5DC1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Guess the output?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7D9A7-B0EC-CBE3-975A-58FEDDCDD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51731"/>
              </p:ext>
            </p:extLst>
          </p:nvPr>
        </p:nvGraphicFramePr>
        <p:xfrm>
          <a:off x="986971" y="3070979"/>
          <a:ext cx="4793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72">
                  <a:extLst>
                    <a:ext uri="{9D8B030D-6E8A-4147-A177-3AD203B41FA5}">
                      <a16:colId xmlns:a16="http://schemas.microsoft.com/office/drawing/2014/main" val="2263484886"/>
                    </a:ext>
                  </a:extLst>
                </a:gridCol>
                <a:gridCol w="2396672">
                  <a:extLst>
                    <a:ext uri="{9D8B030D-6E8A-4147-A177-3AD203B41FA5}">
                      <a16:colId xmlns:a16="http://schemas.microsoft.com/office/drawing/2014/main" val="841637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89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92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8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1"/>
                          </a:solidFill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5576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9247CA-3A0C-187E-9106-B1588C48421F}"/>
              </a:ext>
            </a:extLst>
          </p:cNvPr>
          <p:cNvSpPr txBox="1"/>
          <p:nvPr/>
        </p:nvSpPr>
        <p:spPr>
          <a:xfrm>
            <a:off x="6836229" y="2775857"/>
            <a:ext cx="4666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do you design a tool that can solve such kinds of puzzles?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6817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86A37-9124-E3B3-A355-214092304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Deep neural networks (DNN)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8D18C-A440-962C-4CFC-833DA4FDA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Identifying a pattern from a set of input-output examples is hard</a:t>
            </a:r>
          </a:p>
          <a:p>
            <a:endParaRPr lang="en-IN" dirty="0"/>
          </a:p>
          <a:p>
            <a:r>
              <a:rPr lang="en-IN" dirty="0"/>
              <a:t>In supervised learning, DNNs try to learn some patterns from a set of given input-output examples and use the learned information to guess the output corresponding to new inputs</a:t>
            </a:r>
          </a:p>
          <a:p>
            <a:endParaRPr lang="en-IN" dirty="0"/>
          </a:p>
          <a:p>
            <a:r>
              <a:rPr lang="en-IN" dirty="0"/>
              <a:t>The output is generally an approximated value, i.e., it might differ from the actual output</a:t>
            </a:r>
          </a:p>
          <a:p>
            <a:endParaRPr lang="en-IN" dirty="0"/>
          </a:p>
          <a:p>
            <a:r>
              <a:rPr lang="en-IN" dirty="0"/>
              <a:t>The performance of a DNN model  is measured using the average loss</a:t>
            </a:r>
          </a:p>
          <a:p>
            <a:pPr lvl="1"/>
            <a:r>
              <a:rPr lang="en-IN" dirty="0"/>
              <a:t>A loss function is used to compute the average loss</a:t>
            </a:r>
          </a:p>
          <a:p>
            <a:pPr lvl="1"/>
            <a:r>
              <a:rPr lang="en-IN" dirty="0"/>
              <a:t>The lesser the average loss, the better the DNN model </a:t>
            </a:r>
          </a:p>
        </p:txBody>
      </p:sp>
    </p:spTree>
    <p:extLst>
      <p:ext uri="{BB962C8B-B14F-4D97-AF65-F5344CB8AC3E}">
        <p14:creationId xmlns:p14="http://schemas.microsoft.com/office/powerpoint/2010/main" val="843647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20E6E-19C6-8D7C-3B5B-564E0DA92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 simple DNN model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425BA6E-7F92-FDAF-2C2D-C444A0266626}"/>
              </a:ext>
            </a:extLst>
          </p:cNvPr>
          <p:cNvSpPr/>
          <p:nvPr/>
        </p:nvSpPr>
        <p:spPr>
          <a:xfrm>
            <a:off x="4572000" y="2667000"/>
            <a:ext cx="881743" cy="76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9361B76-1DA2-F93E-77EA-F86554AC89E5}"/>
              </a:ext>
            </a:extLst>
          </p:cNvPr>
          <p:cNvCxnSpPr>
            <a:stCxn id="4" idx="6"/>
          </p:cNvCxnSpPr>
          <p:nvPr/>
        </p:nvCxnSpPr>
        <p:spPr>
          <a:xfrm>
            <a:off x="5453743" y="3048000"/>
            <a:ext cx="1034143" cy="32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A1EF55F-45A8-69E1-6470-180ECCC806BF}"/>
              </a:ext>
            </a:extLst>
          </p:cNvPr>
          <p:cNvCxnSpPr/>
          <p:nvPr/>
        </p:nvCxnSpPr>
        <p:spPr>
          <a:xfrm>
            <a:off x="3537857" y="3048000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7AEA31D5-C320-A8BF-4869-56DE717411D9}"/>
              </a:ext>
            </a:extLst>
          </p:cNvPr>
          <p:cNvSpPr/>
          <p:nvPr/>
        </p:nvSpPr>
        <p:spPr>
          <a:xfrm>
            <a:off x="4332514" y="1864859"/>
            <a:ext cx="2884713" cy="627969"/>
          </a:xfrm>
          <a:prstGeom prst="wedgeEllipse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Activation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f(x) =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F3D7F6-C064-662A-B6FD-C8BF50C9AAE1}"/>
              </a:ext>
            </a:extLst>
          </p:cNvPr>
          <p:cNvSpPr txBox="1"/>
          <p:nvPr/>
        </p:nvSpPr>
        <p:spPr>
          <a:xfrm>
            <a:off x="1861457" y="4441369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neuron or Perceptron (node in the graph) implements an activation function.</a:t>
            </a:r>
          </a:p>
          <a:p>
            <a:r>
              <a:rPr lang="en-US" dirty="0"/>
              <a:t>A weight is associated with each input edge to a neuron.</a:t>
            </a:r>
          </a:p>
          <a:p>
            <a:r>
              <a:rPr lang="en-US" dirty="0"/>
              <a:t>A bias is associated with each neuron.</a:t>
            </a:r>
          </a:p>
          <a:p>
            <a:r>
              <a:rPr lang="en-US" dirty="0"/>
              <a:t>INPUT is the input value.</a:t>
            </a:r>
          </a:p>
          <a:p>
            <a:r>
              <a:rPr lang="en-US" dirty="0"/>
              <a:t>OUTPUT is the predicted value.</a:t>
            </a:r>
          </a:p>
          <a:p>
            <a:r>
              <a:rPr lang="en-US" dirty="0"/>
              <a:t>A neuron can have multiple input and output edges.</a:t>
            </a:r>
          </a:p>
          <a:p>
            <a:r>
              <a:rPr lang="en-US" dirty="0"/>
              <a:t>The output is identical on all output edges.</a:t>
            </a:r>
          </a:p>
          <a:p>
            <a:r>
              <a:rPr lang="en-US" dirty="0"/>
              <a:t>Input edges can have different inputs.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0C6BCEE-7D50-C822-369E-34274F25C75C}"/>
                  </a:ext>
                </a:extLst>
              </p:cNvPr>
              <p:cNvSpPr txBox="1"/>
              <p:nvPr/>
            </p:nvSpPr>
            <p:spPr>
              <a:xfrm>
                <a:off x="3864429" y="2231572"/>
                <a:ext cx="881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0C6BCEE-7D50-C822-369E-34274F25C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429" y="2231572"/>
                <a:ext cx="88174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89C0768-44A7-BD68-0606-26CAF24861DC}"/>
              </a:ext>
            </a:extLst>
          </p:cNvPr>
          <p:cNvSpPr txBox="1"/>
          <p:nvPr/>
        </p:nvSpPr>
        <p:spPr>
          <a:xfrm>
            <a:off x="5170717" y="3385457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2C4BA13-9284-33FF-2FF2-C8F717F2249D}"/>
              </a:ext>
            </a:extLst>
          </p:cNvPr>
          <p:cNvCxnSpPr>
            <a:stCxn id="4" idx="6"/>
          </p:cNvCxnSpPr>
          <p:nvPr/>
        </p:nvCxnSpPr>
        <p:spPr>
          <a:xfrm>
            <a:off x="5453743" y="3048000"/>
            <a:ext cx="1034143" cy="52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838D0B0-BA54-1BB2-19C6-6269ED3D0194}"/>
              </a:ext>
            </a:extLst>
          </p:cNvPr>
          <p:cNvCxnSpPr>
            <a:stCxn id="4" idx="6"/>
          </p:cNvCxnSpPr>
          <p:nvPr/>
        </p:nvCxnSpPr>
        <p:spPr>
          <a:xfrm flipV="1">
            <a:off x="5453743" y="2666999"/>
            <a:ext cx="1034143" cy="381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B3BC91D-E1E5-5535-8DB7-04942B63B795}"/>
              </a:ext>
            </a:extLst>
          </p:cNvPr>
          <p:cNvCxnSpPr>
            <a:endCxn id="4" idx="2"/>
          </p:cNvCxnSpPr>
          <p:nvPr/>
        </p:nvCxnSpPr>
        <p:spPr>
          <a:xfrm flipV="1">
            <a:off x="3537857" y="3048000"/>
            <a:ext cx="1034143" cy="52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B0AF8BC-2334-F847-2289-916F6D0CE741}"/>
              </a:ext>
            </a:extLst>
          </p:cNvPr>
          <p:cNvCxnSpPr>
            <a:endCxn id="4" idx="2"/>
          </p:cNvCxnSpPr>
          <p:nvPr/>
        </p:nvCxnSpPr>
        <p:spPr>
          <a:xfrm>
            <a:off x="3842659" y="2111829"/>
            <a:ext cx="729341" cy="936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BE0C7BD-495B-659B-88D2-F835EE62AB5B}"/>
              </a:ext>
            </a:extLst>
          </p:cNvPr>
          <p:cNvCxnSpPr/>
          <p:nvPr/>
        </p:nvCxnSpPr>
        <p:spPr>
          <a:xfrm>
            <a:off x="3526972" y="2492828"/>
            <a:ext cx="957942" cy="543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7A137D3-498A-E521-0B43-DA1D6919EF70}"/>
                  </a:ext>
                </a:extLst>
              </p:cNvPr>
              <p:cNvSpPr txBox="1"/>
              <p:nvPr/>
            </p:nvSpPr>
            <p:spPr>
              <a:xfrm>
                <a:off x="3472543" y="2373084"/>
                <a:ext cx="881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7A137D3-498A-E521-0B43-DA1D6919EF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2543" y="2373084"/>
                <a:ext cx="88174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726D74E-7EE7-F261-7CBF-58AB951CF079}"/>
                  </a:ext>
                </a:extLst>
              </p:cNvPr>
              <p:cNvSpPr txBox="1"/>
              <p:nvPr/>
            </p:nvSpPr>
            <p:spPr>
              <a:xfrm>
                <a:off x="3418116" y="2677887"/>
                <a:ext cx="881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726D74E-7EE7-F261-7CBF-58AB951CF0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16" y="2677887"/>
                <a:ext cx="88174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38D7923-1D56-A8DA-B6CF-8B29DE29621E}"/>
                  </a:ext>
                </a:extLst>
              </p:cNvPr>
              <p:cNvSpPr txBox="1"/>
              <p:nvPr/>
            </p:nvSpPr>
            <p:spPr>
              <a:xfrm>
                <a:off x="3570515" y="3265715"/>
                <a:ext cx="881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38D7923-1D56-A8DA-B6CF-8B29DE296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515" y="3265715"/>
                <a:ext cx="88174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5C2B9C7D-29BD-EBA2-2BD2-14D5DA4077FF}"/>
              </a:ext>
            </a:extLst>
          </p:cNvPr>
          <p:cNvSpPr txBox="1"/>
          <p:nvPr/>
        </p:nvSpPr>
        <p:spPr>
          <a:xfrm>
            <a:off x="6444345" y="2438401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CA8352-4175-FA65-40A5-8F23860AF6B8}"/>
              </a:ext>
            </a:extLst>
          </p:cNvPr>
          <p:cNvSpPr txBox="1"/>
          <p:nvPr/>
        </p:nvSpPr>
        <p:spPr>
          <a:xfrm>
            <a:off x="6248403" y="2895602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2435BB-17D6-F39B-6689-ACD8D37F77CC}"/>
              </a:ext>
            </a:extLst>
          </p:cNvPr>
          <p:cNvSpPr txBox="1"/>
          <p:nvPr/>
        </p:nvSpPr>
        <p:spPr>
          <a:xfrm>
            <a:off x="6455231" y="3374574"/>
            <a:ext cx="88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4FC67AC-5271-7058-E5D1-3F8B1566044E}"/>
                  </a:ext>
                </a:extLst>
              </p:cNvPr>
              <p:cNvSpPr txBox="1"/>
              <p:nvPr/>
            </p:nvSpPr>
            <p:spPr>
              <a:xfrm>
                <a:off x="3222177" y="1850572"/>
                <a:ext cx="881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4FC67AC-5271-7058-E5D1-3F8B156604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7" y="1850572"/>
                <a:ext cx="88174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6A840D1-9A09-267E-C73A-CAEE63C022D7}"/>
                  </a:ext>
                </a:extLst>
              </p:cNvPr>
              <p:cNvSpPr txBox="1"/>
              <p:nvPr/>
            </p:nvSpPr>
            <p:spPr>
              <a:xfrm>
                <a:off x="2928262" y="2231572"/>
                <a:ext cx="881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6A840D1-9A09-267E-C73A-CAEE63C02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262" y="2231572"/>
                <a:ext cx="8817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8895CA6-1459-533B-AC45-5499F3098C5A}"/>
                  </a:ext>
                </a:extLst>
              </p:cNvPr>
              <p:cNvSpPr txBox="1"/>
              <p:nvPr/>
            </p:nvSpPr>
            <p:spPr>
              <a:xfrm>
                <a:off x="2971805" y="2819401"/>
                <a:ext cx="881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8895CA6-1459-533B-AC45-5499F3098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5" y="2819401"/>
                <a:ext cx="8817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5FFCAAA-CA57-FA80-625D-972A6B67BBE9}"/>
                  </a:ext>
                </a:extLst>
              </p:cNvPr>
              <p:cNvSpPr txBox="1"/>
              <p:nvPr/>
            </p:nvSpPr>
            <p:spPr>
              <a:xfrm>
                <a:off x="2917378" y="3309258"/>
                <a:ext cx="881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5FFCAAA-CA57-FA80-625D-972A6B67B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378" y="3309258"/>
                <a:ext cx="88174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109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1962</Words>
  <Application>Microsoft Office PowerPoint</Application>
  <PresentationFormat>Widescreen</PresentationFormat>
  <Paragraphs>586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Office Theme</vt:lpstr>
      <vt:lpstr>PowerPoint Presentation</vt:lpstr>
      <vt:lpstr>Grading components</vt:lpstr>
      <vt:lpstr>Tentative lecture plan</vt:lpstr>
      <vt:lpstr>Classroom code</vt:lpstr>
      <vt:lpstr>Background</vt:lpstr>
      <vt:lpstr>Deep neural networks (DNN)</vt:lpstr>
      <vt:lpstr>Deep neural networks</vt:lpstr>
      <vt:lpstr>Deep neural networks (DNN)</vt:lpstr>
      <vt:lpstr>A simple DNN model</vt:lpstr>
      <vt:lpstr>Neuron (perceptron)</vt:lpstr>
      <vt:lpstr>Neuron (perceptron)</vt:lpstr>
      <vt:lpstr>Deep neural networks</vt:lpstr>
      <vt:lpstr>Deep neural networks</vt:lpstr>
      <vt:lpstr>Deep neural networks</vt:lpstr>
      <vt:lpstr>Deep neural networks</vt:lpstr>
      <vt:lpstr>Deep neural networks</vt:lpstr>
      <vt:lpstr>Deep neural networks</vt:lpstr>
      <vt:lpstr>Minimizing loss</vt:lpstr>
      <vt:lpstr>Minimizing loss</vt:lpstr>
      <vt:lpstr>Minimizing loss</vt:lpstr>
      <vt:lpstr>Deep neural networks</vt:lpstr>
      <vt:lpstr>Deep neural networks</vt:lpstr>
      <vt:lpstr>Deep neural networks</vt:lpstr>
      <vt:lpstr>Deep neural networks</vt:lpstr>
      <vt:lpstr>Deep neural networks</vt:lpstr>
      <vt:lpstr>Deep neural networks</vt:lpstr>
      <vt:lpstr>Deep neural networks</vt:lpstr>
      <vt:lpstr>Deep neural networks</vt:lpstr>
      <vt:lpstr>Matrix multiplication on CUDA</vt:lpstr>
      <vt:lpstr>Matrix multiplication on CUDA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Keshav Bhalotia</dc:creator>
  <cp:lastModifiedBy>Keshav Bhalotia</cp:lastModifiedBy>
  <cp:revision>12</cp:revision>
  <dcterms:created xsi:type="dcterms:W3CDTF">2024-03-12T07:40:35Z</dcterms:created>
  <dcterms:modified xsi:type="dcterms:W3CDTF">2024-03-14T13:16:15Z</dcterms:modified>
</cp:coreProperties>
</file>